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393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14" r:id="rId15"/>
    <p:sldId id="415" r:id="rId16"/>
    <p:sldId id="407" r:id="rId17"/>
    <p:sldId id="408" r:id="rId18"/>
    <p:sldId id="409" r:id="rId19"/>
    <p:sldId id="410" r:id="rId20"/>
    <p:sldId id="412" r:id="rId21"/>
    <p:sldId id="411" r:id="rId22"/>
    <p:sldId id="413" r:id="rId23"/>
  </p:sldIdLst>
  <p:sldSz cx="9144000" cy="6858000" type="screen4x3"/>
  <p:notesSz cx="6743700" cy="98806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b="1" u="sng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u="sng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u="sng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u="sng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u="sng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b="1" u="sng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b="1" u="sng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b="1" u="sng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b="1" u="sng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1CC4C"/>
    <a:srgbClr val="83CC24"/>
    <a:srgbClr val="230AE3"/>
    <a:srgbClr val="F74737"/>
    <a:srgbClr val="00F202"/>
    <a:srgbClr val="E9E499"/>
    <a:srgbClr val="FF66FF"/>
    <a:srgbClr val="66FFFF"/>
    <a:srgbClr val="669900"/>
    <a:srgbClr val="4B79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304" y="-53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1326" y="-90"/>
      </p:cViewPr>
      <p:guideLst>
        <p:guide orient="horz" pos="3112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fld id="{EB7FD969-4AF3-E240-BB9E-9D6A37064F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2650"/>
            <a:ext cx="5394325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fld id="{9AAD2F88-8474-6045-8DFE-06649F76A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3914B-25DF-4346-BEBA-82B05C004996}" type="slidenum">
              <a:rPr lang="en-US"/>
              <a:pPr/>
              <a:t>18</a:t>
            </a:fld>
            <a:endParaRPr lang="en-US"/>
          </a:p>
        </p:txBody>
      </p:sp>
      <p:sp>
        <p:nvSpPr>
          <p:cNvPr id="147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839200" y="152400"/>
            <a:ext cx="1809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449263">
              <a:buClr>
                <a:srgbClr val="003980"/>
              </a:buClr>
              <a:buSzPct val="100000"/>
              <a:buFont typeface="Arial Unicode M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3CC2978A-30EA-A148-AD1E-F158FDB18F85}" type="slidenum">
              <a:rPr lang="en-GB" sz="1100" b="0" u="none">
                <a:solidFill>
                  <a:srgbClr val="003980"/>
                </a:solidFill>
                <a:latin typeface="Arial Unicode MS" charset="0"/>
              </a:rPr>
              <a:pPr defTabSz="449263">
                <a:buClr>
                  <a:srgbClr val="003980"/>
                </a:buClr>
                <a:buSzPct val="100000"/>
                <a:buFont typeface="Arial Unicode MS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lang="en-GB" sz="1100" b="0" u="none">
              <a:solidFill>
                <a:srgbClr val="003980"/>
              </a:solidFill>
              <a:latin typeface="Arial Unicode MS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53150"/>
            <a:ext cx="91440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3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noFill/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 sz="32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74863" cy="6018213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076950" cy="6018213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0"/>
            <a:ext cx="8297863" cy="1141413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498600"/>
            <a:ext cx="4075113" cy="4519613"/>
          </a:xfrm>
        </p:spPr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913313" y="1498600"/>
            <a:ext cx="4076700" cy="4519613"/>
          </a:xfrm>
        </p:spPr>
        <p:txBody>
          <a:bodyPr/>
          <a:lstStyle/>
          <a:p>
            <a:pPr lvl="0"/>
            <a:endParaRPr lang="fr-FR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498600"/>
            <a:ext cx="4075113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3313" y="1498600"/>
            <a:ext cx="4076700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6675"/>
            <a:ext cx="8304213" cy="451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modifier les styles du texte du masque</a:t>
            </a:r>
          </a:p>
          <a:p>
            <a:pPr lvl="1"/>
            <a:r>
              <a:rPr lang="en-GB"/>
              <a:t>Deuxième niveau</a:t>
            </a:r>
          </a:p>
          <a:p>
            <a:pPr lvl="2"/>
            <a:r>
              <a:rPr lang="en-GB"/>
              <a:t>Troisième niveau</a:t>
            </a:r>
          </a:p>
          <a:p>
            <a:pPr lvl="3"/>
            <a:r>
              <a:rPr lang="en-GB"/>
              <a:t>Quatrième niveau</a:t>
            </a:r>
          </a:p>
          <a:p>
            <a:pPr lvl="4"/>
            <a:r>
              <a:rPr lang="en-GB"/>
              <a:t>Cinquième niveau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8839200" y="152400"/>
            <a:ext cx="1809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449263">
              <a:buClr>
                <a:srgbClr val="003980"/>
              </a:buClr>
              <a:buSzPct val="100000"/>
              <a:buFont typeface="Arial Unicode M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22FB4F8-8C62-6749-A03A-AC04B7190AE6}" type="slidenum">
              <a:rPr lang="en-GB" sz="1100" b="0" u="none">
                <a:solidFill>
                  <a:srgbClr val="003980"/>
                </a:solidFill>
                <a:latin typeface="Arial Unicode MS" charset="0"/>
              </a:rPr>
              <a:pPr defTabSz="449263">
                <a:buClr>
                  <a:srgbClr val="003980"/>
                </a:buClr>
                <a:buSzPct val="100000"/>
                <a:buFont typeface="Arial Unicode MS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lang="en-GB" sz="1100" b="0" u="none">
              <a:solidFill>
                <a:srgbClr val="003980"/>
              </a:solidFill>
              <a:latin typeface="Arial Unicode MS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53150"/>
            <a:ext cx="91440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 bwMode="auto">
          <a:xfrm flipV="1">
            <a:off x="0" y="1256242"/>
            <a:ext cx="9144000" cy="1390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hf sldNum="0" hdr="0" ftr="0" dt="0"/>
  <p:txStyles>
    <p:titleStyle>
      <a:lvl1pPr algn="ctr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3980"/>
        </a:buClr>
        <a:buSzPct val="100000"/>
        <a:buFont typeface="Arial Unicode MS" charset="0"/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3980"/>
        </a:buClr>
        <a:buSzPct val="100000"/>
        <a:buFont typeface="Arial Unicode MS" charset="0"/>
        <a:defRPr sz="3600">
          <a:solidFill>
            <a:schemeClr val="accent2"/>
          </a:solidFill>
          <a:latin typeface="Arial Unicode MS" charset="0"/>
          <a:ea typeface="Arial Unicode MS" charset="0"/>
          <a:cs typeface="Arial Unicode MS" charset="0"/>
        </a:defRPr>
      </a:lvl2pPr>
      <a:lvl3pPr algn="ctr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3980"/>
        </a:buClr>
        <a:buSzPct val="100000"/>
        <a:buFont typeface="Arial Unicode MS" charset="0"/>
        <a:defRPr sz="3600">
          <a:solidFill>
            <a:schemeClr val="accent2"/>
          </a:solidFill>
          <a:latin typeface="Arial Unicode MS" charset="0"/>
          <a:ea typeface="Arial Unicode MS" charset="0"/>
          <a:cs typeface="Arial Unicode MS" charset="0"/>
        </a:defRPr>
      </a:lvl3pPr>
      <a:lvl4pPr algn="ctr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3980"/>
        </a:buClr>
        <a:buSzPct val="100000"/>
        <a:buFont typeface="Arial Unicode MS" charset="0"/>
        <a:defRPr sz="3600">
          <a:solidFill>
            <a:schemeClr val="accent2"/>
          </a:solidFill>
          <a:latin typeface="Arial Unicode MS" charset="0"/>
          <a:ea typeface="Arial Unicode MS" charset="0"/>
          <a:cs typeface="Arial Unicode MS" charset="0"/>
        </a:defRPr>
      </a:lvl4pPr>
      <a:lvl5pPr algn="ctr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3980"/>
        </a:buClr>
        <a:buSzPct val="100000"/>
        <a:buFont typeface="Arial Unicode MS" charset="0"/>
        <a:defRPr sz="3600">
          <a:solidFill>
            <a:schemeClr val="accent2"/>
          </a:solidFill>
          <a:latin typeface="Arial Unicode MS" charset="0"/>
          <a:ea typeface="Arial Unicode MS" charset="0"/>
          <a:cs typeface="Arial Unicode MS" charset="0"/>
        </a:defRPr>
      </a:lvl5pPr>
      <a:lvl6pPr marL="457200" algn="ctr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3980"/>
        </a:buClr>
        <a:buSzPct val="100000"/>
        <a:buFont typeface="Arial Unicode MS" charset="0"/>
        <a:defRPr sz="3600">
          <a:solidFill>
            <a:schemeClr val="accent2"/>
          </a:solidFill>
          <a:latin typeface="Arial Unicode MS" charset="0"/>
          <a:ea typeface="Arial Unicode MS" charset="0"/>
          <a:cs typeface="Arial Unicode MS" charset="0"/>
        </a:defRPr>
      </a:lvl6pPr>
      <a:lvl7pPr marL="914400" algn="ctr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3980"/>
        </a:buClr>
        <a:buSzPct val="100000"/>
        <a:buFont typeface="Arial Unicode MS" charset="0"/>
        <a:defRPr sz="3600">
          <a:solidFill>
            <a:schemeClr val="accent2"/>
          </a:solidFill>
          <a:latin typeface="Arial Unicode MS" charset="0"/>
          <a:ea typeface="Arial Unicode MS" charset="0"/>
          <a:cs typeface="Arial Unicode MS" charset="0"/>
        </a:defRPr>
      </a:lvl7pPr>
      <a:lvl8pPr marL="1371600" algn="ctr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3980"/>
        </a:buClr>
        <a:buSzPct val="100000"/>
        <a:buFont typeface="Arial Unicode MS" charset="0"/>
        <a:defRPr sz="3600">
          <a:solidFill>
            <a:schemeClr val="accent2"/>
          </a:solidFill>
          <a:latin typeface="Arial Unicode MS" charset="0"/>
          <a:ea typeface="Arial Unicode MS" charset="0"/>
          <a:cs typeface="Arial Unicode MS" charset="0"/>
        </a:defRPr>
      </a:lvl8pPr>
      <a:lvl9pPr marL="1828800" algn="ctr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3980"/>
        </a:buClr>
        <a:buSzPct val="100000"/>
        <a:buFont typeface="Arial Unicode MS" charset="0"/>
        <a:defRPr sz="3600">
          <a:solidFill>
            <a:schemeClr val="accent2"/>
          </a:solidFill>
          <a:latin typeface="Arial Unicode MS" charset="0"/>
          <a:ea typeface="Arial Unicode MS" charset="0"/>
          <a:cs typeface="Arial Unicode MS" charset="0"/>
        </a:defRPr>
      </a:lvl9pPr>
    </p:titleStyle>
    <p:bodyStyle>
      <a:lvl1pPr marL="533400" indent="-533400" algn="l" defTabSz="449263" rtl="0" eaLnBrk="0" fontAlgn="base" hangingPunct="0">
        <a:lnSpc>
          <a:spcPct val="112000"/>
        </a:lnSpc>
        <a:spcBef>
          <a:spcPts val="1175"/>
        </a:spcBef>
        <a:spcAft>
          <a:spcPct val="0"/>
        </a:spcAft>
        <a:buClr>
          <a:srgbClr val="003980"/>
        </a:buClr>
        <a:buSzPct val="100000"/>
        <a:buFont typeface="Times" charset="0"/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1014413" indent="-533400" algn="l" defTabSz="449263" rtl="0" eaLnBrk="0" fontAlgn="base" hangingPunct="0">
        <a:lnSpc>
          <a:spcPct val="112000"/>
        </a:lnSpc>
        <a:spcBef>
          <a:spcPts val="450"/>
        </a:spcBef>
        <a:spcAft>
          <a:spcPct val="0"/>
        </a:spcAft>
        <a:buClr>
          <a:srgbClr val="003980"/>
        </a:buClr>
        <a:buFont typeface="Arial" charset="0"/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2pPr>
      <a:lvl3pPr marL="1490663" indent="-533400" algn="l" defTabSz="449263" rtl="0" eaLnBrk="0" fontAlgn="base" hangingPunct="0">
        <a:lnSpc>
          <a:spcPct val="112000"/>
        </a:lnSpc>
        <a:spcBef>
          <a:spcPts val="450"/>
        </a:spcBef>
        <a:spcAft>
          <a:spcPct val="0"/>
        </a:spcAft>
        <a:buClr>
          <a:srgbClr val="003980"/>
        </a:buClr>
        <a:buSzPct val="80000"/>
        <a:buFont typeface="Wingdings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3pPr>
      <a:lvl4pPr marL="1909763" indent="-533400" algn="l" defTabSz="449263" rtl="0" eaLnBrk="0" fontAlgn="base" hangingPunct="0">
        <a:lnSpc>
          <a:spcPct val="112000"/>
        </a:lnSpc>
        <a:spcBef>
          <a:spcPts val="450"/>
        </a:spcBef>
        <a:spcAft>
          <a:spcPct val="0"/>
        </a:spcAft>
        <a:buClr>
          <a:srgbClr val="003980"/>
        </a:buClr>
        <a:buSzPct val="60000"/>
        <a:buFont typeface="Wingdings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4pPr>
      <a:lvl5pPr marL="2362200" indent="-533400" algn="l" defTabSz="449263" rtl="0" eaLnBrk="0" fontAlgn="base" hangingPunct="0">
        <a:lnSpc>
          <a:spcPct val="112000"/>
        </a:lnSpc>
        <a:spcBef>
          <a:spcPts val="450"/>
        </a:spcBef>
        <a:spcAft>
          <a:spcPct val="0"/>
        </a:spcAft>
        <a:buClr>
          <a:srgbClr val="B2DA11"/>
        </a:buClr>
        <a:buSzPct val="100000"/>
        <a:buFont typeface="Arial Unicode MS" charset="0"/>
        <a:buChar char="–"/>
        <a:defRPr sz="2800">
          <a:solidFill>
            <a:schemeClr val="tx2"/>
          </a:solidFill>
          <a:latin typeface="+mn-lt"/>
          <a:ea typeface="+mn-ea"/>
          <a:cs typeface="+mn-cs"/>
        </a:defRPr>
      </a:lvl5pPr>
      <a:lvl6pPr marL="2819400" indent="-533400" algn="l" defTabSz="449263" rtl="0" fontAlgn="base">
        <a:lnSpc>
          <a:spcPct val="112000"/>
        </a:lnSpc>
        <a:spcBef>
          <a:spcPts val="450"/>
        </a:spcBef>
        <a:spcAft>
          <a:spcPct val="0"/>
        </a:spcAft>
        <a:buClr>
          <a:srgbClr val="B2DA11"/>
        </a:buClr>
        <a:buSzPct val="100000"/>
        <a:buFont typeface="Arial Unicode MS" charset="0"/>
        <a:buChar char="–"/>
        <a:defRPr sz="2800">
          <a:solidFill>
            <a:schemeClr val="tx2"/>
          </a:solidFill>
          <a:latin typeface="+mn-lt"/>
          <a:ea typeface="+mn-ea"/>
          <a:cs typeface="+mn-cs"/>
        </a:defRPr>
      </a:lvl6pPr>
      <a:lvl7pPr marL="3276600" indent="-533400" algn="l" defTabSz="449263" rtl="0" fontAlgn="base">
        <a:lnSpc>
          <a:spcPct val="112000"/>
        </a:lnSpc>
        <a:spcBef>
          <a:spcPts val="450"/>
        </a:spcBef>
        <a:spcAft>
          <a:spcPct val="0"/>
        </a:spcAft>
        <a:buClr>
          <a:srgbClr val="B2DA11"/>
        </a:buClr>
        <a:buSzPct val="100000"/>
        <a:buFont typeface="Arial Unicode MS" charset="0"/>
        <a:buChar char="–"/>
        <a:defRPr sz="2800">
          <a:solidFill>
            <a:schemeClr val="tx2"/>
          </a:solidFill>
          <a:latin typeface="+mn-lt"/>
          <a:ea typeface="+mn-ea"/>
          <a:cs typeface="+mn-cs"/>
        </a:defRPr>
      </a:lvl7pPr>
      <a:lvl8pPr marL="3733800" indent="-533400" algn="l" defTabSz="449263" rtl="0" fontAlgn="base">
        <a:lnSpc>
          <a:spcPct val="112000"/>
        </a:lnSpc>
        <a:spcBef>
          <a:spcPts val="450"/>
        </a:spcBef>
        <a:spcAft>
          <a:spcPct val="0"/>
        </a:spcAft>
        <a:buClr>
          <a:srgbClr val="B2DA11"/>
        </a:buClr>
        <a:buSzPct val="100000"/>
        <a:buFont typeface="Arial Unicode MS" charset="0"/>
        <a:buChar char="–"/>
        <a:defRPr sz="2800">
          <a:solidFill>
            <a:schemeClr val="tx2"/>
          </a:solidFill>
          <a:latin typeface="+mn-lt"/>
          <a:ea typeface="+mn-ea"/>
          <a:cs typeface="+mn-cs"/>
        </a:defRPr>
      </a:lvl8pPr>
      <a:lvl9pPr marL="4191000" indent="-533400" algn="l" defTabSz="449263" rtl="0" fontAlgn="base">
        <a:lnSpc>
          <a:spcPct val="112000"/>
        </a:lnSpc>
        <a:spcBef>
          <a:spcPts val="450"/>
        </a:spcBef>
        <a:spcAft>
          <a:spcPct val="0"/>
        </a:spcAft>
        <a:buClr>
          <a:srgbClr val="B2DA11"/>
        </a:buClr>
        <a:buSzPct val="100000"/>
        <a:buFont typeface="Arial Unicode MS" charset="0"/>
        <a:buChar char="–"/>
        <a:defRPr sz="28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3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fr-FR" dirty="0" smtClean="0"/>
              <a:t>A 64 </a:t>
            </a:r>
            <a:r>
              <a:rPr lang="fr-FR" dirty="0" err="1" smtClean="0"/>
              <a:t>Kbytes</a:t>
            </a:r>
            <a:r>
              <a:rPr lang="fr-FR" dirty="0" smtClean="0"/>
              <a:t> ISL-TAGE </a:t>
            </a:r>
            <a:r>
              <a:rPr lang="fr-FR" dirty="0" err="1" smtClean="0"/>
              <a:t>predictor</a:t>
            </a:r>
            <a:endParaRPr lang="fr-FR" dirty="0" smtClean="0"/>
          </a:p>
        </p:txBody>
      </p:sp>
      <p:sp>
        <p:nvSpPr>
          <p:cNvPr id="16387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André </a:t>
            </a:r>
            <a:r>
              <a:rPr lang="fr-FR" dirty="0" err="1" smtClean="0"/>
              <a:t>Seznec</a:t>
            </a:r>
            <a:endParaRPr lang="fr-FR" dirty="0" smtClean="0"/>
          </a:p>
          <a:p>
            <a:r>
              <a:rPr lang="fr-FR" dirty="0" smtClean="0"/>
              <a:t>INRIA/IRISA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894667" y="30649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loop</a:t>
            </a:r>
            <a:r>
              <a:rPr lang="fr-FR" dirty="0" smtClean="0"/>
              <a:t> </a:t>
            </a:r>
            <a:r>
              <a:rPr lang="fr-FR" dirty="0" err="1" smtClean="0"/>
              <a:t>predictor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Predict</a:t>
            </a:r>
            <a:r>
              <a:rPr lang="fr-FR" dirty="0" smtClean="0"/>
              <a:t>  </a:t>
            </a:r>
            <a:r>
              <a:rPr lang="fr-FR" dirty="0" err="1" smtClean="0"/>
              <a:t>loop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constant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iterations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64 entries</a:t>
            </a:r>
          </a:p>
          <a:p>
            <a:pPr lvl="1"/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6 </a:t>
            </a:r>
            <a:r>
              <a:rPr lang="fr-FR" dirty="0" err="1" smtClean="0"/>
              <a:t>bytes</a:t>
            </a:r>
            <a:r>
              <a:rPr lang="fr-FR" dirty="0" smtClean="0"/>
              <a:t> per entry</a:t>
            </a:r>
          </a:p>
          <a:p>
            <a:pPr lvl="1"/>
            <a:r>
              <a:rPr lang="fr-FR" dirty="0" smtClean="0"/>
              <a:t>Capture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behavior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TAGE </a:t>
            </a:r>
            <a:r>
              <a:rPr lang="fr-FR" dirty="0" err="1" smtClean="0"/>
              <a:t>is</a:t>
            </a:r>
            <a:r>
              <a:rPr lang="fr-FR" dirty="0" smtClean="0"/>
              <a:t> not able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llipse 3"/>
          <p:cNvSpPr/>
          <p:nvPr/>
        </p:nvSpPr>
        <p:spPr bwMode="auto">
          <a:xfrm>
            <a:off x="3420534" y="4775201"/>
            <a:ext cx="4876800" cy="79586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12  MPPKI</a:t>
            </a:r>
            <a:endParaRPr kumimoji="0" lang="fr-FR" sz="2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Immediate</a:t>
            </a:r>
            <a:r>
              <a:rPr lang="fr-FR" dirty="0" smtClean="0"/>
              <a:t> Update </a:t>
            </a:r>
            <a:r>
              <a:rPr lang="fr-FR" dirty="0" err="1" smtClean="0"/>
              <a:t>Mimicker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Issue:</a:t>
            </a:r>
          </a:p>
          <a:p>
            <a:pPr lvl="1"/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mispredictions</a:t>
            </a:r>
            <a:r>
              <a:rPr lang="fr-FR" dirty="0" smtClean="0"/>
              <a:t> due to </a:t>
            </a:r>
            <a:r>
              <a:rPr lang="fr-FR" dirty="0" err="1" smtClean="0"/>
              <a:t>late</a:t>
            </a:r>
            <a:r>
              <a:rPr lang="fr-FR" dirty="0" smtClean="0"/>
              <a:t> updates </a:t>
            </a:r>
            <a:r>
              <a:rPr lang="fr-FR" dirty="0" err="1" smtClean="0"/>
              <a:t>at</a:t>
            </a:r>
            <a:r>
              <a:rPr lang="fr-FR" dirty="0" smtClean="0"/>
              <a:t> retirement</a:t>
            </a:r>
          </a:p>
          <a:p>
            <a:pPr lvl="1"/>
            <a:endParaRPr lang="fr-FR" dirty="0" smtClean="0"/>
          </a:p>
          <a:p>
            <a:r>
              <a:rPr lang="fr-FR" dirty="0" err="1" smtClean="0"/>
              <a:t>Immediate</a:t>
            </a:r>
            <a:r>
              <a:rPr lang="fr-FR" dirty="0" smtClean="0"/>
              <a:t> Update </a:t>
            </a:r>
            <a:r>
              <a:rPr lang="fr-FR" dirty="0" err="1" smtClean="0"/>
              <a:t>Mimicker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Try</a:t>
            </a:r>
            <a:r>
              <a:rPr lang="fr-FR" dirty="0" smtClean="0"/>
              <a:t> to catch </a:t>
            </a:r>
            <a:r>
              <a:rPr lang="fr-FR" dirty="0" err="1" smtClean="0"/>
              <a:t>these</a:t>
            </a:r>
            <a:r>
              <a:rPr lang="fr-FR" dirty="0" smtClean="0"/>
              <a:t> cases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r 85"/>
          <p:cNvGrpSpPr/>
          <p:nvPr/>
        </p:nvGrpSpPr>
        <p:grpSpPr>
          <a:xfrm>
            <a:off x="3340100" y="3721100"/>
            <a:ext cx="3530600" cy="2223532"/>
            <a:chOff x="3340100" y="3340100"/>
            <a:chExt cx="3530600" cy="2223532"/>
          </a:xfrm>
        </p:grpSpPr>
        <p:sp>
          <p:nvSpPr>
            <p:cNvPr id="73" name="Rectangle 72"/>
            <p:cNvSpPr/>
            <p:nvPr/>
          </p:nvSpPr>
          <p:spPr bwMode="auto">
            <a:xfrm>
              <a:off x="6438900" y="3340100"/>
              <a:ext cx="431800" cy="914400"/>
            </a:xfrm>
            <a:prstGeom prst="rect">
              <a:avLst/>
            </a:prstGeom>
            <a:solidFill>
              <a:srgbClr val="66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dirty="0" smtClean="0"/>
                <a:t>T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</a:t>
              </a:r>
              <a:endParaRPr kumimoji="0" 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7" name="Grouper 83"/>
            <p:cNvGrpSpPr/>
            <p:nvPr/>
          </p:nvGrpSpPr>
          <p:grpSpPr>
            <a:xfrm>
              <a:off x="3340100" y="4318000"/>
              <a:ext cx="3492500" cy="1245632"/>
              <a:chOff x="3340100" y="4318000"/>
              <a:chExt cx="3492500" cy="1245632"/>
            </a:xfrm>
          </p:grpSpPr>
          <p:sp>
            <p:nvSpPr>
              <p:cNvPr id="74" name="Flèche courbée vers le haut 73"/>
              <p:cNvSpPr/>
              <p:nvPr/>
            </p:nvSpPr>
            <p:spPr bwMode="auto">
              <a:xfrm>
                <a:off x="3340100" y="4318000"/>
                <a:ext cx="3492500" cy="558800"/>
              </a:xfrm>
              <a:prstGeom prst="curvedUpArrow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sng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3975100" y="5194300"/>
                <a:ext cx="24673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err="1" smtClean="0"/>
                  <a:t>Same</a:t>
                </a:r>
                <a:r>
                  <a:rPr lang="fr-FR" dirty="0" smtClean="0"/>
                  <a:t> table, </a:t>
                </a:r>
                <a:r>
                  <a:rPr lang="fr-FR" dirty="0" err="1" smtClean="0"/>
                  <a:t>same</a:t>
                </a:r>
                <a:r>
                  <a:rPr lang="fr-FR" dirty="0" smtClean="0"/>
                  <a:t> entry</a:t>
                </a:r>
                <a:endParaRPr lang="fr-FR" dirty="0"/>
              </a:p>
            </p:txBody>
          </p:sp>
        </p:grpSp>
      </p:grpSp>
      <p:grpSp>
        <p:nvGrpSpPr>
          <p:cNvPr id="28" name="Grouper 84"/>
          <p:cNvGrpSpPr/>
          <p:nvPr/>
        </p:nvGrpSpPr>
        <p:grpSpPr>
          <a:xfrm>
            <a:off x="6121400" y="3429000"/>
            <a:ext cx="1562100" cy="1473200"/>
            <a:chOff x="6121400" y="3048000"/>
            <a:chExt cx="1562100" cy="1473200"/>
          </a:xfrm>
        </p:grpSpPr>
        <p:sp>
          <p:nvSpPr>
            <p:cNvPr id="79" name="Rectangle 78"/>
            <p:cNvSpPr/>
            <p:nvPr/>
          </p:nvSpPr>
          <p:spPr bwMode="auto">
            <a:xfrm>
              <a:off x="7251700" y="3340100"/>
              <a:ext cx="431800" cy="914400"/>
            </a:xfrm>
            <a:prstGeom prst="rect">
              <a:avLst/>
            </a:prstGeom>
            <a:solidFill>
              <a:srgbClr val="FF66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dirty="0" smtClean="0"/>
                <a:t>E</a:t>
              </a:r>
              <a:endParaRPr kumimoji="0" lang="fr-FR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dirty="0" smtClean="0"/>
                <a:t>T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</a:t>
              </a:r>
              <a:endParaRPr kumimoji="0" 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1" name="Connecteur droit 80"/>
            <p:cNvCxnSpPr/>
            <p:nvPr/>
          </p:nvCxnSpPr>
          <p:spPr bwMode="auto">
            <a:xfrm rot="16200000" flipH="1">
              <a:off x="5962650" y="3206750"/>
              <a:ext cx="1473200" cy="11557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9" name="Grouper 82"/>
          <p:cNvGrpSpPr/>
          <p:nvPr/>
        </p:nvGrpSpPr>
        <p:grpSpPr>
          <a:xfrm>
            <a:off x="584200" y="3721100"/>
            <a:ext cx="5156200" cy="1981200"/>
            <a:chOff x="584200" y="3340100"/>
            <a:chExt cx="5156200" cy="1981200"/>
          </a:xfrm>
        </p:grpSpPr>
        <p:grpSp>
          <p:nvGrpSpPr>
            <p:cNvPr id="30" name="Grouper 11"/>
            <p:cNvGrpSpPr/>
            <p:nvPr/>
          </p:nvGrpSpPr>
          <p:grpSpPr>
            <a:xfrm>
              <a:off x="584200" y="3340100"/>
              <a:ext cx="1714500" cy="914400"/>
              <a:chOff x="927100" y="1987550"/>
              <a:chExt cx="1714500" cy="914400"/>
            </a:xfrm>
          </p:grpSpPr>
          <p:grpSp>
            <p:nvGrpSpPr>
              <p:cNvPr id="31" name="Grouper 7"/>
              <p:cNvGrpSpPr/>
              <p:nvPr/>
            </p:nvGrpSpPr>
            <p:grpSpPr>
              <a:xfrm>
                <a:off x="927100" y="1987550"/>
                <a:ext cx="863600" cy="914400"/>
                <a:chOff x="927100" y="1987550"/>
                <a:chExt cx="863600" cy="914400"/>
              </a:xfrm>
            </p:grpSpPr>
            <p:sp>
              <p:nvSpPr>
                <p:cNvPr id="71" name="Rectangle 4"/>
                <p:cNvSpPr/>
                <p:nvPr/>
              </p:nvSpPr>
              <p:spPr bwMode="auto">
                <a:xfrm>
                  <a:off x="927100" y="1987550"/>
                  <a:ext cx="431800" cy="914400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E</a:t>
                  </a:r>
                  <a:endParaRPr kumimoji="0" lang="fr-FR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T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A</a:t>
                  </a:r>
                  <a:endParaRPr kumimoji="0" lang="fr-FR" sz="18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72" name="Rectangle 6"/>
                <p:cNvSpPr/>
                <p:nvPr/>
              </p:nvSpPr>
              <p:spPr bwMode="auto">
                <a:xfrm>
                  <a:off x="1358900" y="1987550"/>
                  <a:ext cx="431800" cy="914400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E</a:t>
                  </a:r>
                  <a:endParaRPr kumimoji="0" lang="fr-FR" sz="18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T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A</a:t>
                  </a:r>
                  <a:endParaRPr kumimoji="0" lang="fr-FR" sz="18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p:grpSp>
          <p:grpSp>
            <p:nvGrpSpPr>
              <p:cNvPr id="32" name="Grouper 8"/>
              <p:cNvGrpSpPr/>
              <p:nvPr/>
            </p:nvGrpSpPr>
            <p:grpSpPr>
              <a:xfrm>
                <a:off x="1778000" y="1987550"/>
                <a:ext cx="863600" cy="914400"/>
                <a:chOff x="927100" y="1987550"/>
                <a:chExt cx="863600" cy="914400"/>
              </a:xfrm>
            </p:grpSpPr>
            <p:sp>
              <p:nvSpPr>
                <p:cNvPr id="69" name="Rectangle 68"/>
                <p:cNvSpPr/>
                <p:nvPr/>
              </p:nvSpPr>
              <p:spPr bwMode="auto">
                <a:xfrm>
                  <a:off x="927100" y="1987550"/>
                  <a:ext cx="431800" cy="9144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P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T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A</a:t>
                  </a:r>
                  <a:endParaRPr kumimoji="0" lang="fr-FR" sz="18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 bwMode="auto">
                <a:xfrm>
                  <a:off x="1358900" y="1987550"/>
                  <a:ext cx="431800" cy="9144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P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T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A</a:t>
                  </a:r>
                  <a:endParaRPr kumimoji="0" lang="fr-FR" sz="18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p:grpSp>
        </p:grpSp>
        <p:grpSp>
          <p:nvGrpSpPr>
            <p:cNvPr id="33" name="Grouper 12"/>
            <p:cNvGrpSpPr/>
            <p:nvPr/>
          </p:nvGrpSpPr>
          <p:grpSpPr>
            <a:xfrm>
              <a:off x="2298700" y="3340100"/>
              <a:ext cx="1714500" cy="914400"/>
              <a:chOff x="927100" y="1987550"/>
              <a:chExt cx="1714500" cy="914400"/>
            </a:xfrm>
          </p:grpSpPr>
          <p:grpSp>
            <p:nvGrpSpPr>
              <p:cNvPr id="34" name="Grouper 7"/>
              <p:cNvGrpSpPr/>
              <p:nvPr/>
            </p:nvGrpSpPr>
            <p:grpSpPr>
              <a:xfrm>
                <a:off x="927100" y="1987550"/>
                <a:ext cx="863600" cy="914400"/>
                <a:chOff x="927100" y="1987550"/>
                <a:chExt cx="863600" cy="914400"/>
              </a:xfrm>
            </p:grpSpPr>
            <p:sp>
              <p:nvSpPr>
                <p:cNvPr id="65" name="Rectangle 64"/>
                <p:cNvSpPr/>
                <p:nvPr/>
              </p:nvSpPr>
              <p:spPr bwMode="auto">
                <a:xfrm>
                  <a:off x="927100" y="1987550"/>
                  <a:ext cx="431800" cy="914400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E</a:t>
                  </a:r>
                  <a:endParaRPr kumimoji="0" lang="fr-FR" sz="18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T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A</a:t>
                  </a:r>
                  <a:endParaRPr kumimoji="0" lang="fr-FR" sz="18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 bwMode="auto">
                <a:xfrm>
                  <a:off x="1358900" y="1987550"/>
                  <a:ext cx="431800" cy="9144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P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T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A</a:t>
                  </a:r>
                  <a:endParaRPr kumimoji="0" lang="fr-FR" sz="18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p:grpSp>
          <p:grpSp>
            <p:nvGrpSpPr>
              <p:cNvPr id="35" name="Grouper 8"/>
              <p:cNvGrpSpPr/>
              <p:nvPr/>
            </p:nvGrpSpPr>
            <p:grpSpPr>
              <a:xfrm>
                <a:off x="1778000" y="1987550"/>
                <a:ext cx="863600" cy="914400"/>
                <a:chOff x="927100" y="1987550"/>
                <a:chExt cx="863600" cy="914400"/>
              </a:xfrm>
            </p:grpSpPr>
            <p:sp>
              <p:nvSpPr>
                <p:cNvPr id="63" name="Rectangle 62"/>
                <p:cNvSpPr/>
                <p:nvPr/>
              </p:nvSpPr>
              <p:spPr bwMode="auto">
                <a:xfrm>
                  <a:off x="927100" y="1987550"/>
                  <a:ext cx="431800" cy="914400"/>
                </a:xfrm>
                <a:prstGeom prst="rect">
                  <a:avLst/>
                </a:prstGeom>
                <a:solidFill>
                  <a:srgbClr val="FF66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E</a:t>
                  </a:r>
                  <a:endParaRPr kumimoji="0" lang="fr-FR" sz="18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T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A</a:t>
                  </a:r>
                  <a:endParaRPr kumimoji="0" lang="fr-FR" sz="18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 bwMode="auto">
                <a:xfrm>
                  <a:off x="1358900" y="1987550"/>
                  <a:ext cx="431800" cy="914400"/>
                </a:xfrm>
                <a:prstGeom prst="rect">
                  <a:avLst/>
                </a:prstGeom>
                <a:solidFill>
                  <a:srgbClr val="66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P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dirty="0" smtClean="0"/>
                    <a:t>T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800" b="1" i="0" u="sng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A</a:t>
                  </a:r>
                  <a:endParaRPr kumimoji="0" lang="fr-FR" sz="18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p:grpSp>
        </p:grpSp>
        <p:grpSp>
          <p:nvGrpSpPr>
            <p:cNvPr id="36" name="Grouper 7"/>
            <p:cNvGrpSpPr/>
            <p:nvPr/>
          </p:nvGrpSpPr>
          <p:grpSpPr>
            <a:xfrm>
              <a:off x="4025900" y="3340100"/>
              <a:ext cx="863600" cy="914400"/>
              <a:chOff x="927100" y="1987550"/>
              <a:chExt cx="863600" cy="914400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927100" y="1987550"/>
                <a:ext cx="431800" cy="914400"/>
              </a:xfrm>
              <a:prstGeom prst="rect">
                <a:avLst/>
              </a:prstGeom>
              <a:solidFill>
                <a:srgbClr val="66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8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P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dirty="0" smtClean="0"/>
                  <a:t>T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8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</a:t>
                </a:r>
                <a:endParaRPr kumimoji="0" lang="fr-FR" sz="18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358900" y="1987550"/>
                <a:ext cx="431800" cy="914400"/>
              </a:xfrm>
              <a:prstGeom prst="rect">
                <a:avLst/>
              </a:prstGeom>
              <a:solidFill>
                <a:srgbClr val="66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8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P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dirty="0" smtClean="0"/>
                  <a:t>T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8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</a:t>
                </a:r>
                <a:endParaRPr kumimoji="0" lang="fr-FR" sz="18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 bwMode="auto">
            <a:xfrm>
              <a:off x="4876800" y="3340100"/>
              <a:ext cx="431800" cy="914400"/>
            </a:xfrm>
            <a:prstGeom prst="rect">
              <a:avLst/>
            </a:prstGeom>
            <a:solidFill>
              <a:srgbClr val="66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dirty="0" smtClean="0"/>
                <a:t>T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</a:t>
              </a:r>
              <a:endParaRPr kumimoji="0" 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308600" y="3340100"/>
              <a:ext cx="431800" cy="914400"/>
            </a:xfrm>
            <a:prstGeom prst="rect">
              <a:avLst/>
            </a:prstGeom>
            <a:solidFill>
              <a:srgbClr val="66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dirty="0" smtClean="0"/>
                <a:t>T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</a:t>
              </a:r>
              <a:endParaRPr kumimoji="0" 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2" name="Bulle ronde 81"/>
            <p:cNvSpPr/>
            <p:nvPr/>
          </p:nvSpPr>
          <p:spPr bwMode="auto">
            <a:xfrm>
              <a:off x="749300" y="4584700"/>
              <a:ext cx="2476500" cy="736600"/>
            </a:xfrm>
            <a:prstGeom prst="wedgeEllipseCallout">
              <a:avLst>
                <a:gd name="adj1" fmla="val 53198"/>
                <a:gd name="adj2" fmla="val -86217"/>
              </a:avLst>
            </a:prstGeom>
            <a:solidFill>
              <a:srgbClr val="EDEDE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fr-FR" sz="1800" b="1" i="0" u="sng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Misprediction</a:t>
              </a:r>
              <a:endParaRPr kumimoji="0" 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1" name="Grouper 60"/>
          <p:cNvGrpSpPr/>
          <p:nvPr/>
        </p:nvGrpSpPr>
        <p:grpSpPr>
          <a:xfrm>
            <a:off x="520700" y="1515533"/>
            <a:ext cx="8277627" cy="1541165"/>
            <a:chOff x="571500" y="838200"/>
            <a:chExt cx="8277627" cy="1541165"/>
          </a:xfrm>
        </p:grpSpPr>
        <p:grpSp>
          <p:nvGrpSpPr>
            <p:cNvPr id="2" name="Grouper 90"/>
            <p:cNvGrpSpPr/>
            <p:nvPr/>
          </p:nvGrpSpPr>
          <p:grpSpPr>
            <a:xfrm>
              <a:off x="571500" y="1456035"/>
              <a:ext cx="8277627" cy="923330"/>
              <a:chOff x="609600" y="1964035"/>
              <a:chExt cx="8277627" cy="923330"/>
            </a:xfrm>
          </p:grpSpPr>
          <p:sp>
            <p:nvSpPr>
              <p:cNvPr id="6" name="ZoneTexte 5"/>
              <p:cNvSpPr txBox="1"/>
              <p:nvPr/>
            </p:nvSpPr>
            <p:spPr>
              <a:xfrm>
                <a:off x="6134100" y="1964035"/>
                <a:ext cx="275312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P(</a:t>
                </a:r>
                <a:r>
                  <a:rPr lang="fr-FR" u="none" dirty="0" err="1" smtClean="0"/>
                  <a:t>rediction</a:t>
                </a:r>
                <a:r>
                  <a:rPr lang="fr-FR" u="none" dirty="0" smtClean="0"/>
                  <a:t>) or (E)</a:t>
                </a:r>
                <a:r>
                  <a:rPr lang="fr-FR" u="none" dirty="0" err="1" smtClean="0"/>
                  <a:t>xecuted</a:t>
                </a:r>
                <a:endParaRPr lang="fr-FR" u="none" dirty="0" smtClean="0"/>
              </a:p>
              <a:p>
                <a:r>
                  <a:rPr lang="fr-FR" dirty="0" smtClean="0"/>
                  <a:t>T(</a:t>
                </a:r>
                <a:r>
                  <a:rPr lang="fr-FR" u="none" dirty="0" smtClean="0"/>
                  <a:t>able)</a:t>
                </a:r>
              </a:p>
              <a:p>
                <a:r>
                  <a:rPr lang="fr-FR" dirty="0" smtClean="0"/>
                  <a:t>A(</a:t>
                </a:r>
                <a:r>
                  <a:rPr lang="fr-FR" u="none" dirty="0" err="1" smtClean="0"/>
                  <a:t>ddress</a:t>
                </a:r>
                <a:r>
                  <a:rPr lang="fr-FR" u="none" dirty="0" smtClean="0"/>
                  <a:t> in the table)</a:t>
                </a:r>
                <a:endParaRPr lang="fr-FR" u="none" dirty="0"/>
              </a:p>
            </p:txBody>
          </p:sp>
          <p:grpSp>
            <p:nvGrpSpPr>
              <p:cNvPr id="3" name="Grouper 27"/>
              <p:cNvGrpSpPr/>
              <p:nvPr/>
            </p:nvGrpSpPr>
            <p:grpSpPr>
              <a:xfrm>
                <a:off x="609600" y="1968500"/>
                <a:ext cx="5156200" cy="914400"/>
                <a:chOff x="927100" y="1981200"/>
                <a:chExt cx="5156200" cy="914400"/>
              </a:xfrm>
            </p:grpSpPr>
            <p:grpSp>
              <p:nvGrpSpPr>
                <p:cNvPr id="4" name="Grouper 11"/>
                <p:cNvGrpSpPr/>
                <p:nvPr/>
              </p:nvGrpSpPr>
              <p:grpSpPr>
                <a:xfrm>
                  <a:off x="927100" y="1981200"/>
                  <a:ext cx="1714500" cy="914400"/>
                  <a:chOff x="927100" y="1987550"/>
                  <a:chExt cx="1714500" cy="914400"/>
                </a:xfrm>
              </p:grpSpPr>
              <p:grpSp>
                <p:nvGrpSpPr>
                  <p:cNvPr id="8" name="Grouper 7"/>
                  <p:cNvGrpSpPr/>
                  <p:nvPr/>
                </p:nvGrpSpPr>
                <p:grpSpPr>
                  <a:xfrm>
                    <a:off x="927100" y="1987550"/>
                    <a:ext cx="863600" cy="914400"/>
                    <a:chOff x="927100" y="1987550"/>
                    <a:chExt cx="863600" cy="914400"/>
                  </a:xfrm>
                </p:grpSpPr>
                <p:sp>
                  <p:nvSpPr>
                    <p:cNvPr id="5" name="Rectangle 4"/>
                    <p:cNvSpPr/>
                    <p:nvPr/>
                  </p:nvSpPr>
                  <p:spPr bwMode="auto">
                    <a:xfrm>
                      <a:off x="9271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  <p:sp>
                  <p:nvSpPr>
                    <p:cNvPr id="7" name="Rectangle 6"/>
                    <p:cNvSpPr/>
                    <p:nvPr/>
                  </p:nvSpPr>
                  <p:spPr bwMode="auto">
                    <a:xfrm>
                      <a:off x="13589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</p:grpSp>
              <p:grpSp>
                <p:nvGrpSpPr>
                  <p:cNvPr id="9" name="Grouper 8"/>
                  <p:cNvGrpSpPr/>
                  <p:nvPr/>
                </p:nvGrpSpPr>
                <p:grpSpPr>
                  <a:xfrm>
                    <a:off x="1778000" y="1987550"/>
                    <a:ext cx="863600" cy="914400"/>
                    <a:chOff x="927100" y="1987550"/>
                    <a:chExt cx="863600" cy="914400"/>
                  </a:xfrm>
                </p:grpSpPr>
                <p:sp>
                  <p:nvSpPr>
                    <p:cNvPr id="10" name="Rectangle 9"/>
                    <p:cNvSpPr/>
                    <p:nvPr/>
                  </p:nvSpPr>
                  <p:spPr bwMode="auto">
                    <a:xfrm>
                      <a:off x="9271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  <p:sp>
                  <p:nvSpPr>
                    <p:cNvPr id="11" name="Rectangle 10"/>
                    <p:cNvSpPr/>
                    <p:nvPr/>
                  </p:nvSpPr>
                  <p:spPr bwMode="auto">
                    <a:xfrm>
                      <a:off x="13589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12" name="Grouper 12"/>
                <p:cNvGrpSpPr/>
                <p:nvPr/>
              </p:nvGrpSpPr>
              <p:grpSpPr>
                <a:xfrm>
                  <a:off x="2641600" y="1981200"/>
                  <a:ext cx="1714500" cy="914400"/>
                  <a:chOff x="927100" y="1987550"/>
                  <a:chExt cx="1714500" cy="914400"/>
                </a:xfrm>
              </p:grpSpPr>
              <p:grpSp>
                <p:nvGrpSpPr>
                  <p:cNvPr id="13" name="Grouper 7"/>
                  <p:cNvGrpSpPr/>
                  <p:nvPr/>
                </p:nvGrpSpPr>
                <p:grpSpPr>
                  <a:xfrm>
                    <a:off x="927100" y="1987550"/>
                    <a:ext cx="863600" cy="914400"/>
                    <a:chOff x="927100" y="1987550"/>
                    <a:chExt cx="863600" cy="914400"/>
                  </a:xfrm>
                </p:grpSpPr>
                <p:sp>
                  <p:nvSpPr>
                    <p:cNvPr id="18" name="Rectangle 17"/>
                    <p:cNvSpPr/>
                    <p:nvPr/>
                  </p:nvSpPr>
                  <p:spPr bwMode="auto">
                    <a:xfrm>
                      <a:off x="9271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  <p:sp>
                  <p:nvSpPr>
                    <p:cNvPr id="19" name="Rectangle 18"/>
                    <p:cNvSpPr/>
                    <p:nvPr/>
                  </p:nvSpPr>
                  <p:spPr bwMode="auto">
                    <a:xfrm>
                      <a:off x="13589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</p:grpSp>
              <p:grpSp>
                <p:nvGrpSpPr>
                  <p:cNvPr id="14" name="Grouper 8"/>
                  <p:cNvGrpSpPr/>
                  <p:nvPr/>
                </p:nvGrpSpPr>
                <p:grpSpPr>
                  <a:xfrm>
                    <a:off x="1778000" y="1987550"/>
                    <a:ext cx="863600" cy="914400"/>
                    <a:chOff x="927100" y="1987550"/>
                    <a:chExt cx="863600" cy="914400"/>
                  </a:xfrm>
                </p:grpSpPr>
                <p:sp>
                  <p:nvSpPr>
                    <p:cNvPr id="16" name="Rectangle 15"/>
                    <p:cNvSpPr/>
                    <p:nvPr/>
                  </p:nvSpPr>
                  <p:spPr bwMode="auto">
                    <a:xfrm>
                      <a:off x="9271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  <p:sp>
                  <p:nvSpPr>
                    <p:cNvPr id="17" name="Rectangle 16"/>
                    <p:cNvSpPr/>
                    <p:nvPr/>
                  </p:nvSpPr>
                  <p:spPr bwMode="auto">
                    <a:xfrm>
                      <a:off x="13589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15" name="Grouper 19"/>
                <p:cNvGrpSpPr/>
                <p:nvPr/>
              </p:nvGrpSpPr>
              <p:grpSpPr>
                <a:xfrm>
                  <a:off x="4368800" y="1981200"/>
                  <a:ext cx="1714500" cy="914400"/>
                  <a:chOff x="927100" y="1987550"/>
                  <a:chExt cx="1714500" cy="914400"/>
                </a:xfrm>
              </p:grpSpPr>
              <p:grpSp>
                <p:nvGrpSpPr>
                  <p:cNvPr id="20" name="Grouper 7"/>
                  <p:cNvGrpSpPr/>
                  <p:nvPr/>
                </p:nvGrpSpPr>
                <p:grpSpPr>
                  <a:xfrm>
                    <a:off x="927100" y="1987550"/>
                    <a:ext cx="863600" cy="914400"/>
                    <a:chOff x="927100" y="1987550"/>
                    <a:chExt cx="863600" cy="914400"/>
                  </a:xfrm>
                </p:grpSpPr>
                <p:sp>
                  <p:nvSpPr>
                    <p:cNvPr id="25" name="Rectangle 24"/>
                    <p:cNvSpPr/>
                    <p:nvPr/>
                  </p:nvSpPr>
                  <p:spPr bwMode="auto">
                    <a:xfrm>
                      <a:off x="9271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 bwMode="auto">
                    <a:xfrm>
                      <a:off x="13589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</p:grpSp>
              <p:grpSp>
                <p:nvGrpSpPr>
                  <p:cNvPr id="21" name="Grouper 8"/>
                  <p:cNvGrpSpPr/>
                  <p:nvPr/>
                </p:nvGrpSpPr>
                <p:grpSpPr>
                  <a:xfrm>
                    <a:off x="1778000" y="1987550"/>
                    <a:ext cx="863600" cy="914400"/>
                    <a:chOff x="927100" y="1987550"/>
                    <a:chExt cx="863600" cy="914400"/>
                  </a:xfrm>
                </p:grpSpPr>
                <p:sp>
                  <p:nvSpPr>
                    <p:cNvPr id="23" name="Rectangle 22"/>
                    <p:cNvSpPr/>
                    <p:nvPr/>
                  </p:nvSpPr>
                  <p:spPr bwMode="auto">
                    <a:xfrm>
                      <a:off x="9271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  <p:sp>
                  <p:nvSpPr>
                    <p:cNvPr id="24" name="Rectangle 23"/>
                    <p:cNvSpPr/>
                    <p:nvPr/>
                  </p:nvSpPr>
                  <p:spPr bwMode="auto">
                    <a:xfrm>
                      <a:off x="1358900" y="1987550"/>
                      <a:ext cx="431800" cy="914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dirty="0" smtClean="0"/>
                        <a:t>T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fr-FR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p:txBody>
                </p:sp>
              </p:grpSp>
            </p:grpSp>
          </p:grpSp>
        </p:grpSp>
        <p:cxnSp>
          <p:nvCxnSpPr>
            <p:cNvPr id="89" name="Connecteur droit avec flèche 88"/>
            <p:cNvCxnSpPr/>
            <p:nvPr/>
          </p:nvCxnSpPr>
          <p:spPr bwMode="auto">
            <a:xfrm>
              <a:off x="711200" y="1193800"/>
              <a:ext cx="4508500" cy="25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0" name="ZoneTexte 89"/>
            <p:cNvSpPr txBox="1"/>
            <p:nvPr/>
          </p:nvSpPr>
          <p:spPr>
            <a:xfrm>
              <a:off x="2146300" y="8382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Fetch</a:t>
              </a:r>
              <a:endParaRPr lang="fr-FR" dirty="0"/>
            </a:p>
          </p:txBody>
        </p:sp>
      </p:grpSp>
      <p:sp>
        <p:nvSpPr>
          <p:cNvPr id="93" name="Pensées 92"/>
          <p:cNvSpPr/>
          <p:nvPr/>
        </p:nvSpPr>
        <p:spPr bwMode="auto">
          <a:xfrm>
            <a:off x="6718300" y="4889500"/>
            <a:ext cx="2425700" cy="93980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/>
              <a:t>7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MPPKI</a:t>
            </a:r>
            <a:endParaRPr kumimoji="0" lang="fr-FR" sz="2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itr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/>
            </a:r>
            <a:br>
              <a:rPr lang="fr-FR" dirty="0" smtClean="0">
                <a:solidFill>
                  <a:srgbClr val="0000FF"/>
                </a:solidFill>
              </a:rPr>
            </a:br>
            <a:r>
              <a:rPr lang="fr-FR" dirty="0" smtClean="0">
                <a:solidFill>
                  <a:srgbClr val="0000FF"/>
                </a:solidFill>
              </a:rPr>
              <a:t>The </a:t>
            </a:r>
            <a:r>
              <a:rPr lang="fr-FR" dirty="0" err="1" smtClean="0">
                <a:solidFill>
                  <a:srgbClr val="0000FF"/>
                </a:solidFill>
              </a:rPr>
              <a:t>Immediate</a:t>
            </a:r>
            <a:r>
              <a:rPr lang="fr-FR" dirty="0" smtClean="0">
                <a:solidFill>
                  <a:srgbClr val="0000FF"/>
                </a:solidFill>
              </a:rPr>
              <a:t> Update </a:t>
            </a:r>
            <a:r>
              <a:rPr lang="fr-FR" dirty="0" err="1" smtClean="0">
                <a:solidFill>
                  <a:srgbClr val="0000FF"/>
                </a:solidFill>
              </a:rPr>
              <a:t>Mimicker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Statistical</a:t>
            </a:r>
            <a:r>
              <a:rPr lang="fr-FR" dirty="0" smtClean="0"/>
              <a:t> Corrector </a:t>
            </a:r>
            <a:r>
              <a:rPr lang="fr-FR" dirty="0" err="1" smtClean="0"/>
              <a:t>predictor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700" dirty="0" smtClean="0"/>
              <a:t>Branches </a:t>
            </a:r>
            <a:r>
              <a:rPr lang="fr-FR" sz="2700" dirty="0" err="1" smtClean="0"/>
              <a:t>with</a:t>
            </a:r>
            <a:r>
              <a:rPr lang="fr-FR" sz="2700" dirty="0" smtClean="0"/>
              <a:t> </a:t>
            </a:r>
            <a:r>
              <a:rPr lang="fr-FR" sz="2700" dirty="0" err="1" smtClean="0"/>
              <a:t>poor</a:t>
            </a:r>
            <a:r>
              <a:rPr lang="fr-FR" sz="2700" dirty="0" smtClean="0"/>
              <a:t> </a:t>
            </a:r>
            <a:r>
              <a:rPr lang="fr-FR" sz="2700" dirty="0" err="1" smtClean="0"/>
              <a:t>correlation</a:t>
            </a:r>
            <a:r>
              <a:rPr lang="fr-FR" sz="2700" dirty="0" smtClean="0"/>
              <a:t> </a:t>
            </a:r>
            <a:r>
              <a:rPr lang="fr-FR" sz="2700" dirty="0" err="1" smtClean="0"/>
              <a:t>with</a:t>
            </a:r>
            <a:r>
              <a:rPr lang="fr-FR" sz="2700" dirty="0" smtClean="0"/>
              <a:t> </a:t>
            </a:r>
            <a:r>
              <a:rPr lang="fr-FR" sz="2700" dirty="0" err="1" smtClean="0"/>
              <a:t>history</a:t>
            </a:r>
            <a:r>
              <a:rPr lang="fr-FR" sz="2700" dirty="0" smtClean="0"/>
              <a:t>:</a:t>
            </a:r>
          </a:p>
          <a:p>
            <a:pPr lvl="1"/>
            <a:r>
              <a:rPr lang="fr-FR" sz="2700" dirty="0" err="1" smtClean="0"/>
              <a:t>Sometimes</a:t>
            </a:r>
            <a:r>
              <a:rPr lang="fr-FR" sz="2700" dirty="0" smtClean="0"/>
              <a:t> </a:t>
            </a:r>
            <a:r>
              <a:rPr lang="fr-FR" sz="2700" dirty="0" err="1" smtClean="0"/>
              <a:t>better</a:t>
            </a:r>
            <a:r>
              <a:rPr lang="fr-FR" sz="2700" dirty="0" smtClean="0"/>
              <a:t> </a:t>
            </a:r>
            <a:r>
              <a:rPr lang="fr-FR" sz="2700" dirty="0" err="1" smtClean="0"/>
              <a:t>predicted</a:t>
            </a:r>
            <a:r>
              <a:rPr lang="fr-FR" sz="2700" dirty="0" smtClean="0"/>
              <a:t> by a single </a:t>
            </a:r>
            <a:r>
              <a:rPr lang="fr-FR" sz="2700" dirty="0" err="1" smtClean="0"/>
              <a:t>wide</a:t>
            </a:r>
            <a:r>
              <a:rPr lang="fr-FR" sz="2700" dirty="0" smtClean="0"/>
              <a:t> PC </a:t>
            </a:r>
            <a:r>
              <a:rPr lang="fr-FR" sz="2700" dirty="0" err="1" smtClean="0"/>
              <a:t>indexed</a:t>
            </a:r>
            <a:r>
              <a:rPr lang="fr-FR" sz="2700" dirty="0" smtClean="0"/>
              <a:t> </a:t>
            </a:r>
            <a:r>
              <a:rPr lang="fr-FR" sz="2700" dirty="0" err="1" smtClean="0"/>
              <a:t>counter</a:t>
            </a:r>
            <a:r>
              <a:rPr lang="fr-FR" sz="2700" dirty="0" smtClean="0"/>
              <a:t> </a:t>
            </a:r>
            <a:r>
              <a:rPr lang="fr-FR" sz="2700" dirty="0" err="1" smtClean="0"/>
              <a:t>than</a:t>
            </a:r>
            <a:r>
              <a:rPr lang="fr-FR" sz="2700" dirty="0" smtClean="0"/>
              <a:t> by TAGE</a:t>
            </a:r>
          </a:p>
          <a:p>
            <a:endParaRPr lang="fr-FR" sz="2700" dirty="0" smtClean="0"/>
          </a:p>
          <a:p>
            <a:r>
              <a:rPr lang="fr-FR" sz="2700" dirty="0" smtClean="0">
                <a:solidFill>
                  <a:srgbClr val="FF0000"/>
                </a:solidFill>
              </a:rPr>
              <a:t>More </a:t>
            </a:r>
            <a:r>
              <a:rPr lang="fr-FR" sz="2700" dirty="0" err="1" smtClean="0">
                <a:solidFill>
                  <a:srgbClr val="FF0000"/>
                </a:solidFill>
              </a:rPr>
              <a:t>generally</a:t>
            </a:r>
            <a:r>
              <a:rPr lang="fr-FR" sz="2700" dirty="0" smtClean="0">
                <a:solidFill>
                  <a:srgbClr val="FF0000"/>
                </a:solidFill>
              </a:rPr>
              <a:t>, </a:t>
            </a:r>
            <a:r>
              <a:rPr lang="fr-FR" sz="2700" dirty="0" err="1" smtClean="0">
                <a:solidFill>
                  <a:srgbClr val="FF0000"/>
                </a:solidFill>
              </a:rPr>
              <a:t>track</a:t>
            </a:r>
            <a:r>
              <a:rPr lang="fr-FR" sz="2700" dirty="0" smtClean="0">
                <a:solidFill>
                  <a:srgbClr val="FF0000"/>
                </a:solidFill>
              </a:rPr>
              <a:t> cases </a:t>
            </a:r>
            <a:r>
              <a:rPr lang="fr-FR" sz="2700" dirty="0" err="1" smtClean="0">
                <a:solidFill>
                  <a:srgbClr val="FF0000"/>
                </a:solidFill>
              </a:rPr>
              <a:t>such</a:t>
            </a:r>
            <a:r>
              <a:rPr lang="fr-FR" sz="2700" dirty="0" smtClean="0">
                <a:solidFill>
                  <a:srgbClr val="FF0000"/>
                </a:solidFill>
              </a:rPr>
              <a:t> </a:t>
            </a:r>
            <a:r>
              <a:rPr lang="fr-FR" sz="2700" dirty="0" err="1" smtClean="0">
                <a:solidFill>
                  <a:srgbClr val="FF0000"/>
                </a:solidFill>
              </a:rPr>
              <a:t>that</a:t>
            </a:r>
            <a:r>
              <a:rPr lang="fr-FR" sz="2700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fr-FR" sz="2700" dirty="0" smtClean="0">
                <a:solidFill>
                  <a:srgbClr val="FF0000"/>
                </a:solidFill>
              </a:rPr>
              <a:t>« In </a:t>
            </a:r>
            <a:r>
              <a:rPr lang="fr-FR" sz="2700" dirty="0" err="1" smtClean="0">
                <a:solidFill>
                  <a:srgbClr val="FF0000"/>
                </a:solidFill>
              </a:rPr>
              <a:t>this</a:t>
            </a:r>
            <a:r>
              <a:rPr lang="fr-FR" sz="2700" dirty="0" smtClean="0">
                <a:solidFill>
                  <a:srgbClr val="FF0000"/>
                </a:solidFill>
              </a:rPr>
              <a:t> case (PC, </a:t>
            </a:r>
            <a:r>
              <a:rPr lang="fr-FR" sz="2700" dirty="0" err="1" smtClean="0">
                <a:solidFill>
                  <a:srgbClr val="FF0000"/>
                </a:solidFill>
              </a:rPr>
              <a:t>history</a:t>
            </a:r>
            <a:r>
              <a:rPr lang="fr-FR" sz="2700" dirty="0" smtClean="0">
                <a:solidFill>
                  <a:srgbClr val="FF0000"/>
                </a:solidFill>
              </a:rPr>
              <a:t>, </a:t>
            </a:r>
            <a:r>
              <a:rPr lang="fr-FR" sz="2700" dirty="0" err="1" smtClean="0">
                <a:solidFill>
                  <a:srgbClr val="FF0000"/>
                </a:solidFill>
              </a:rPr>
              <a:t>prediction</a:t>
            </a:r>
            <a:r>
              <a:rPr lang="fr-FR" sz="2700" dirty="0" smtClean="0">
                <a:solidFill>
                  <a:srgbClr val="FF0000"/>
                </a:solidFill>
              </a:rPr>
              <a:t>),</a:t>
            </a:r>
          </a:p>
          <a:p>
            <a:pPr lvl="1">
              <a:buNone/>
            </a:pPr>
            <a:r>
              <a:rPr lang="fr-FR" sz="2700" dirty="0" smtClean="0">
                <a:solidFill>
                  <a:srgbClr val="FF0000"/>
                </a:solidFill>
              </a:rPr>
              <a:t>       TAGE </a:t>
            </a:r>
            <a:r>
              <a:rPr lang="fr-FR" sz="2700" dirty="0" err="1" smtClean="0">
                <a:solidFill>
                  <a:srgbClr val="FF0000"/>
                </a:solidFill>
              </a:rPr>
              <a:t>is</a:t>
            </a:r>
            <a:r>
              <a:rPr lang="fr-FR" sz="2700" dirty="0" smtClean="0">
                <a:solidFill>
                  <a:srgbClr val="FF0000"/>
                </a:solidFill>
              </a:rPr>
              <a:t> </a:t>
            </a:r>
            <a:r>
              <a:rPr lang="fr-FR" sz="2700" dirty="0" err="1" smtClean="0">
                <a:solidFill>
                  <a:srgbClr val="FF0000"/>
                </a:solidFill>
              </a:rPr>
              <a:t>likely</a:t>
            </a:r>
            <a:r>
              <a:rPr lang="fr-FR" sz="2700" dirty="0" smtClean="0">
                <a:solidFill>
                  <a:srgbClr val="FF0000"/>
                </a:solidFill>
              </a:rPr>
              <a:t> (&gt;50 %)  to </a:t>
            </a:r>
            <a:r>
              <a:rPr lang="fr-FR" sz="2700" dirty="0" err="1" smtClean="0">
                <a:solidFill>
                  <a:srgbClr val="FF0000"/>
                </a:solidFill>
              </a:rPr>
              <a:t>mispredict</a:t>
            </a:r>
            <a:r>
              <a:rPr lang="fr-FR" sz="2700" dirty="0" smtClean="0">
                <a:solidFill>
                  <a:srgbClr val="FF0000"/>
                </a:solidFill>
              </a:rPr>
              <a:t> »</a:t>
            </a:r>
            <a:endParaRPr lang="fr-FR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21"/>
          <p:cNvGrpSpPr/>
          <p:nvPr/>
        </p:nvGrpSpPr>
        <p:grpSpPr>
          <a:xfrm>
            <a:off x="537633" y="1753632"/>
            <a:ext cx="8047567" cy="3207835"/>
            <a:chOff x="215900" y="2438400"/>
            <a:chExt cx="8102600" cy="3213101"/>
          </a:xfrm>
        </p:grpSpPr>
        <p:cxnSp>
          <p:nvCxnSpPr>
            <p:cNvPr id="7" name="Connecteur droit 6"/>
            <p:cNvCxnSpPr/>
            <p:nvPr/>
          </p:nvCxnSpPr>
          <p:spPr bwMode="auto">
            <a:xfrm flipV="1">
              <a:off x="698500" y="4165600"/>
              <a:ext cx="5334000" cy="326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" name="Rectangle 3"/>
            <p:cNvSpPr/>
            <p:nvPr/>
          </p:nvSpPr>
          <p:spPr bwMode="auto">
            <a:xfrm>
              <a:off x="1358900" y="2438400"/>
              <a:ext cx="1828800" cy="3213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Main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400" u="none" dirty="0" smtClean="0"/>
                <a:t>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(TAGE +IUM)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2400" u="none" dirty="0" smtClean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Predictor</a:t>
              </a:r>
              <a:endParaRPr kumimoji="0" 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15900" y="3556000"/>
              <a:ext cx="469900" cy="1202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H</a:t>
              </a:r>
            </a:p>
            <a:p>
              <a:endParaRPr lang="fr-FR" sz="2400" dirty="0" smtClean="0"/>
            </a:p>
            <a:p>
              <a:r>
                <a:rPr lang="fr-FR" sz="2400" dirty="0" smtClean="0"/>
                <a:t>A</a:t>
              </a:r>
              <a:endParaRPr lang="fr-FR" sz="2400" dirty="0"/>
            </a:p>
          </p:txBody>
        </p:sp>
        <p:cxnSp>
          <p:nvCxnSpPr>
            <p:cNvPr id="9" name="Connecteur droit 8"/>
            <p:cNvCxnSpPr/>
            <p:nvPr/>
          </p:nvCxnSpPr>
          <p:spPr bwMode="auto">
            <a:xfrm>
              <a:off x="3187700" y="3797300"/>
              <a:ext cx="2844800" cy="12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6019800" y="3162300"/>
              <a:ext cx="838200" cy="1536700"/>
            </a:xfrm>
            <a:prstGeom prst="rect">
              <a:avLst/>
            </a:prstGeom>
            <a:solidFill>
              <a:srgbClr val="FF66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Stat.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2000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Corr.</a:t>
              </a:r>
              <a:endPara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556000" y="3035300"/>
              <a:ext cx="2070099" cy="709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u="none" dirty="0" err="1" smtClean="0"/>
                <a:t>Prediction</a:t>
              </a:r>
              <a:r>
                <a:rPr lang="fr-FR" sz="2000" u="none" dirty="0" smtClean="0"/>
                <a:t> + </a:t>
              </a:r>
              <a:r>
                <a:rPr lang="fr-FR" sz="2000" u="none" dirty="0" err="1" smtClean="0"/>
                <a:t>counter</a:t>
              </a:r>
              <a:r>
                <a:rPr lang="fr-FR" sz="2000" u="none" dirty="0" smtClean="0"/>
                <a:t> value</a:t>
              </a:r>
              <a:endParaRPr lang="fr-FR" sz="2000" u="none" dirty="0"/>
            </a:p>
          </p:txBody>
        </p:sp>
        <p:cxnSp>
          <p:nvCxnSpPr>
            <p:cNvPr id="16" name="Connecteur droit avec flèche 15"/>
            <p:cNvCxnSpPr>
              <a:stCxn id="10" idx="3"/>
            </p:cNvCxnSpPr>
            <p:nvPr/>
          </p:nvCxnSpPr>
          <p:spPr bwMode="auto">
            <a:xfrm>
              <a:off x="6858000" y="3930650"/>
              <a:ext cx="1460500" cy="1905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" name="Rectangle 13"/>
            <p:cNvSpPr/>
            <p:nvPr/>
          </p:nvSpPr>
          <p:spPr>
            <a:xfrm>
              <a:off x="4944571" y="5146843"/>
              <a:ext cx="1913429" cy="5046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>
                  <a:solidFill>
                    <a:srgbClr val="000000"/>
                  </a:solidFill>
                </a:rPr>
                <a:t>Loop</a:t>
              </a:r>
              <a:r>
                <a:rPr lang="fr-FR" dirty="0" smtClean="0">
                  <a:solidFill>
                    <a:srgbClr val="000000"/>
                  </a:solidFill>
                </a:rPr>
                <a:t>  </a:t>
              </a:r>
              <a:r>
                <a:rPr lang="fr-FR" dirty="0" err="1" smtClean="0">
                  <a:solidFill>
                    <a:srgbClr val="000000"/>
                  </a:solidFill>
                </a:rPr>
                <a:t>Predictor</a:t>
              </a:r>
              <a:endParaRPr lang="fr-FR" dirty="0">
                <a:solidFill>
                  <a:srgbClr val="000000"/>
                </a:solidFill>
              </a:endParaRPr>
            </a:p>
          </p:txBody>
        </p:sp>
        <p:cxnSp>
          <p:nvCxnSpPr>
            <p:cNvPr id="17" name="Connecteur droit 16"/>
            <p:cNvCxnSpPr>
              <a:stCxn id="14" idx="3"/>
            </p:cNvCxnSpPr>
            <p:nvPr/>
          </p:nvCxnSpPr>
          <p:spPr>
            <a:xfrm>
              <a:off x="6858000" y="5399172"/>
              <a:ext cx="721895" cy="15039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5400000" flipH="1" flipV="1">
              <a:off x="6845634" y="4664911"/>
              <a:ext cx="1468522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r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Statistical</a:t>
            </a:r>
            <a:r>
              <a:rPr lang="fr-FR" dirty="0" smtClean="0"/>
              <a:t> Corrector </a:t>
            </a:r>
            <a:r>
              <a:rPr lang="fr-FR" dirty="0" err="1" smtClean="0"/>
              <a:t>Predictor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er 32"/>
          <p:cNvGrpSpPr/>
          <p:nvPr/>
        </p:nvGrpSpPr>
        <p:grpSpPr>
          <a:xfrm>
            <a:off x="728134" y="3870299"/>
            <a:ext cx="5350934" cy="2107168"/>
            <a:chOff x="-25549" y="2820432"/>
            <a:chExt cx="8073116" cy="3207835"/>
          </a:xfrm>
        </p:grpSpPr>
        <p:cxnSp>
          <p:nvCxnSpPr>
            <p:cNvPr id="7" name="Connecteur droit 6"/>
            <p:cNvCxnSpPr/>
            <p:nvPr/>
          </p:nvCxnSpPr>
          <p:spPr bwMode="auto">
            <a:xfrm flipV="1">
              <a:off x="479322" y="4544801"/>
              <a:ext cx="5297771" cy="325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" name="Rectangle 3"/>
            <p:cNvSpPr/>
            <p:nvPr/>
          </p:nvSpPr>
          <p:spPr bwMode="auto">
            <a:xfrm>
              <a:off x="1135237" y="2820432"/>
              <a:ext cx="1816379" cy="320783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Main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u="none" dirty="0" smtClean="0"/>
                <a:t>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(TAGE +IUM)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600" u="none" dirty="0" smtClean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Predictor</a:t>
              </a:r>
              <a:endPara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-25549" y="3991777"/>
              <a:ext cx="536503" cy="12650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H</a:t>
              </a:r>
            </a:p>
            <a:p>
              <a:endParaRPr lang="fr-FR" sz="1600" dirty="0" smtClean="0"/>
            </a:p>
            <a:p>
              <a:r>
                <a:rPr lang="fr-FR" sz="1600" dirty="0" smtClean="0"/>
                <a:t>A</a:t>
              </a:r>
              <a:endParaRPr lang="fr-FR" sz="1600" dirty="0"/>
            </a:p>
          </p:txBody>
        </p:sp>
        <p:cxnSp>
          <p:nvCxnSpPr>
            <p:cNvPr id="9" name="Connecteur droit 8"/>
            <p:cNvCxnSpPr/>
            <p:nvPr/>
          </p:nvCxnSpPr>
          <p:spPr bwMode="auto">
            <a:xfrm>
              <a:off x="2951615" y="4177105"/>
              <a:ext cx="2825478" cy="126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5764480" y="3543146"/>
              <a:ext cx="832507" cy="1534181"/>
            </a:xfrm>
            <a:prstGeom prst="rect">
              <a:avLst/>
            </a:prstGeom>
            <a:solidFill>
              <a:srgbClr val="FF66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Stat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600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Cor.</a:t>
              </a:r>
              <a:endParaRPr kumimoji="0" lang="fr-FR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6" name="Connecteur droit avec flèche 15"/>
            <p:cNvCxnSpPr>
              <a:stCxn id="10" idx="3"/>
            </p:cNvCxnSpPr>
            <p:nvPr/>
          </p:nvCxnSpPr>
          <p:spPr bwMode="auto">
            <a:xfrm>
              <a:off x="6596987" y="4310236"/>
              <a:ext cx="1450580" cy="1901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" name="Rectangle 13"/>
            <p:cNvSpPr/>
            <p:nvPr/>
          </p:nvSpPr>
          <p:spPr>
            <a:xfrm>
              <a:off x="4696554" y="5524436"/>
              <a:ext cx="1900433" cy="50383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err="1" smtClean="0">
                  <a:solidFill>
                    <a:srgbClr val="000000"/>
                  </a:solidFill>
                </a:rPr>
                <a:t>Loop</a:t>
              </a:r>
              <a:r>
                <a:rPr lang="fr-FR" sz="1600" dirty="0" smtClean="0">
                  <a:solidFill>
                    <a:srgbClr val="000000"/>
                  </a:solidFill>
                </a:rPr>
                <a:t> 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17" name="Connecteur droit 16"/>
            <p:cNvCxnSpPr>
              <a:stCxn id="14" idx="3"/>
            </p:cNvCxnSpPr>
            <p:nvPr/>
          </p:nvCxnSpPr>
          <p:spPr>
            <a:xfrm>
              <a:off x="6596987" y="5776352"/>
              <a:ext cx="716992" cy="15014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5400000" flipH="1" flipV="1">
              <a:off x="6580921" y="5043298"/>
              <a:ext cx="1466115" cy="1577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r 31"/>
          <p:cNvGrpSpPr/>
          <p:nvPr/>
        </p:nvGrpSpPr>
        <p:grpSpPr>
          <a:xfrm>
            <a:off x="1637202" y="1711158"/>
            <a:ext cx="5709752" cy="1764631"/>
            <a:chOff x="2009735" y="187158"/>
            <a:chExt cx="5709752" cy="1764631"/>
          </a:xfrm>
        </p:grpSpPr>
        <p:sp>
          <p:nvSpPr>
            <p:cNvPr id="21" name="Bulle rectangulaire à coins arrondis 20"/>
            <p:cNvSpPr/>
            <p:nvPr/>
          </p:nvSpPr>
          <p:spPr>
            <a:xfrm>
              <a:off x="2036252" y="187158"/>
              <a:ext cx="5683235" cy="1764631"/>
            </a:xfrm>
            <a:prstGeom prst="wedgeRoundRectCallout">
              <a:avLst>
                <a:gd name="adj1" fmla="val 5935"/>
                <a:gd name="adj2" fmla="val 100480"/>
                <a:gd name="adj3" fmla="val 16667"/>
              </a:avLst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6" name="Grouper 45"/>
            <p:cNvGrpSpPr/>
            <p:nvPr/>
          </p:nvGrpSpPr>
          <p:grpSpPr>
            <a:xfrm>
              <a:off x="3502526" y="221367"/>
              <a:ext cx="2256512" cy="1380226"/>
              <a:chOff x="3502526" y="221366"/>
              <a:chExt cx="2256512" cy="1696215"/>
            </a:xfrm>
          </p:grpSpPr>
          <p:sp>
            <p:nvSpPr>
              <p:cNvPr id="30" name="Trapèze 29"/>
              <p:cNvSpPr/>
              <p:nvPr/>
            </p:nvSpPr>
            <p:spPr>
              <a:xfrm rot="5400000">
                <a:off x="4737141" y="895684"/>
                <a:ext cx="1696215" cy="347579"/>
              </a:xfrm>
              <a:prstGeom prst="trapezoid">
                <a:avLst/>
              </a:prstGeom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mtClean="0">
                    <a:solidFill>
                      <a:srgbClr val="000000"/>
                    </a:solidFill>
                  </a:rPr>
                  <a:t>+</a:t>
                </a:r>
                <a:r>
                  <a:rPr lang="fr-FR" smtClean="0"/>
                  <a:t> </a:t>
                </a:r>
                <a:endParaRPr lang="fr-FR" dirty="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" name="Grouper 44"/>
              <p:cNvGrpSpPr/>
              <p:nvPr/>
            </p:nvGrpSpPr>
            <p:grpSpPr>
              <a:xfrm>
                <a:off x="3502526" y="298367"/>
                <a:ext cx="1069474" cy="1390316"/>
                <a:chOff x="2410562" y="298367"/>
                <a:chExt cx="1069474" cy="1390316"/>
              </a:xfrm>
            </p:grpSpPr>
            <p:grpSp>
              <p:nvGrpSpPr>
                <p:cNvPr id="12" name="Grouper 25"/>
                <p:cNvGrpSpPr/>
                <p:nvPr/>
              </p:nvGrpSpPr>
              <p:grpSpPr>
                <a:xfrm>
                  <a:off x="2410562" y="298367"/>
                  <a:ext cx="1069474" cy="695158"/>
                  <a:chOff x="3502526" y="374316"/>
                  <a:chExt cx="1069474" cy="695158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3502526" y="374316"/>
                    <a:ext cx="1069474" cy="347579"/>
                  </a:xfrm>
                  <a:prstGeom prst="rect">
                    <a:avLst/>
                  </a:prstGeom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3502526" y="721895"/>
                    <a:ext cx="1069474" cy="347579"/>
                  </a:xfrm>
                  <a:prstGeom prst="rect">
                    <a:avLst/>
                  </a:prstGeom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3" name="Grouper 26"/>
                <p:cNvGrpSpPr/>
                <p:nvPr/>
              </p:nvGrpSpPr>
              <p:grpSpPr>
                <a:xfrm>
                  <a:off x="2410562" y="993525"/>
                  <a:ext cx="1069474" cy="695158"/>
                  <a:chOff x="3502526" y="374316"/>
                  <a:chExt cx="1069474" cy="695158"/>
                </a:xfrm>
              </p:grpSpPr>
              <p:sp>
                <p:nvSpPr>
                  <p:cNvPr id="28" name="Rectangle 27"/>
                  <p:cNvSpPr/>
                  <p:nvPr/>
                </p:nvSpPr>
                <p:spPr>
                  <a:xfrm>
                    <a:off x="3502526" y="374316"/>
                    <a:ext cx="1069474" cy="347579"/>
                  </a:xfrm>
                  <a:prstGeom prst="rect">
                    <a:avLst/>
                  </a:prstGeom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3502526" y="721895"/>
                    <a:ext cx="1069474" cy="347579"/>
                  </a:xfrm>
                  <a:prstGeom prst="rect">
                    <a:avLst/>
                  </a:prstGeom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15" name="Grouper 43"/>
              <p:cNvGrpSpPr/>
              <p:nvPr/>
            </p:nvGrpSpPr>
            <p:grpSpPr>
              <a:xfrm>
                <a:off x="4572000" y="385457"/>
                <a:ext cx="839459" cy="1216135"/>
                <a:chOff x="4491203" y="298367"/>
                <a:chExt cx="839459" cy="1216135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491203" y="298367"/>
                  <a:ext cx="839459" cy="1935"/>
                </a:xfrm>
                <a:prstGeom prst="line">
                  <a:avLst/>
                </a:prstGeom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cteur droit 38"/>
                <p:cNvCxnSpPr/>
                <p:nvPr/>
              </p:nvCxnSpPr>
              <p:spPr>
                <a:xfrm>
                  <a:off x="4491203" y="703100"/>
                  <a:ext cx="839459" cy="1935"/>
                </a:xfrm>
                <a:prstGeom prst="line">
                  <a:avLst/>
                </a:prstGeom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>
                <a:xfrm>
                  <a:off x="4491203" y="1107833"/>
                  <a:ext cx="839459" cy="1935"/>
                </a:xfrm>
                <a:prstGeom prst="line">
                  <a:avLst/>
                </a:prstGeom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491203" y="1512567"/>
                  <a:ext cx="839459" cy="1935"/>
                </a:xfrm>
                <a:prstGeom prst="line">
                  <a:avLst/>
                </a:prstGeom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7" name="ZoneTexte 46"/>
            <p:cNvSpPr txBox="1"/>
            <p:nvPr/>
          </p:nvSpPr>
          <p:spPr>
            <a:xfrm>
              <a:off x="2206752" y="221367"/>
              <a:ext cx="907725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H</a:t>
              </a:r>
            </a:p>
            <a:p>
              <a:r>
                <a:rPr lang="fr-FR" sz="2000" dirty="0" smtClean="0"/>
                <a:t>A</a:t>
              </a:r>
            </a:p>
            <a:p>
              <a:r>
                <a:rPr lang="fr-FR" sz="2000" dirty="0" err="1" smtClean="0"/>
                <a:t>Pred</a:t>
              </a:r>
              <a:endParaRPr lang="fr-FR" sz="20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2009735" y="1344469"/>
              <a:ext cx="146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c</a:t>
              </a:r>
              <a:r>
                <a:rPr lang="fr-FR" dirty="0" err="1" smtClean="0"/>
                <a:t>ounter</a:t>
              </a:r>
              <a:r>
                <a:rPr lang="fr-FR" dirty="0" smtClean="0"/>
                <a:t> value</a:t>
              </a:r>
              <a:endParaRPr lang="fr-FR" dirty="0"/>
            </a:p>
          </p:txBody>
        </p:sp>
        <p:cxnSp>
          <p:nvCxnSpPr>
            <p:cNvPr id="52" name="Connecteur droit 51"/>
            <p:cNvCxnSpPr>
              <a:stCxn id="48" idx="3"/>
            </p:cNvCxnSpPr>
            <p:nvPr/>
          </p:nvCxnSpPr>
          <p:spPr>
            <a:xfrm>
              <a:off x="3475138" y="1529135"/>
              <a:ext cx="1936321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avec flèche 54"/>
            <p:cNvCxnSpPr>
              <a:stCxn id="30" idx="0"/>
            </p:cNvCxnSpPr>
            <p:nvPr/>
          </p:nvCxnSpPr>
          <p:spPr>
            <a:xfrm>
              <a:off x="5759039" y="911481"/>
              <a:ext cx="104548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Statistical</a:t>
            </a:r>
            <a:r>
              <a:rPr lang="fr-FR" dirty="0" smtClean="0"/>
              <a:t> Corrector </a:t>
            </a:r>
            <a:r>
              <a:rPr lang="fr-FR" dirty="0" err="1" smtClean="0"/>
              <a:t>Predictor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for the </a:t>
            </a:r>
            <a:r>
              <a:rPr lang="fr-FR" dirty="0" err="1" smtClean="0"/>
              <a:t>contest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Derived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GEHL </a:t>
            </a:r>
            <a:r>
              <a:rPr lang="fr-FR" dirty="0" err="1" smtClean="0"/>
              <a:t>predictor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5 (</a:t>
            </a:r>
            <a:r>
              <a:rPr lang="fr-FR" dirty="0" err="1" smtClean="0"/>
              <a:t>logic</a:t>
            </a:r>
            <a:r>
              <a:rPr lang="fr-FR" dirty="0" smtClean="0"/>
              <a:t>) tables sharing 4K 6-bit entries</a:t>
            </a:r>
          </a:p>
          <a:p>
            <a:pPr lvl="1"/>
            <a:r>
              <a:rPr lang="fr-FR" dirty="0" smtClean="0"/>
              <a:t>+  </a:t>
            </a:r>
            <a:r>
              <a:rPr lang="fr-FR" smtClean="0"/>
              <a:t>use TAGE </a:t>
            </a:r>
            <a:r>
              <a:rPr lang="fr-FR" dirty="0" err="1" smtClean="0"/>
              <a:t>prediction</a:t>
            </a:r>
            <a:r>
              <a:rPr lang="fr-FR" dirty="0" smtClean="0"/>
              <a:t> in the index</a:t>
            </a:r>
          </a:p>
          <a:p>
            <a:pPr lvl="1"/>
            <a:r>
              <a:rPr lang="fr-FR" dirty="0" smtClean="0"/>
              <a:t>+  values of the provider </a:t>
            </a:r>
            <a:r>
              <a:rPr lang="fr-FR" dirty="0" err="1" smtClean="0"/>
              <a:t>counter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Use </a:t>
            </a:r>
            <a:r>
              <a:rPr lang="fr-FR" dirty="0" err="1" smtClean="0"/>
              <a:t>prediction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endParaRPr lang="fr-FR" dirty="0" smtClean="0"/>
          </a:p>
          <a:p>
            <a:pPr lvl="2">
              <a:buNone/>
            </a:pPr>
            <a:r>
              <a:rPr lang="fr-FR" i="1" dirty="0" smtClean="0">
                <a:solidFill>
                  <a:srgbClr val="FF0000"/>
                </a:solidFill>
              </a:rPr>
              <a:t>|</a:t>
            </a:r>
            <a:r>
              <a:rPr lang="fr-FR" i="1" dirty="0" err="1" smtClean="0">
                <a:solidFill>
                  <a:srgbClr val="FF0000"/>
                </a:solidFill>
              </a:rPr>
              <a:t>sum</a:t>
            </a:r>
            <a:r>
              <a:rPr lang="fr-FR" i="1" dirty="0" smtClean="0">
                <a:solidFill>
                  <a:srgbClr val="FF0000"/>
                </a:solidFill>
              </a:rPr>
              <a:t>| &gt; </a:t>
            </a:r>
            <a:r>
              <a:rPr lang="fr-FR" i="1" dirty="0" err="1" smtClean="0">
                <a:solidFill>
                  <a:srgbClr val="FF0000"/>
                </a:solidFill>
              </a:rPr>
              <a:t>dynamic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  <a:r>
              <a:rPr lang="fr-FR" i="1" dirty="0" err="1" smtClean="0">
                <a:solidFill>
                  <a:srgbClr val="FF0000"/>
                </a:solidFill>
              </a:rPr>
              <a:t>threshold</a:t>
            </a:r>
            <a:endParaRPr lang="fr-FR" i="1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" name="Pensées 5"/>
          <p:cNvSpPr/>
          <p:nvPr/>
        </p:nvSpPr>
        <p:spPr bwMode="auto">
          <a:xfrm>
            <a:off x="6718300" y="4889500"/>
            <a:ext cx="2425700" cy="93980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15 MPPKI</a:t>
            </a:r>
            <a:endParaRPr kumimoji="0" lang="fr-FR" sz="2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Dimensioning</a:t>
            </a:r>
            <a:r>
              <a:rPr lang="fr-FR" dirty="0" smtClean="0"/>
              <a:t> 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storage</a:t>
            </a:r>
            <a:r>
              <a:rPr lang="fr-FR" dirty="0" smtClean="0"/>
              <a:t> budget:</a:t>
            </a:r>
          </a:p>
          <a:p>
            <a:pPr lvl="1"/>
            <a:r>
              <a:rPr lang="fr-FR" dirty="0" smtClean="0"/>
              <a:t>15 </a:t>
            </a:r>
            <a:r>
              <a:rPr lang="fr-FR" dirty="0" err="1" smtClean="0"/>
              <a:t>tagged</a:t>
            </a:r>
            <a:r>
              <a:rPr lang="fr-FR" dirty="0" smtClean="0"/>
              <a:t> tables + the bimodal</a:t>
            </a:r>
          </a:p>
          <a:p>
            <a:pPr lvl="1"/>
            <a:r>
              <a:rPr lang="fr-FR" dirty="0" err="1" smtClean="0"/>
              <a:t>Different</a:t>
            </a:r>
            <a:r>
              <a:rPr lang="fr-FR" dirty="0" smtClean="0"/>
              <a:t> tag </a:t>
            </a:r>
            <a:r>
              <a:rPr lang="fr-FR" dirty="0" err="1" smtClean="0"/>
              <a:t>width</a:t>
            </a:r>
            <a:endParaRPr lang="fr-FR" dirty="0" smtClean="0"/>
          </a:p>
          <a:p>
            <a:pPr lvl="1"/>
            <a:r>
              <a:rPr lang="fr-FR" dirty="0" smtClean="0"/>
              <a:t>All branches + </a:t>
            </a:r>
            <a:r>
              <a:rPr lang="fr-FR" dirty="0" err="1" smtClean="0"/>
              <a:t>path</a:t>
            </a:r>
            <a:endParaRPr lang="fr-FR" dirty="0" smtClean="0"/>
          </a:p>
          <a:p>
            <a:pPr lvl="1"/>
            <a:r>
              <a:rPr lang="fr-FR" dirty="0" smtClean="0"/>
              <a:t>(6,2000) </a:t>
            </a:r>
            <a:r>
              <a:rPr lang="fr-FR" dirty="0" err="1" smtClean="0"/>
              <a:t>history</a:t>
            </a:r>
            <a:endParaRPr lang="fr-FR" dirty="0" smtClean="0"/>
          </a:p>
          <a:p>
            <a:pPr lvl="1"/>
            <a:r>
              <a:rPr lang="fr-FR" dirty="0" smtClean="0"/>
              <a:t>+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extra bits for indirect and calls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 bwMode="auto">
          <a:xfrm>
            <a:off x="5985933" y="4563533"/>
            <a:ext cx="2438400" cy="95250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/>
              <a:t>5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MPPKI</a:t>
            </a:r>
            <a:endParaRPr kumimoji="0" lang="fr-FR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er 103"/>
          <p:cNvGrpSpPr/>
          <p:nvPr/>
        </p:nvGrpSpPr>
        <p:grpSpPr>
          <a:xfrm>
            <a:off x="977902" y="1473199"/>
            <a:ext cx="6777566" cy="4572001"/>
            <a:chOff x="977901" y="1049617"/>
            <a:chExt cx="7188199" cy="4995584"/>
          </a:xfrm>
        </p:grpSpPr>
        <p:sp>
          <p:nvSpPr>
            <p:cNvPr id="146573" name="AutoShape 16"/>
            <p:cNvSpPr>
              <a:spLocks noChangeArrowheads="1"/>
            </p:cNvSpPr>
            <p:nvPr/>
          </p:nvSpPr>
          <p:spPr bwMode="auto">
            <a:xfrm>
              <a:off x="3077994" y="1373196"/>
              <a:ext cx="506691" cy="20999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74" name="Text Box 17"/>
            <p:cNvSpPr txBox="1">
              <a:spLocks noChangeArrowheads="1"/>
            </p:cNvSpPr>
            <p:nvPr/>
          </p:nvSpPr>
          <p:spPr bwMode="auto">
            <a:xfrm>
              <a:off x="2988484" y="1313763"/>
              <a:ext cx="634563" cy="36716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800" dirty="0"/>
            </a:p>
          </p:txBody>
        </p:sp>
        <p:sp>
          <p:nvSpPr>
            <p:cNvPr id="146571" name="AutoShape 19"/>
            <p:cNvSpPr>
              <a:spLocks noChangeArrowheads="1"/>
            </p:cNvSpPr>
            <p:nvPr/>
          </p:nvSpPr>
          <p:spPr bwMode="auto">
            <a:xfrm>
              <a:off x="3875592" y="1373196"/>
              <a:ext cx="744055" cy="20999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72" name="Text Box 20"/>
            <p:cNvSpPr txBox="1">
              <a:spLocks noChangeArrowheads="1"/>
            </p:cNvSpPr>
            <p:nvPr/>
          </p:nvSpPr>
          <p:spPr bwMode="auto">
            <a:xfrm>
              <a:off x="3806862" y="1313763"/>
              <a:ext cx="615383" cy="36716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800" dirty="0"/>
            </a:p>
          </p:txBody>
        </p:sp>
        <p:sp>
          <p:nvSpPr>
            <p:cNvPr id="146559" name="Line 22"/>
            <p:cNvSpPr>
              <a:spLocks noChangeShapeType="1"/>
            </p:cNvSpPr>
            <p:nvPr/>
          </p:nvSpPr>
          <p:spPr bwMode="auto">
            <a:xfrm>
              <a:off x="4022646" y="1229237"/>
              <a:ext cx="0" cy="158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60" name="Line 23"/>
            <p:cNvSpPr>
              <a:spLocks noChangeShapeType="1"/>
            </p:cNvSpPr>
            <p:nvPr/>
          </p:nvSpPr>
          <p:spPr bwMode="auto">
            <a:xfrm>
              <a:off x="4240028" y="1169804"/>
              <a:ext cx="0" cy="2218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61" name="Line 24"/>
            <p:cNvSpPr>
              <a:spLocks noChangeShapeType="1"/>
            </p:cNvSpPr>
            <p:nvPr/>
          </p:nvSpPr>
          <p:spPr bwMode="auto">
            <a:xfrm flipH="1">
              <a:off x="3225046" y="1229237"/>
              <a:ext cx="796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62" name="Line 25"/>
            <p:cNvSpPr>
              <a:spLocks noChangeShapeType="1"/>
            </p:cNvSpPr>
            <p:nvPr/>
          </p:nvSpPr>
          <p:spPr bwMode="auto">
            <a:xfrm flipH="1">
              <a:off x="3444027" y="1169804"/>
              <a:ext cx="796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63" name="Line 26"/>
            <p:cNvSpPr>
              <a:spLocks noChangeShapeType="1"/>
            </p:cNvSpPr>
            <p:nvPr/>
          </p:nvSpPr>
          <p:spPr bwMode="auto">
            <a:xfrm>
              <a:off x="3225046" y="1049617"/>
              <a:ext cx="0" cy="328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64" name="Line 27"/>
            <p:cNvSpPr>
              <a:spLocks noChangeShapeType="1"/>
            </p:cNvSpPr>
            <p:nvPr/>
          </p:nvSpPr>
          <p:spPr bwMode="auto">
            <a:xfrm>
              <a:off x="3442428" y="1049617"/>
              <a:ext cx="0" cy="328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47" name="AutoShape 43"/>
            <p:cNvSpPr>
              <a:spLocks noChangeArrowheads="1"/>
            </p:cNvSpPr>
            <p:nvPr/>
          </p:nvSpPr>
          <p:spPr bwMode="auto">
            <a:xfrm>
              <a:off x="4745121" y="1373196"/>
              <a:ext cx="506692" cy="20999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48" name="Text Box 44"/>
            <p:cNvSpPr txBox="1">
              <a:spLocks noChangeArrowheads="1"/>
            </p:cNvSpPr>
            <p:nvPr/>
          </p:nvSpPr>
          <p:spPr bwMode="auto">
            <a:xfrm>
              <a:off x="4674792" y="1313763"/>
              <a:ext cx="620178" cy="36716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800" dirty="0"/>
            </a:p>
          </p:txBody>
        </p:sp>
        <p:sp>
          <p:nvSpPr>
            <p:cNvPr id="146545" name="AutoShape 46"/>
            <p:cNvSpPr>
              <a:spLocks noChangeArrowheads="1"/>
            </p:cNvSpPr>
            <p:nvPr/>
          </p:nvSpPr>
          <p:spPr bwMode="auto">
            <a:xfrm>
              <a:off x="5542720" y="1373196"/>
              <a:ext cx="745653" cy="20999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46" name="Text Box 47"/>
            <p:cNvSpPr txBox="1">
              <a:spLocks noChangeArrowheads="1"/>
            </p:cNvSpPr>
            <p:nvPr/>
          </p:nvSpPr>
          <p:spPr bwMode="auto">
            <a:xfrm>
              <a:off x="5472392" y="1313763"/>
              <a:ext cx="615383" cy="36716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800" dirty="0"/>
            </a:p>
          </p:txBody>
        </p:sp>
        <p:sp>
          <p:nvSpPr>
            <p:cNvPr id="146533" name="Line 49"/>
            <p:cNvSpPr>
              <a:spLocks noChangeShapeType="1"/>
            </p:cNvSpPr>
            <p:nvPr/>
          </p:nvSpPr>
          <p:spPr bwMode="auto">
            <a:xfrm>
              <a:off x="5689774" y="1229237"/>
              <a:ext cx="0" cy="158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34" name="Line 50"/>
            <p:cNvSpPr>
              <a:spLocks noChangeShapeType="1"/>
            </p:cNvSpPr>
            <p:nvPr/>
          </p:nvSpPr>
          <p:spPr bwMode="auto">
            <a:xfrm>
              <a:off x="5907156" y="1169804"/>
              <a:ext cx="0" cy="2218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35" name="Line 51"/>
            <p:cNvSpPr>
              <a:spLocks noChangeShapeType="1"/>
            </p:cNvSpPr>
            <p:nvPr/>
          </p:nvSpPr>
          <p:spPr bwMode="auto">
            <a:xfrm flipH="1">
              <a:off x="4892174" y="1229237"/>
              <a:ext cx="796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36" name="Line 52"/>
            <p:cNvSpPr>
              <a:spLocks noChangeShapeType="1"/>
            </p:cNvSpPr>
            <p:nvPr/>
          </p:nvSpPr>
          <p:spPr bwMode="auto">
            <a:xfrm flipH="1">
              <a:off x="5111155" y="1169804"/>
              <a:ext cx="796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37" name="Line 53"/>
            <p:cNvSpPr>
              <a:spLocks noChangeShapeType="1"/>
            </p:cNvSpPr>
            <p:nvPr/>
          </p:nvSpPr>
          <p:spPr bwMode="auto">
            <a:xfrm>
              <a:off x="4892174" y="1049617"/>
              <a:ext cx="0" cy="328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38" name="Line 54"/>
            <p:cNvSpPr>
              <a:spLocks noChangeShapeType="1"/>
            </p:cNvSpPr>
            <p:nvPr/>
          </p:nvSpPr>
          <p:spPr bwMode="auto">
            <a:xfrm>
              <a:off x="5109556" y="1049617"/>
              <a:ext cx="0" cy="328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21" name="AutoShape 70"/>
            <p:cNvSpPr>
              <a:spLocks noChangeArrowheads="1"/>
            </p:cNvSpPr>
            <p:nvPr/>
          </p:nvSpPr>
          <p:spPr bwMode="auto">
            <a:xfrm>
              <a:off x="6413846" y="1373196"/>
              <a:ext cx="506692" cy="20999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22" name="Text Box 71"/>
            <p:cNvSpPr txBox="1">
              <a:spLocks noChangeArrowheads="1"/>
            </p:cNvSpPr>
            <p:nvPr/>
          </p:nvSpPr>
          <p:spPr bwMode="auto">
            <a:xfrm>
              <a:off x="6343517" y="1313763"/>
              <a:ext cx="615383" cy="36716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800" dirty="0"/>
            </a:p>
          </p:txBody>
        </p:sp>
        <p:sp>
          <p:nvSpPr>
            <p:cNvPr id="146519" name="AutoShape 73"/>
            <p:cNvSpPr>
              <a:spLocks noChangeArrowheads="1"/>
            </p:cNvSpPr>
            <p:nvPr/>
          </p:nvSpPr>
          <p:spPr bwMode="auto">
            <a:xfrm>
              <a:off x="7211446" y="1373196"/>
              <a:ext cx="776854" cy="210794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20" name="Text Box 74"/>
            <p:cNvSpPr txBox="1">
              <a:spLocks noChangeArrowheads="1"/>
            </p:cNvSpPr>
            <p:nvPr/>
          </p:nvSpPr>
          <p:spPr bwMode="auto">
            <a:xfrm>
              <a:off x="7141117" y="1313763"/>
              <a:ext cx="615383" cy="36716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800" dirty="0"/>
            </a:p>
          </p:txBody>
        </p:sp>
        <p:sp>
          <p:nvSpPr>
            <p:cNvPr id="146507" name="Line 76"/>
            <p:cNvSpPr>
              <a:spLocks noChangeShapeType="1"/>
            </p:cNvSpPr>
            <p:nvPr/>
          </p:nvSpPr>
          <p:spPr bwMode="auto">
            <a:xfrm>
              <a:off x="7358499" y="1229237"/>
              <a:ext cx="0" cy="158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08" name="Line 77"/>
            <p:cNvSpPr>
              <a:spLocks noChangeShapeType="1"/>
            </p:cNvSpPr>
            <p:nvPr/>
          </p:nvSpPr>
          <p:spPr bwMode="auto">
            <a:xfrm>
              <a:off x="7575881" y="1169804"/>
              <a:ext cx="0" cy="2218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09" name="Line 78"/>
            <p:cNvSpPr>
              <a:spLocks noChangeShapeType="1"/>
            </p:cNvSpPr>
            <p:nvPr/>
          </p:nvSpPr>
          <p:spPr bwMode="auto">
            <a:xfrm flipH="1">
              <a:off x="6560899" y="1229237"/>
              <a:ext cx="796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10" name="Line 79"/>
            <p:cNvSpPr>
              <a:spLocks noChangeShapeType="1"/>
            </p:cNvSpPr>
            <p:nvPr/>
          </p:nvSpPr>
          <p:spPr bwMode="auto">
            <a:xfrm flipH="1">
              <a:off x="6779880" y="1169804"/>
              <a:ext cx="796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11" name="Line 80"/>
            <p:cNvSpPr>
              <a:spLocks noChangeShapeType="1"/>
            </p:cNvSpPr>
            <p:nvPr/>
          </p:nvSpPr>
          <p:spPr bwMode="auto">
            <a:xfrm>
              <a:off x="6560899" y="1049617"/>
              <a:ext cx="0" cy="328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46512" name="Line 81"/>
            <p:cNvSpPr>
              <a:spLocks noChangeShapeType="1"/>
            </p:cNvSpPr>
            <p:nvPr/>
          </p:nvSpPr>
          <p:spPr bwMode="auto">
            <a:xfrm>
              <a:off x="6778281" y="1049617"/>
              <a:ext cx="0" cy="328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cxnSp>
          <p:nvCxnSpPr>
            <p:cNvPr id="152" name="Connecteur droit avec flèche 151"/>
            <p:cNvCxnSpPr>
              <a:stCxn id="146573" idx="2"/>
            </p:cNvCxnSpPr>
            <p:nvPr/>
          </p:nvCxnSpPr>
          <p:spPr>
            <a:xfrm rot="5400000">
              <a:off x="3103085" y="1811448"/>
              <a:ext cx="456511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eur droit avec flèche 153"/>
            <p:cNvCxnSpPr/>
            <p:nvPr/>
          </p:nvCxnSpPr>
          <p:spPr>
            <a:xfrm rot="5400000">
              <a:off x="6502936" y="1811452"/>
              <a:ext cx="456511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avec flèche 154"/>
            <p:cNvCxnSpPr/>
            <p:nvPr/>
          </p:nvCxnSpPr>
          <p:spPr>
            <a:xfrm rot="5400000">
              <a:off x="4701475" y="1811450"/>
              <a:ext cx="456511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er 111"/>
            <p:cNvGrpSpPr/>
            <p:nvPr/>
          </p:nvGrpSpPr>
          <p:grpSpPr>
            <a:xfrm>
              <a:off x="977901" y="1244601"/>
              <a:ext cx="7188199" cy="4800600"/>
              <a:chOff x="2047029" y="1229237"/>
              <a:chExt cx="7096971" cy="5264462"/>
            </a:xfrm>
          </p:grpSpPr>
          <p:cxnSp>
            <p:nvCxnSpPr>
              <p:cNvPr id="163" name="Connecteur droit 162"/>
              <p:cNvCxnSpPr/>
              <p:nvPr/>
            </p:nvCxnSpPr>
            <p:spPr>
              <a:xfrm rot="5400000" flipH="1">
                <a:off x="4742806" y="2981713"/>
                <a:ext cx="2797835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cteur droit 160"/>
              <p:cNvCxnSpPr>
                <a:stCxn id="146567" idx="0"/>
              </p:cNvCxnSpPr>
              <p:nvPr/>
            </p:nvCxnSpPr>
            <p:spPr>
              <a:xfrm rot="5400000" flipH="1">
                <a:off x="3075677" y="2982511"/>
                <a:ext cx="2797835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446" name="Line 116"/>
              <p:cNvSpPr>
                <a:spLocks noChangeShapeType="1"/>
              </p:cNvSpPr>
              <p:nvPr/>
            </p:nvSpPr>
            <p:spPr bwMode="auto">
              <a:xfrm>
                <a:off x="2337937" y="1229237"/>
                <a:ext cx="0" cy="16548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46473" name="Line 155"/>
              <p:cNvSpPr>
                <a:spLocks noChangeShapeType="1"/>
              </p:cNvSpPr>
              <p:nvPr/>
            </p:nvSpPr>
            <p:spPr bwMode="auto">
              <a:xfrm flipH="1">
                <a:off x="2266009" y="2553932"/>
                <a:ext cx="143856" cy="1201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3" name="Grouper 133"/>
              <p:cNvGrpSpPr/>
              <p:nvPr/>
            </p:nvGrpSpPr>
            <p:grpSpPr>
              <a:xfrm>
                <a:off x="2047029" y="2884115"/>
                <a:ext cx="5763817" cy="3609584"/>
                <a:chOff x="1938338" y="2345256"/>
                <a:chExt cx="5763817" cy="3609584"/>
              </a:xfrm>
            </p:grpSpPr>
            <p:sp>
              <p:nvSpPr>
                <p:cNvPr id="146441" name="Rectangle 3"/>
                <p:cNvSpPr>
                  <a:spLocks noChangeArrowheads="1"/>
                </p:cNvSpPr>
                <p:nvPr/>
              </p:nvSpPr>
              <p:spPr bwMode="auto">
                <a:xfrm>
                  <a:off x="1938338" y="2345256"/>
                  <a:ext cx="580218" cy="1677330"/>
                </a:xfrm>
                <a:prstGeom prst="rect">
                  <a:avLst/>
                </a:prstGeom>
                <a:solidFill>
                  <a:srgbClr val="FF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 type="none" w="lg" len="med"/>
                </a:ln>
              </p:spPr>
              <p:txBody>
                <a:bodyPr wrap="squar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4" name="Grouper 132"/>
                <p:cNvGrpSpPr/>
                <p:nvPr/>
              </p:nvGrpSpPr>
              <p:grpSpPr>
                <a:xfrm>
                  <a:off x="1938339" y="3363540"/>
                  <a:ext cx="5763816" cy="2591300"/>
                  <a:chOff x="1938339" y="3363540"/>
                  <a:chExt cx="5763816" cy="2591300"/>
                </a:xfrm>
              </p:grpSpPr>
              <p:sp>
                <p:nvSpPr>
                  <p:cNvPr id="146569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3388083" y="3749194"/>
                    <a:ext cx="364435" cy="17962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70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7754" y="3659384"/>
                    <a:ext cx="506692" cy="44254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 wrap="squar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/>
                      <a:t>=?</a:t>
                    </a:r>
                  </a:p>
                </p:txBody>
              </p:sp>
              <p:sp>
                <p:nvSpPr>
                  <p:cNvPr id="14656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3570300" y="3363540"/>
                    <a:ext cx="0" cy="38961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67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52517" y="3842966"/>
                    <a:ext cx="61378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43" name="AutoShape 56"/>
                  <p:cNvSpPr>
                    <a:spLocks noChangeArrowheads="1"/>
                  </p:cNvSpPr>
                  <p:nvPr/>
                </p:nvSpPr>
                <p:spPr bwMode="auto">
                  <a:xfrm>
                    <a:off x="5055211" y="3749194"/>
                    <a:ext cx="364435" cy="17962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44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84882" y="3659384"/>
                    <a:ext cx="506692" cy="44254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 wrap="squar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/>
                      <a:t>=?</a:t>
                    </a:r>
                  </a:p>
                </p:txBody>
              </p:sp>
              <p:sp>
                <p:nvSpPr>
                  <p:cNvPr id="146540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5237428" y="3363540"/>
                    <a:ext cx="0" cy="38961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41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19646" y="3842966"/>
                    <a:ext cx="61378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17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6723936" y="3749194"/>
                    <a:ext cx="364435" cy="17962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18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53607" y="3659384"/>
                    <a:ext cx="506692" cy="44254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 wrap="squar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/>
                      <a:t>=?</a:t>
                    </a:r>
                  </a:p>
                </p:txBody>
              </p:sp>
              <p:sp>
                <p:nvSpPr>
                  <p:cNvPr id="146514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6906153" y="3363540"/>
                    <a:ext cx="0" cy="38961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15" name="Line 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088371" y="3842966"/>
                    <a:ext cx="61378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45" name="AutoShape 115"/>
                  <p:cNvSpPr>
                    <a:spLocks noChangeArrowheads="1"/>
                  </p:cNvSpPr>
                  <p:nvPr/>
                </p:nvSpPr>
                <p:spPr bwMode="auto">
                  <a:xfrm>
                    <a:off x="2627247" y="4412202"/>
                    <a:ext cx="509888" cy="14924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69 w 21600"/>
                      <a:gd name="T13" fmla="*/ 4588 h 21600"/>
                      <a:gd name="T14" fmla="*/ 17131 w 21600"/>
                      <a:gd name="T15" fmla="*/ 17012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47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2990083" y="3370144"/>
                    <a:ext cx="0" cy="104205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48" name="Line 1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72701" y="4232583"/>
                    <a:ext cx="7992" cy="19282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49" name="Line 1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47029" y="4232583"/>
                    <a:ext cx="72567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0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2047029" y="4022586"/>
                    <a:ext cx="0" cy="2099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1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259209" y="4861251"/>
                    <a:ext cx="509888" cy="14924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69 w 21600"/>
                      <a:gd name="T13" fmla="*/ 4588 h 21600"/>
                      <a:gd name="T14" fmla="*/ 17131 w 21600"/>
                      <a:gd name="T15" fmla="*/ 17012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2" name="Line 1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04663" y="4681632"/>
                    <a:ext cx="7992" cy="19282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3" name="Line 1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79793" y="4681632"/>
                    <a:ext cx="152487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4" name="AutoShape 124"/>
                  <p:cNvSpPr>
                    <a:spLocks noChangeArrowheads="1"/>
                  </p:cNvSpPr>
                  <p:nvPr/>
                </p:nvSpPr>
                <p:spPr bwMode="auto">
                  <a:xfrm>
                    <a:off x="5926337" y="5311621"/>
                    <a:ext cx="509888" cy="14924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69 w 21600"/>
                      <a:gd name="T13" fmla="*/ 4588 h 21600"/>
                      <a:gd name="T14" fmla="*/ 17131 w 21600"/>
                      <a:gd name="T15" fmla="*/ 17012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5" name="Line 1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71791" y="5132001"/>
                    <a:ext cx="7992" cy="19282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6" name="Line 1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46921" y="5132001"/>
                    <a:ext cx="152487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7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4657210" y="3363541"/>
                    <a:ext cx="0" cy="149771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8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6324337" y="3363541"/>
                    <a:ext cx="0" cy="19480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59" name="Lin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9793" y="4561445"/>
                    <a:ext cx="0" cy="120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60" name="Line 1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48519" y="5011815"/>
                    <a:ext cx="0" cy="120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61" name="Line 1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62011" y="4502012"/>
                    <a:ext cx="50829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62" name="Line 1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70301" y="3928814"/>
                    <a:ext cx="0" cy="57319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63" name="Line 1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92375" y="4951061"/>
                    <a:ext cx="545053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64" name="Line 1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37428" y="3928814"/>
                    <a:ext cx="0" cy="102224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65" name="Line 1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361100" y="5400110"/>
                    <a:ext cx="545053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66" name="Line 1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04555" y="3928814"/>
                    <a:ext cx="0" cy="14712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01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6206915" y="5439732"/>
                    <a:ext cx="0" cy="51510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02" name="Text Box 1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38339" y="5460863"/>
                    <a:ext cx="4241344" cy="442543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 wrap="squar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dirty="0" smtClean="0"/>
                      <a:t>p</a:t>
                    </a:r>
                    <a:r>
                      <a:rPr lang="en-US" sz="1800" dirty="0" smtClean="0"/>
                      <a:t>rediction </a:t>
                    </a:r>
                    <a:endParaRPr lang="en-US" sz="1800" dirty="0"/>
                  </a:p>
                </p:txBody>
              </p:sp>
              <p:sp>
                <p:nvSpPr>
                  <p:cNvPr id="146480" name="Line 1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832627" y="3453350"/>
                    <a:ext cx="143856" cy="1201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82" name="Line 1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165500" y="3453350"/>
                    <a:ext cx="143856" cy="1201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484" name="Line 1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96774" y="3453350"/>
                    <a:ext cx="143856" cy="1201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</p:grpSp>
          </p:grpSp>
          <p:sp>
            <p:nvSpPr>
              <p:cNvPr id="139" name="Rectangle 138"/>
              <p:cNvSpPr/>
              <p:nvPr/>
            </p:nvSpPr>
            <p:spPr>
              <a:xfrm>
                <a:off x="2906167" y="3657600"/>
                <a:ext cx="4806377" cy="24479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err="1" smtClean="0">
                    <a:solidFill>
                      <a:schemeClr val="tx1"/>
                    </a:solidFill>
                  </a:rPr>
                  <a:t>Xbar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2906167" y="2040234"/>
                <a:ext cx="4806377" cy="24479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err="1" smtClean="0">
                    <a:ln>
                      <a:solidFill>
                        <a:srgbClr val="000000"/>
                      </a:solidFill>
                    </a:ln>
                  </a:rPr>
                  <a:t>Xbar</a:t>
                </a:r>
                <a:endParaRPr lang="fr-FR" dirty="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grpSp>
            <p:nvGrpSpPr>
              <p:cNvPr id="5" name="Grouper 156"/>
              <p:cNvGrpSpPr/>
              <p:nvPr/>
            </p:nvGrpSpPr>
            <p:grpSpPr>
              <a:xfrm>
                <a:off x="2952520" y="2284766"/>
                <a:ext cx="4713671" cy="1373102"/>
                <a:chOff x="2970103" y="2284503"/>
                <a:chExt cx="4713671" cy="1373102"/>
              </a:xfrm>
            </p:grpSpPr>
            <p:grpSp>
              <p:nvGrpSpPr>
                <p:cNvPr id="6" name="Grouper 135"/>
                <p:cNvGrpSpPr/>
                <p:nvPr/>
              </p:nvGrpSpPr>
              <p:grpSpPr>
                <a:xfrm>
                  <a:off x="2970103" y="2284503"/>
                  <a:ext cx="4713671" cy="958852"/>
                  <a:chOff x="2879793" y="2404689"/>
                  <a:chExt cx="4713671" cy="958852"/>
                </a:xfrm>
              </p:grpSpPr>
              <p:sp>
                <p:nvSpPr>
                  <p:cNvPr id="146558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570300" y="2404689"/>
                    <a:ext cx="0" cy="38961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46532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5237428" y="2404689"/>
                    <a:ext cx="0" cy="38961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grpSp>
                <p:nvGrpSpPr>
                  <p:cNvPr id="7" name="Grouper 134"/>
                  <p:cNvGrpSpPr/>
                  <p:nvPr/>
                </p:nvGrpSpPr>
                <p:grpSpPr>
                  <a:xfrm>
                    <a:off x="2879793" y="2794305"/>
                    <a:ext cx="4713671" cy="569236"/>
                    <a:chOff x="2879793" y="2794305"/>
                    <a:chExt cx="4713671" cy="569236"/>
                  </a:xfrm>
                </p:grpSpPr>
                <p:sp>
                  <p:nvSpPr>
                    <p:cNvPr id="146575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9793" y="2794305"/>
                      <a:ext cx="1377818" cy="569236"/>
                    </a:xfrm>
                    <a:prstGeom prst="rect">
                      <a:avLst/>
                    </a:prstGeom>
                    <a:solidFill>
                      <a:srgbClr val="CCFF33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 type="none" w="lg" len="med"/>
                    </a:ln>
                  </p:spPr>
                  <p:txBody>
                    <a:bodyPr wrap="square" anchor="ctr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146549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46921" y="2794305"/>
                      <a:ext cx="1377818" cy="569236"/>
                    </a:xfrm>
                    <a:prstGeom prst="rect">
                      <a:avLst/>
                    </a:prstGeom>
                    <a:solidFill>
                      <a:srgbClr val="CCFF33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 type="none" w="lg" len="med"/>
                    </a:ln>
                  </p:spPr>
                  <p:txBody>
                    <a:bodyPr wrap="square" anchor="ctr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146523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15646" y="2794305"/>
                      <a:ext cx="1377818" cy="569236"/>
                    </a:xfrm>
                    <a:prstGeom prst="rect">
                      <a:avLst/>
                    </a:prstGeom>
                    <a:solidFill>
                      <a:srgbClr val="CCFF33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 type="none" w="lg" len="med"/>
                    </a:ln>
                  </p:spPr>
                  <p:txBody>
                    <a:bodyPr wrap="square" anchor="ctr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endParaRPr lang="fr-FR"/>
                    </a:p>
                  </p:txBody>
                </p:sp>
              </p:grpSp>
              <p:sp>
                <p:nvSpPr>
                  <p:cNvPr id="146506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6906153" y="2404689"/>
                    <a:ext cx="0" cy="38961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 wrap="square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</p:grpSp>
            <p:cxnSp>
              <p:nvCxnSpPr>
                <p:cNvPr id="144" name="Connecteur droit avec flèche 143"/>
                <p:cNvCxnSpPr>
                  <a:stCxn id="146575" idx="2"/>
                </p:cNvCxnSpPr>
                <p:nvPr/>
              </p:nvCxnSpPr>
              <p:spPr>
                <a:xfrm rot="16200000" flipH="1">
                  <a:off x="3461878" y="3440489"/>
                  <a:ext cx="414249" cy="1998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necteur droit avec flèche 146"/>
                <p:cNvCxnSpPr/>
                <p:nvPr/>
              </p:nvCxnSpPr>
              <p:spPr>
                <a:xfrm rot="16200000" flipH="1">
                  <a:off x="5120614" y="3440490"/>
                  <a:ext cx="414249" cy="1998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necteur droit avec flèche 147"/>
                <p:cNvCxnSpPr/>
                <p:nvPr/>
              </p:nvCxnSpPr>
              <p:spPr>
                <a:xfrm rot="16200000" flipH="1">
                  <a:off x="6780947" y="3440491"/>
                  <a:ext cx="414249" cy="1998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4" name="Connecteur droit 163"/>
              <p:cNvCxnSpPr/>
              <p:nvPr/>
            </p:nvCxnSpPr>
            <p:spPr>
              <a:xfrm rot="5400000" flipH="1">
                <a:off x="6412325" y="2982512"/>
                <a:ext cx="2797835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er 169"/>
              <p:cNvGrpSpPr/>
              <p:nvPr/>
            </p:nvGrpSpPr>
            <p:grpSpPr>
              <a:xfrm>
                <a:off x="7712545" y="1977968"/>
                <a:ext cx="1431455" cy="774451"/>
                <a:chOff x="7712545" y="1977968"/>
                <a:chExt cx="1431455" cy="774451"/>
              </a:xfrm>
            </p:grpSpPr>
            <p:sp>
              <p:nvSpPr>
                <p:cNvPr id="165" name="ZoneTexte 164"/>
                <p:cNvSpPr txBox="1"/>
                <p:nvPr/>
              </p:nvSpPr>
              <p:spPr>
                <a:xfrm>
                  <a:off x="8307864" y="1977968"/>
                  <a:ext cx="836136" cy="7744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smtClean="0"/>
                    <a:t>h[0,L1]</a:t>
                  </a:r>
                  <a:endParaRPr lang="fr-FR" dirty="0"/>
                </a:p>
              </p:txBody>
            </p:sp>
            <p:cxnSp>
              <p:nvCxnSpPr>
                <p:cNvPr id="167" name="Connecteur droit avec flèche 166"/>
                <p:cNvCxnSpPr>
                  <a:stCxn id="165" idx="1"/>
                  <a:endCxn id="140" idx="3"/>
                </p:cNvCxnSpPr>
                <p:nvPr/>
              </p:nvCxnSpPr>
              <p:spPr>
                <a:xfrm rot="10800000">
                  <a:off x="7712545" y="2162634"/>
                  <a:ext cx="595320" cy="20256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er 170"/>
              <p:cNvGrpSpPr/>
              <p:nvPr/>
            </p:nvGrpSpPr>
            <p:grpSpPr>
              <a:xfrm>
                <a:off x="7712545" y="3622877"/>
                <a:ext cx="1431455" cy="774451"/>
                <a:chOff x="7712545" y="1977967"/>
                <a:chExt cx="1431455" cy="774451"/>
              </a:xfrm>
            </p:grpSpPr>
            <p:sp>
              <p:nvSpPr>
                <p:cNvPr id="172" name="ZoneTexte 171"/>
                <p:cNvSpPr txBox="1"/>
                <p:nvPr/>
              </p:nvSpPr>
              <p:spPr>
                <a:xfrm>
                  <a:off x="8307864" y="1977967"/>
                  <a:ext cx="836136" cy="7744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smtClean="0"/>
                    <a:t>h[0,L1]</a:t>
                  </a:r>
                  <a:endParaRPr lang="fr-FR" dirty="0"/>
                </a:p>
              </p:txBody>
            </p:sp>
            <p:cxnSp>
              <p:nvCxnSpPr>
                <p:cNvPr id="173" name="Connecteur droit avec flèche 172"/>
                <p:cNvCxnSpPr>
                  <a:stCxn id="172" idx="1"/>
                </p:cNvCxnSpPr>
                <p:nvPr/>
              </p:nvCxnSpPr>
              <p:spPr>
                <a:xfrm rot="10800000">
                  <a:off x="7712545" y="2162637"/>
                  <a:ext cx="595319" cy="20255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10" name="Titre 109"/>
          <p:cNvSpPr>
            <a:spLocks noGrp="1"/>
          </p:cNvSpPr>
          <p:nvPr>
            <p:ph type="title" idx="4294967295"/>
          </p:nvPr>
        </p:nvSpPr>
        <p:spPr>
          <a:xfrm>
            <a:off x="584200" y="0"/>
            <a:ext cx="7980363" cy="6731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For the </a:t>
            </a:r>
            <a:r>
              <a:rPr lang="fr-FR" dirty="0" err="1" smtClean="0">
                <a:solidFill>
                  <a:srgbClr val="FF0000"/>
                </a:solidFill>
              </a:rPr>
              <a:t>competition</a:t>
            </a:r>
            <a:r>
              <a:rPr lang="fr-FR" dirty="0" smtClean="0"/>
              <a:t>: </a:t>
            </a:r>
            <a:r>
              <a:rPr lang="fr-FR" dirty="0" err="1" smtClean="0"/>
              <a:t>interleaving</a:t>
            </a:r>
            <a:endParaRPr lang="fr-FR" dirty="0"/>
          </a:p>
        </p:txBody>
      </p:sp>
      <p:sp>
        <p:nvSpPr>
          <p:cNvPr id="115" name="Pensées 114"/>
          <p:cNvSpPr/>
          <p:nvPr/>
        </p:nvSpPr>
        <p:spPr bwMode="auto">
          <a:xfrm>
            <a:off x="6883400" y="4851400"/>
            <a:ext cx="2260600" cy="96520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/>
              <a:t>6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MPPKI</a:t>
            </a:r>
            <a:r>
              <a:rPr kumimoji="0" lang="fr-FR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endParaRPr kumimoji="0" lang="fr-FR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For the competition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839788" y="1336675"/>
            <a:ext cx="8304212" cy="451961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Guided</a:t>
            </a:r>
            <a:r>
              <a:rPr lang="fr-FR" dirty="0" smtClean="0"/>
              <a:t> </a:t>
            </a:r>
            <a:r>
              <a:rPr lang="fr-FR" dirty="0" err="1" smtClean="0"/>
              <a:t>selection</a:t>
            </a:r>
            <a:r>
              <a:rPr lang="fr-FR" dirty="0" smtClean="0"/>
              <a:t> of the best set of </a:t>
            </a:r>
            <a:r>
              <a:rPr lang="fr-FR" dirty="0" err="1" smtClean="0"/>
              <a:t>history</a:t>
            </a:r>
            <a:r>
              <a:rPr lang="fr-FR" dirty="0" smtClean="0"/>
              <a:t> </a:t>
            </a:r>
            <a:r>
              <a:rPr lang="fr-FR" dirty="0" err="1" smtClean="0"/>
              <a:t>lengths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>
                <a:solidFill>
                  <a:srgbClr val="0000FF"/>
                </a:solidFill>
              </a:rPr>
              <a:t>0, 3, 8, 12, 17, 33, 35, 67, 97, 138, 195, 330, 517, 1193, 1741, 1930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5" name="Pensées 4"/>
          <p:cNvSpPr/>
          <p:nvPr/>
        </p:nvSpPr>
        <p:spPr bwMode="auto">
          <a:xfrm>
            <a:off x="3666068" y="4394200"/>
            <a:ext cx="2260600" cy="96520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/>
              <a:t>3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MPPKI</a:t>
            </a:r>
            <a:r>
              <a:rPr kumimoji="0" lang="fr-FR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endParaRPr kumimoji="0" lang="fr-FR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Build</a:t>
            </a:r>
            <a:r>
              <a:rPr lang="fr-FR" dirty="0" smtClean="0"/>
              <a:t> on L-TAGE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3608"/>
            <a:ext cx="8304213" cy="4519613"/>
          </a:xfrm>
        </p:spPr>
        <p:txBody>
          <a:bodyPr/>
          <a:lstStyle/>
          <a:p>
            <a:r>
              <a:rPr lang="fr-FR" dirty="0" smtClean="0"/>
              <a:t>L-TAGE:</a:t>
            </a:r>
          </a:p>
          <a:p>
            <a:pPr lvl="1"/>
            <a:r>
              <a:rPr lang="fr-FR" dirty="0" smtClean="0"/>
              <a:t>TAGE + </a:t>
            </a:r>
            <a:r>
              <a:rPr lang="fr-FR" dirty="0" err="1" smtClean="0"/>
              <a:t>loop</a:t>
            </a:r>
            <a:r>
              <a:rPr lang="fr-FR" dirty="0" smtClean="0"/>
              <a:t> </a:t>
            </a:r>
            <a:r>
              <a:rPr lang="fr-FR" dirty="0" err="1" smtClean="0"/>
              <a:t>predictor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ISL-TAGE:</a:t>
            </a:r>
          </a:p>
          <a:p>
            <a:pPr lvl="1"/>
            <a:r>
              <a:rPr lang="fr-FR" dirty="0" smtClean="0"/>
              <a:t>TAGE + </a:t>
            </a:r>
            <a:r>
              <a:rPr lang="fr-FR" dirty="0" err="1" smtClean="0"/>
              <a:t>loop</a:t>
            </a:r>
            <a:r>
              <a:rPr lang="fr-FR" dirty="0" smtClean="0"/>
              <a:t> </a:t>
            </a:r>
            <a:r>
              <a:rPr lang="fr-FR" dirty="0" err="1" smtClean="0"/>
              <a:t>predictor</a:t>
            </a:r>
            <a:r>
              <a:rPr lang="fr-FR" dirty="0" smtClean="0"/>
              <a:t> </a:t>
            </a:r>
          </a:p>
          <a:p>
            <a:pPr lvl="1">
              <a:buNone/>
            </a:pPr>
            <a:r>
              <a:rPr lang="fr-FR" dirty="0" smtClean="0">
                <a:solidFill>
                  <a:srgbClr val="0000FF"/>
                </a:solidFill>
              </a:rPr>
              <a:t>+ </a:t>
            </a:r>
            <a:r>
              <a:rPr lang="fr-FR" dirty="0" err="1" smtClean="0">
                <a:solidFill>
                  <a:srgbClr val="0000FF"/>
                </a:solidFill>
              </a:rPr>
              <a:t>Statistical</a:t>
            </a:r>
            <a:r>
              <a:rPr lang="fr-FR" dirty="0" smtClean="0">
                <a:solidFill>
                  <a:srgbClr val="0000FF"/>
                </a:solidFill>
              </a:rPr>
              <a:t> Corrector </a:t>
            </a:r>
            <a:r>
              <a:rPr lang="fr-FR" dirty="0" err="1" smtClean="0">
                <a:solidFill>
                  <a:srgbClr val="0000FF"/>
                </a:solidFill>
              </a:rPr>
              <a:t>Predictor</a:t>
            </a:r>
            <a:endParaRPr lang="fr-FR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fr-FR" dirty="0" smtClean="0">
                <a:solidFill>
                  <a:srgbClr val="0000FF"/>
                </a:solidFill>
              </a:rPr>
              <a:t>+</a:t>
            </a:r>
            <a:r>
              <a:rPr lang="fr-FR" dirty="0" err="1" smtClean="0">
                <a:solidFill>
                  <a:srgbClr val="0000FF"/>
                </a:solidFill>
              </a:rPr>
              <a:t>Immediate</a:t>
            </a:r>
            <a:r>
              <a:rPr lang="fr-FR" dirty="0" smtClean="0">
                <a:solidFill>
                  <a:srgbClr val="0000FF"/>
                </a:solidFill>
              </a:rPr>
              <a:t> Update </a:t>
            </a:r>
            <a:r>
              <a:rPr lang="fr-FR" dirty="0" err="1" smtClean="0">
                <a:solidFill>
                  <a:srgbClr val="0000FF"/>
                </a:solidFill>
              </a:rPr>
              <a:t>Mimicker</a:t>
            </a:r>
            <a:endParaRPr lang="fr-FR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</a:rPr>
              <a:t>+ tricks to </a:t>
            </a:r>
            <a:r>
              <a:rPr lang="fr-FR" dirty="0" err="1" smtClean="0">
                <a:solidFill>
                  <a:srgbClr val="FF0000"/>
                </a:solidFill>
              </a:rPr>
              <a:t>try</a:t>
            </a:r>
            <a:r>
              <a:rPr lang="fr-FR" dirty="0" smtClean="0">
                <a:solidFill>
                  <a:srgbClr val="FF0000"/>
                </a:solidFill>
              </a:rPr>
              <a:t> to </a:t>
            </a:r>
            <a:r>
              <a:rPr lang="fr-FR" dirty="0" err="1" smtClean="0">
                <a:solidFill>
                  <a:srgbClr val="FF0000"/>
                </a:solidFill>
              </a:rPr>
              <a:t>win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 bwMode="auto">
          <a:xfrm>
            <a:off x="4301068" y="2015066"/>
            <a:ext cx="4842932" cy="1676401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/>
              <a:t>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/>
              <a:t>500-800 MPPKI range</a:t>
            </a:r>
            <a:endParaRPr kumimoji="0" lang="fr-FR" sz="2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1413"/>
          </a:xfrm>
        </p:spPr>
        <p:txBody>
          <a:bodyPr/>
          <a:lstStyle/>
          <a:p>
            <a:r>
              <a:rPr lang="fr-FR" dirty="0" smtClean="0"/>
              <a:t>All </a:t>
            </a:r>
            <a:r>
              <a:rPr lang="fr-FR" dirty="0" err="1" smtClean="0"/>
              <a:t>these</a:t>
            </a:r>
            <a:r>
              <a:rPr lang="fr-FR" dirty="0" smtClean="0"/>
              <a:t> efforts for 43 MPPKI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 bwMode="auto">
          <a:xfrm rot="16200000" flipH="1">
            <a:off x="431800" y="3699933"/>
            <a:ext cx="4131733" cy="50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grpSp>
        <p:nvGrpSpPr>
          <p:cNvPr id="19" name="Grouper 18"/>
          <p:cNvGrpSpPr/>
          <p:nvPr/>
        </p:nvGrpSpPr>
        <p:grpSpPr>
          <a:xfrm>
            <a:off x="1557867" y="1591733"/>
            <a:ext cx="4475261" cy="415498"/>
            <a:chOff x="4588934" y="2116666"/>
            <a:chExt cx="4475261" cy="415498"/>
          </a:xfrm>
        </p:grpSpPr>
        <p:sp>
          <p:nvSpPr>
            <p:cNvPr id="7" name="Ellipse 6"/>
            <p:cNvSpPr/>
            <p:nvPr/>
          </p:nvSpPr>
          <p:spPr bwMode="auto">
            <a:xfrm>
              <a:off x="5393267" y="2205882"/>
              <a:ext cx="237067" cy="237067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588934" y="2116666"/>
              <a:ext cx="80774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100" dirty="0" smtClean="0"/>
                <a:t>+10</a:t>
              </a:r>
              <a:endParaRPr lang="fr-FR" sz="21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6079066" y="2116666"/>
              <a:ext cx="298512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100" dirty="0" smtClean="0"/>
                <a:t>16KB  ISL-TAGE</a:t>
              </a:r>
              <a:endParaRPr lang="fr-FR" sz="2100" dirty="0"/>
            </a:p>
          </p:txBody>
        </p:sp>
      </p:grpSp>
      <p:grpSp>
        <p:nvGrpSpPr>
          <p:cNvPr id="20" name="Grouper 19"/>
          <p:cNvGrpSpPr/>
          <p:nvPr/>
        </p:nvGrpSpPr>
        <p:grpSpPr>
          <a:xfrm>
            <a:off x="1557867" y="2105378"/>
            <a:ext cx="4561119" cy="415498"/>
            <a:chOff x="4588934" y="2630311"/>
            <a:chExt cx="4561119" cy="415498"/>
          </a:xfrm>
        </p:grpSpPr>
        <p:sp>
          <p:nvSpPr>
            <p:cNvPr id="10" name="ZoneTexte 9"/>
            <p:cNvSpPr txBox="1"/>
            <p:nvPr/>
          </p:nvSpPr>
          <p:spPr>
            <a:xfrm>
              <a:off x="6079066" y="2630311"/>
              <a:ext cx="307098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100" dirty="0" smtClean="0">
                  <a:solidFill>
                    <a:srgbClr val="0000FF"/>
                  </a:solidFill>
                </a:rPr>
                <a:t>64KB CBP2 L-TAGE</a:t>
              </a:r>
              <a:endParaRPr lang="fr-FR" sz="2100" dirty="0">
                <a:solidFill>
                  <a:srgbClr val="0000FF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5393267" y="2719527"/>
              <a:ext cx="237067" cy="237067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588934" y="2630311"/>
              <a:ext cx="80774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100" dirty="0" err="1" smtClean="0">
                  <a:solidFill>
                    <a:srgbClr val="0000FF"/>
                  </a:solidFill>
                </a:rPr>
                <a:t>Ref</a:t>
              </a:r>
              <a:endParaRPr lang="fr-FR" sz="21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1" name="Grouper 20"/>
          <p:cNvGrpSpPr/>
          <p:nvPr/>
        </p:nvGrpSpPr>
        <p:grpSpPr>
          <a:xfrm>
            <a:off x="1557867" y="2988734"/>
            <a:ext cx="4385732" cy="415498"/>
            <a:chOff x="4588934" y="3513667"/>
            <a:chExt cx="4385732" cy="415498"/>
          </a:xfrm>
        </p:grpSpPr>
        <p:sp>
          <p:nvSpPr>
            <p:cNvPr id="11" name="ZoneTexte 10"/>
            <p:cNvSpPr txBox="1"/>
            <p:nvPr/>
          </p:nvSpPr>
          <p:spPr>
            <a:xfrm>
              <a:off x="6079066" y="3513667"/>
              <a:ext cx="28956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100" dirty="0" smtClean="0"/>
                <a:t>32KB ISL-TAGE</a:t>
              </a:r>
              <a:endParaRPr lang="fr-FR" sz="2100" dirty="0"/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5393267" y="3602883"/>
              <a:ext cx="237067" cy="237067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588934" y="3513667"/>
              <a:ext cx="80774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100" dirty="0" smtClean="0"/>
                <a:t>-24</a:t>
              </a:r>
              <a:endParaRPr lang="fr-FR" sz="2100" dirty="0"/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1557867" y="3714045"/>
            <a:ext cx="4007155" cy="415498"/>
            <a:chOff x="4588934" y="4238978"/>
            <a:chExt cx="4007155" cy="415498"/>
          </a:xfrm>
        </p:grpSpPr>
        <p:sp>
          <p:nvSpPr>
            <p:cNvPr id="12" name="ZoneTexte 11"/>
            <p:cNvSpPr txBox="1"/>
            <p:nvPr/>
          </p:nvSpPr>
          <p:spPr>
            <a:xfrm>
              <a:off x="6079066" y="4238978"/>
              <a:ext cx="251702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100" dirty="0" smtClean="0"/>
                <a:t>64KB ISL-TAGE</a:t>
              </a:r>
              <a:endParaRPr lang="fr-FR" sz="2100" dirty="0"/>
            </a:p>
          </p:txBody>
        </p:sp>
        <p:sp>
          <p:nvSpPr>
            <p:cNvPr id="15" name="Ellipse 14"/>
            <p:cNvSpPr/>
            <p:nvPr/>
          </p:nvSpPr>
          <p:spPr bwMode="auto">
            <a:xfrm>
              <a:off x="5393267" y="4328194"/>
              <a:ext cx="237067" cy="237067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588934" y="4238978"/>
              <a:ext cx="80774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100" dirty="0" smtClean="0"/>
                <a:t>-43</a:t>
              </a:r>
              <a:endParaRPr lang="fr-FR" sz="2100" dirty="0"/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1557867" y="5537201"/>
            <a:ext cx="3805944" cy="400110"/>
            <a:chOff x="1557867" y="5537201"/>
            <a:chExt cx="3805944" cy="400110"/>
          </a:xfrm>
        </p:grpSpPr>
        <p:sp>
          <p:nvSpPr>
            <p:cNvPr id="26" name="Ellipse 25"/>
            <p:cNvSpPr/>
            <p:nvPr/>
          </p:nvSpPr>
          <p:spPr bwMode="auto">
            <a:xfrm>
              <a:off x="2396066" y="5665927"/>
              <a:ext cx="237067" cy="237067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9" name="Grouper 28"/>
            <p:cNvGrpSpPr/>
            <p:nvPr/>
          </p:nvGrpSpPr>
          <p:grpSpPr>
            <a:xfrm>
              <a:off x="1557867" y="5537201"/>
              <a:ext cx="3805944" cy="400110"/>
              <a:chOff x="1608666" y="4453467"/>
              <a:chExt cx="3805944" cy="400110"/>
            </a:xfrm>
          </p:grpSpPr>
          <p:sp>
            <p:nvSpPr>
              <p:cNvPr id="27" name="ZoneTexte 26"/>
              <p:cNvSpPr txBox="1"/>
              <p:nvPr/>
            </p:nvSpPr>
            <p:spPr>
              <a:xfrm>
                <a:off x="1608666" y="4453467"/>
                <a:ext cx="6321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accent2"/>
                    </a:solidFill>
                  </a:rPr>
                  <a:t>-</a:t>
                </a:r>
                <a:r>
                  <a:rPr lang="fr-FR" sz="2000" dirty="0" smtClean="0">
                    <a:solidFill>
                      <a:schemeClr val="accent2"/>
                    </a:solidFill>
                  </a:rPr>
                  <a:t>113</a:t>
                </a:r>
                <a:endParaRPr lang="fr-FR" sz="20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3115734" y="4453467"/>
                <a:ext cx="22988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solidFill>
                      <a:schemeClr val="accent2"/>
                    </a:solidFill>
                  </a:rPr>
                  <a:t>LIMIT ISL-TAGE</a:t>
                </a:r>
                <a:endParaRPr lang="fr-FR" sz="2000" dirty="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33" name="Grouper 32"/>
          <p:cNvGrpSpPr/>
          <p:nvPr/>
        </p:nvGrpSpPr>
        <p:grpSpPr>
          <a:xfrm>
            <a:off x="1574799" y="4091127"/>
            <a:ext cx="4204691" cy="593117"/>
            <a:chOff x="1574799" y="4091127"/>
            <a:chExt cx="4204691" cy="593117"/>
          </a:xfrm>
        </p:grpSpPr>
        <p:sp>
          <p:nvSpPr>
            <p:cNvPr id="23" name="Ellipse 22"/>
            <p:cNvSpPr/>
            <p:nvPr/>
          </p:nvSpPr>
          <p:spPr bwMode="auto">
            <a:xfrm>
              <a:off x="2362200" y="4091127"/>
              <a:ext cx="237067" cy="237067"/>
            </a:xfrm>
            <a:prstGeom prst="ellipse">
              <a:avLst/>
            </a:prstGeom>
            <a:solidFill>
              <a:srgbClr val="230AE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30" name="Grouper 29"/>
            <p:cNvGrpSpPr/>
            <p:nvPr/>
          </p:nvGrpSpPr>
          <p:grpSpPr>
            <a:xfrm>
              <a:off x="1574799" y="4284134"/>
              <a:ext cx="4204691" cy="400110"/>
              <a:chOff x="1608666" y="4453467"/>
              <a:chExt cx="4204691" cy="400110"/>
            </a:xfrm>
          </p:grpSpPr>
          <p:sp>
            <p:nvSpPr>
              <p:cNvPr id="31" name="ZoneTexte 30"/>
              <p:cNvSpPr txBox="1"/>
              <p:nvPr/>
            </p:nvSpPr>
            <p:spPr>
              <a:xfrm>
                <a:off x="1608666" y="4453467"/>
                <a:ext cx="51801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accent2"/>
                    </a:solidFill>
                  </a:rPr>
                  <a:t>-</a:t>
                </a:r>
                <a:r>
                  <a:rPr lang="fr-FR" sz="2000" dirty="0" smtClean="0">
                    <a:solidFill>
                      <a:schemeClr val="accent2"/>
                    </a:solidFill>
                  </a:rPr>
                  <a:t>49</a:t>
                </a:r>
                <a:endParaRPr lang="fr-FR" sz="20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3115734" y="4453467"/>
                <a:ext cx="2697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solidFill>
                      <a:schemeClr val="accent2"/>
                    </a:solidFill>
                  </a:rPr>
                  <a:t>LIMIT CBP2 L-TAGE</a:t>
                </a:r>
                <a:endParaRPr lang="fr-FR" sz="2000" dirty="0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36" name="ZoneTexte 35"/>
          <p:cNvSpPr txBox="1"/>
          <p:nvPr/>
        </p:nvSpPr>
        <p:spPr>
          <a:xfrm>
            <a:off x="1896534" y="1253066"/>
            <a:ext cx="1210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none" dirty="0" smtClean="0">
                <a:solidFill>
                  <a:srgbClr val="FF0000"/>
                </a:solidFill>
              </a:rPr>
              <a:t>MPPKI</a:t>
            </a:r>
            <a:endParaRPr lang="fr-FR" sz="2400" u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Missed</a:t>
            </a:r>
            <a:r>
              <a:rPr lang="fr-FR" dirty="0" smtClean="0"/>
              <a:t> </a:t>
            </a:r>
            <a:r>
              <a:rPr lang="fr-FR" dirty="0" err="1" smtClean="0"/>
              <a:t>opportunity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(in the </a:t>
            </a:r>
            <a:r>
              <a:rPr lang="fr-FR" dirty="0" err="1" smtClean="0"/>
              <a:t>submitted</a:t>
            </a:r>
            <a:r>
              <a:rPr lang="fr-FR" dirty="0" smtClean="0"/>
              <a:t> </a:t>
            </a:r>
            <a:r>
              <a:rPr lang="fr-FR" dirty="0" err="1" smtClean="0"/>
              <a:t>predictor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Statistical</a:t>
            </a:r>
            <a:r>
              <a:rPr lang="fr-FR" dirty="0" smtClean="0"/>
              <a:t> </a:t>
            </a:r>
            <a:r>
              <a:rPr lang="fr-FR" dirty="0" err="1" smtClean="0"/>
              <a:t>Predictor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accomodate</a:t>
            </a:r>
            <a:r>
              <a:rPr lang="fr-FR" dirty="0" smtClean="0"/>
              <a:t> local </a:t>
            </a:r>
            <a:r>
              <a:rPr lang="fr-FR" dirty="0" err="1" smtClean="0"/>
              <a:t>history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Pensées 3"/>
          <p:cNvSpPr/>
          <p:nvPr/>
        </p:nvSpPr>
        <p:spPr bwMode="auto">
          <a:xfrm>
            <a:off x="2264833" y="2899832"/>
            <a:ext cx="3526367" cy="1214967"/>
          </a:xfrm>
          <a:prstGeom prst="cloudCallou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/>
              <a:t>16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MPPKI</a:t>
            </a:r>
            <a:r>
              <a:rPr kumimoji="0" lang="fr-FR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endParaRPr kumimoji="0" lang="fr-FR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Pensées 7"/>
          <p:cNvSpPr/>
          <p:nvPr/>
        </p:nvSpPr>
        <p:spPr bwMode="auto">
          <a:xfrm>
            <a:off x="880532" y="4487332"/>
            <a:ext cx="5875867" cy="1557868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And </a:t>
            </a:r>
            <a:r>
              <a:rPr kumimoji="0" lang="fr-FR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loop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fr-FR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predictor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fr-FR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becomes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(</a:t>
            </a:r>
            <a:r>
              <a:rPr kumimoji="0" lang="fr-FR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almost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) </a:t>
            </a:r>
            <a:r>
              <a:rPr kumimoji="0" lang="fr-FR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useless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 </a:t>
            </a:r>
            <a:endParaRPr kumimoji="0" lang="fr-FR" sz="2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ISL-TAGE </a:t>
            </a:r>
            <a:r>
              <a:rPr lang="fr-FR" dirty="0" err="1" smtClean="0"/>
              <a:t>built</a:t>
            </a:r>
            <a:r>
              <a:rPr lang="fr-FR" dirty="0" smtClean="0"/>
              <a:t> on top of TAGE:</a:t>
            </a:r>
          </a:p>
          <a:p>
            <a:pPr lvl="1"/>
            <a:r>
              <a:rPr lang="fr-FR" dirty="0" err="1" smtClean="0"/>
              <a:t>Loop</a:t>
            </a:r>
            <a:r>
              <a:rPr lang="fr-FR" dirty="0" smtClean="0"/>
              <a:t> </a:t>
            </a:r>
            <a:r>
              <a:rPr lang="fr-FR" dirty="0" err="1" smtClean="0"/>
              <a:t>predictor</a:t>
            </a:r>
            <a:endParaRPr lang="fr-FR" dirty="0" smtClean="0"/>
          </a:p>
          <a:p>
            <a:pPr lvl="1"/>
            <a:r>
              <a:rPr lang="fr-FR" dirty="0" err="1" smtClean="0"/>
              <a:t>Immediate</a:t>
            </a:r>
            <a:r>
              <a:rPr lang="fr-FR" dirty="0" smtClean="0"/>
              <a:t> Update </a:t>
            </a:r>
            <a:r>
              <a:rPr lang="fr-FR" dirty="0" err="1" smtClean="0"/>
              <a:t>Mimicker</a:t>
            </a:r>
            <a:endParaRPr lang="fr-FR" dirty="0" smtClean="0"/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Uses information </a:t>
            </a:r>
            <a:r>
              <a:rPr lang="fr-FR" dirty="0" err="1" smtClean="0">
                <a:solidFill>
                  <a:srgbClr val="FF0000"/>
                </a:solidFill>
              </a:rPr>
              <a:t>that</a:t>
            </a:r>
            <a:r>
              <a:rPr lang="fr-FR" dirty="0" smtClean="0">
                <a:solidFill>
                  <a:srgbClr val="FF0000"/>
                </a:solidFill>
              </a:rPr>
              <a:t> must </a:t>
            </a:r>
            <a:r>
              <a:rPr lang="fr-FR" dirty="0" err="1" smtClean="0">
                <a:solidFill>
                  <a:srgbClr val="FF0000"/>
                </a:solidFill>
              </a:rPr>
              <a:t>be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propagated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err="1" smtClean="0"/>
              <a:t>Statistical</a:t>
            </a:r>
            <a:r>
              <a:rPr lang="fr-FR" dirty="0" smtClean="0"/>
              <a:t> Corrector </a:t>
            </a:r>
            <a:r>
              <a:rPr lang="fr-FR" dirty="0" err="1" smtClean="0"/>
              <a:t>Predictor</a:t>
            </a:r>
            <a:endParaRPr lang="fr-FR" dirty="0" smtClean="0"/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Opens </a:t>
            </a:r>
            <a:r>
              <a:rPr lang="fr-FR" dirty="0" err="1" smtClean="0">
                <a:solidFill>
                  <a:srgbClr val="FF0000"/>
                </a:solidFill>
              </a:rPr>
              <a:t>opportunity</a:t>
            </a:r>
            <a:r>
              <a:rPr lang="fr-FR" dirty="0" smtClean="0">
                <a:solidFill>
                  <a:srgbClr val="FF0000"/>
                </a:solidFill>
              </a:rPr>
              <a:t> to uses local </a:t>
            </a:r>
            <a:r>
              <a:rPr lang="fr-FR" dirty="0" err="1" smtClean="0">
                <a:solidFill>
                  <a:srgbClr val="FF0000"/>
                </a:solidFill>
              </a:rPr>
              <a:t>history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+ </a:t>
            </a:r>
            <a:r>
              <a:rPr lang="fr-FR" dirty="0" err="1" smtClean="0"/>
              <a:t>unrealistic</a:t>
            </a:r>
            <a:r>
              <a:rPr lang="fr-FR" dirty="0" smtClean="0"/>
              <a:t> </a:t>
            </a:r>
            <a:r>
              <a:rPr lang="fr-FR" dirty="0" err="1" smtClean="0"/>
              <a:t>interleaving</a:t>
            </a: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577321" y="0"/>
            <a:ext cx="8081962" cy="11890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TAGE: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multiple tables, global history predictor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47688" y="2406650"/>
            <a:ext cx="3498850" cy="968375"/>
            <a:chOff x="345" y="1516"/>
            <a:chExt cx="2204" cy="973"/>
          </a:xfrm>
        </p:grpSpPr>
        <p:graphicFrame>
          <p:nvGraphicFramePr>
            <p:cNvPr id="24578" name="Object 2"/>
            <p:cNvGraphicFramePr>
              <a:graphicFrameLocks noChangeAspect="1"/>
            </p:cNvGraphicFramePr>
            <p:nvPr/>
          </p:nvGraphicFramePr>
          <p:xfrm>
            <a:off x="353" y="1906"/>
            <a:ext cx="2196" cy="583"/>
          </p:xfrm>
          <a:graphic>
            <a:graphicData uri="http://schemas.openxmlformats.org/presentationml/2006/ole">
              <p:oleObj spid="_x0000_s99330" name="Equation" r:id="rId3" imgW="1015920" imgH="279360" progId="Equation.3">
                <p:embed/>
              </p:oleObj>
            </a:graphicData>
          </a:graphic>
        </p:graphicFrame>
        <p:graphicFrame>
          <p:nvGraphicFramePr>
            <p:cNvPr id="24579" name="Object 3"/>
            <p:cNvGraphicFramePr>
              <a:graphicFrameLocks noChangeAspect="1"/>
            </p:cNvGraphicFramePr>
            <p:nvPr/>
          </p:nvGraphicFramePr>
          <p:xfrm>
            <a:off x="345" y="1516"/>
            <a:ext cx="1217" cy="446"/>
          </p:xfrm>
          <a:graphic>
            <a:graphicData uri="http://schemas.openxmlformats.org/presentationml/2006/ole">
              <p:oleObj spid="_x0000_s99331" name="Équation" r:id="rId4" imgW="533160" imgH="203040" progId="Equation.3">
                <p:embed/>
              </p:oleObj>
            </a:graphicData>
          </a:graphic>
        </p:graphicFrame>
      </p:grp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1030288" y="1735138"/>
            <a:ext cx="73660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/>
              <a:t>The set of history lengths forms a </a:t>
            </a:r>
            <a:r>
              <a:rPr lang="en-US" sz="2800" b="0">
                <a:solidFill>
                  <a:srgbClr val="FF0000"/>
                </a:solidFill>
              </a:rPr>
              <a:t>geometric</a:t>
            </a:r>
            <a:r>
              <a:rPr lang="en-US" sz="2800" b="0"/>
              <a:t> series</a:t>
            </a:r>
          </a:p>
        </p:txBody>
      </p:sp>
      <p:sp>
        <p:nvSpPr>
          <p:cNvPr id="250889" name="Text Box 9"/>
          <p:cNvSpPr txBox="1">
            <a:spLocks noChangeArrowheads="1"/>
          </p:cNvSpPr>
          <p:nvPr/>
        </p:nvSpPr>
        <p:spPr bwMode="auto">
          <a:xfrm>
            <a:off x="906463" y="5591175"/>
            <a:ext cx="78644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What is important:</a:t>
            </a:r>
            <a:r>
              <a:rPr lang="en-US" b="0"/>
              <a:t> </a:t>
            </a:r>
            <a:r>
              <a:rPr lang="en-US" sz="2800" b="0">
                <a:solidFill>
                  <a:srgbClr val="FF0000"/>
                </a:solidFill>
              </a:rPr>
              <a:t>L(i)-L(i-1) is drastically increasing        </a:t>
            </a:r>
          </a:p>
        </p:txBody>
      </p:sp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709613" y="5316538"/>
            <a:ext cx="3046412" cy="822325"/>
          </a:xfrm>
          <a:prstGeom prst="rect">
            <a:avLst/>
          </a:prstGeom>
          <a:solidFill>
            <a:srgbClr val="66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most of the storage </a:t>
            </a:r>
          </a:p>
          <a:p>
            <a:pPr algn="ctr"/>
            <a:r>
              <a:rPr lang="en-US"/>
              <a:t>for short history !!</a:t>
            </a:r>
          </a:p>
        </p:txBody>
      </p:sp>
      <p:sp>
        <p:nvSpPr>
          <p:cNvPr id="250882" name="Oval 2"/>
          <p:cNvSpPr>
            <a:spLocks noChangeArrowheads="1"/>
          </p:cNvSpPr>
          <p:nvPr/>
        </p:nvSpPr>
        <p:spPr bwMode="auto">
          <a:xfrm>
            <a:off x="6000750" y="4173538"/>
            <a:ext cx="744538" cy="538162"/>
          </a:xfrm>
          <a:prstGeom prst="ellipse">
            <a:avLst/>
          </a:prstGeom>
          <a:solidFill>
            <a:srgbClr val="FFFF66"/>
          </a:solidFill>
          <a:ln w="12700">
            <a:solidFill>
              <a:srgbClr val="FFFF66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2757488" y="4183063"/>
            <a:ext cx="2154237" cy="6365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2770188" y="4141788"/>
            <a:ext cx="440213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ea typeface="Times New Roman" charset="0"/>
                <a:cs typeface="Times New Roman" charset="0"/>
              </a:rPr>
              <a:t>{</a:t>
            </a:r>
            <a:r>
              <a:rPr lang="en-US" sz="2800" b="0">
                <a:solidFill>
                  <a:srgbClr val="FF0000"/>
                </a:solidFill>
              </a:rPr>
              <a:t>0, 2, 4, 8, 16, 32, 64, 128</a:t>
            </a:r>
            <a:r>
              <a:rPr lang="en-US" sz="2800" b="0">
                <a:solidFill>
                  <a:srgbClr val="FF0000"/>
                </a:solidFill>
                <a:ea typeface="Times New Roman" charset="0"/>
                <a:cs typeface="Times New Roman" charset="0"/>
              </a:rPr>
              <a:t>}</a:t>
            </a:r>
          </a:p>
        </p:txBody>
      </p:sp>
      <p:sp>
        <p:nvSpPr>
          <p:cNvPr id="250891" name="Rectangle 11"/>
          <p:cNvSpPr>
            <a:spLocks noChangeArrowheads="1"/>
          </p:cNvSpPr>
          <p:nvPr/>
        </p:nvSpPr>
        <p:spPr bwMode="auto">
          <a:xfrm>
            <a:off x="5807075" y="2387600"/>
            <a:ext cx="2998788" cy="1019175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Capture correlation </a:t>
            </a:r>
          </a:p>
          <a:p>
            <a:pPr algn="ctr"/>
            <a:r>
              <a:rPr lang="en-US"/>
              <a:t>on very long histories</a:t>
            </a:r>
          </a:p>
        </p:txBody>
      </p:sp>
      <p:sp>
        <p:nvSpPr>
          <p:cNvPr id="250892" name="Line 12"/>
          <p:cNvSpPr>
            <a:spLocks noChangeShapeType="1"/>
          </p:cNvSpPr>
          <p:nvPr/>
        </p:nvSpPr>
        <p:spPr bwMode="auto">
          <a:xfrm flipH="1">
            <a:off x="6562725" y="3586163"/>
            <a:ext cx="568325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0895" name="Line 15"/>
          <p:cNvSpPr>
            <a:spLocks noChangeShapeType="1"/>
          </p:cNvSpPr>
          <p:nvPr/>
        </p:nvSpPr>
        <p:spPr bwMode="auto">
          <a:xfrm flipV="1">
            <a:off x="2455863" y="4808538"/>
            <a:ext cx="1524000" cy="423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9" grpId="0"/>
      <p:bldP spid="250889" grpId="1"/>
      <p:bldP spid="250890" grpId="0" animBg="1"/>
      <p:bldP spid="250882" grpId="0" animBg="1"/>
      <p:bldP spid="250883" grpId="0" animBg="1"/>
      <p:bldP spid="250888" grpId="0"/>
      <p:bldP spid="250891" grpId="0" animBg="1"/>
      <p:bldP spid="250892" grpId="0" animBg="1"/>
      <p:bldP spid="2508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9"/>
          <p:cNvGrpSpPr>
            <a:grpSpLocks/>
          </p:cNvGrpSpPr>
          <p:nvPr/>
        </p:nvGrpSpPr>
        <p:grpSpPr bwMode="auto">
          <a:xfrm>
            <a:off x="1260475" y="1547813"/>
            <a:ext cx="6261100" cy="4510087"/>
            <a:chOff x="385" y="551"/>
            <a:chExt cx="3788" cy="3395"/>
          </a:xfrm>
        </p:grpSpPr>
        <p:sp>
          <p:nvSpPr>
            <p:cNvPr id="25606" name="Text Box 146"/>
            <p:cNvSpPr txBox="1">
              <a:spLocks noChangeArrowheads="1"/>
            </p:cNvSpPr>
            <p:nvPr/>
          </p:nvSpPr>
          <p:spPr bwMode="auto">
            <a:xfrm>
              <a:off x="385" y="568"/>
              <a:ext cx="340" cy="27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pc</a:t>
              </a:r>
            </a:p>
          </p:txBody>
        </p:sp>
        <p:sp>
          <p:nvSpPr>
            <p:cNvPr id="25607" name="Text Box 148"/>
            <p:cNvSpPr txBox="1">
              <a:spLocks noChangeArrowheads="1"/>
            </p:cNvSpPr>
            <p:nvPr/>
          </p:nvSpPr>
          <p:spPr bwMode="auto">
            <a:xfrm>
              <a:off x="1360" y="551"/>
              <a:ext cx="729" cy="27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h[0:L1]</a:t>
              </a:r>
            </a:p>
          </p:txBody>
        </p:sp>
        <p:grpSp>
          <p:nvGrpSpPr>
            <p:cNvPr id="3" name="Group 208"/>
            <p:cNvGrpSpPr>
              <a:grpSpLocks/>
            </p:cNvGrpSpPr>
            <p:nvPr/>
          </p:nvGrpSpPr>
          <p:grpSpPr bwMode="auto">
            <a:xfrm>
              <a:off x="385" y="572"/>
              <a:ext cx="3788" cy="3374"/>
              <a:chOff x="385" y="572"/>
              <a:chExt cx="3788" cy="3374"/>
            </a:xfrm>
          </p:grpSpPr>
          <p:sp>
            <p:nvSpPr>
              <p:cNvPr id="25609" name="Rectangle 3"/>
              <p:cNvSpPr>
                <a:spLocks noChangeArrowheads="1"/>
              </p:cNvSpPr>
              <p:nvPr/>
            </p:nvSpPr>
            <p:spPr bwMode="auto">
              <a:xfrm>
                <a:off x="385" y="1162"/>
                <a:ext cx="363" cy="1270"/>
              </a:xfrm>
              <a:prstGeom prst="rect">
                <a:avLst/>
              </a:prstGeom>
              <a:solidFill>
                <a:srgbClr val="FF99CC"/>
              </a:solidFill>
              <a:ln w="28575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884" y="799"/>
                <a:ext cx="1202" cy="1635"/>
                <a:chOff x="884" y="867"/>
                <a:chExt cx="1202" cy="1635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884" y="1565"/>
                  <a:ext cx="1020" cy="441"/>
                  <a:chOff x="998" y="1565"/>
                  <a:chExt cx="1020" cy="441"/>
                </a:xfrm>
              </p:grpSpPr>
              <p:sp>
                <p:nvSpPr>
                  <p:cNvPr id="2574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088" y="1570"/>
                    <a:ext cx="862" cy="431"/>
                  </a:xfrm>
                  <a:prstGeom prst="rect">
                    <a:avLst/>
                  </a:prstGeom>
                  <a:solidFill>
                    <a:srgbClr val="CCFF33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4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8" y="1575"/>
                    <a:ext cx="387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 ctr</a:t>
                    </a:r>
                  </a:p>
                </p:txBody>
              </p:sp>
              <p:sp>
                <p:nvSpPr>
                  <p:cNvPr id="25745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15" y="1565"/>
                    <a:ext cx="0" cy="4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4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90" y="1657"/>
                    <a:ext cx="228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u</a:t>
                    </a:r>
                  </a:p>
                </p:txBody>
              </p:sp>
              <p:sp>
                <p:nvSpPr>
                  <p:cNvPr id="2574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2" y="1570"/>
                    <a:ext cx="477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 tag</a:t>
                    </a:r>
                  </a:p>
                </p:txBody>
              </p:sp>
              <p:sp>
                <p:nvSpPr>
                  <p:cNvPr id="25748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37" y="1570"/>
                    <a:ext cx="0" cy="4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6" name="Group 15"/>
                <p:cNvGrpSpPr>
                  <a:grpSpLocks/>
                </p:cNvGrpSpPr>
                <p:nvPr/>
              </p:nvGrpSpPr>
              <p:grpSpPr bwMode="auto">
                <a:xfrm>
                  <a:off x="1202" y="1067"/>
                  <a:ext cx="385" cy="278"/>
                  <a:chOff x="1679" y="3022"/>
                  <a:chExt cx="385" cy="278"/>
                </a:xfrm>
              </p:grpSpPr>
              <p:sp>
                <p:nvSpPr>
                  <p:cNvPr id="25741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1723" y="3067"/>
                    <a:ext cx="317" cy="159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42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9" y="3022"/>
                    <a:ext cx="385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hash</a:t>
                    </a:r>
                  </a:p>
                </p:txBody>
              </p:sp>
            </p:grpSp>
            <p:grpSp>
              <p:nvGrpSpPr>
                <p:cNvPr id="7" name="Group 18"/>
                <p:cNvGrpSpPr>
                  <a:grpSpLocks/>
                </p:cNvGrpSpPr>
                <p:nvPr/>
              </p:nvGrpSpPr>
              <p:grpSpPr bwMode="auto">
                <a:xfrm>
                  <a:off x="1701" y="1067"/>
                  <a:ext cx="385" cy="278"/>
                  <a:chOff x="1679" y="3022"/>
                  <a:chExt cx="385" cy="278"/>
                </a:xfrm>
              </p:grpSpPr>
              <p:sp>
                <p:nvSpPr>
                  <p:cNvPr id="25739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1723" y="3067"/>
                    <a:ext cx="317" cy="159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4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9" y="3022"/>
                    <a:ext cx="385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hash</a:t>
                    </a:r>
                  </a:p>
                </p:txBody>
              </p:sp>
            </p:grpSp>
            <p:sp>
              <p:nvSpPr>
                <p:cNvPr id="25726" name="Line 21"/>
                <p:cNvSpPr>
                  <a:spLocks noChangeShapeType="1"/>
                </p:cNvSpPr>
                <p:nvPr/>
              </p:nvSpPr>
              <p:spPr bwMode="auto">
                <a:xfrm>
                  <a:off x="1406" y="1275"/>
                  <a:ext cx="0" cy="29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27" name="Line 22"/>
                <p:cNvSpPr>
                  <a:spLocks noChangeShapeType="1"/>
                </p:cNvSpPr>
                <p:nvPr/>
              </p:nvSpPr>
              <p:spPr bwMode="auto">
                <a:xfrm>
                  <a:off x="1837" y="1003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28" name="Line 23"/>
                <p:cNvSpPr>
                  <a:spLocks noChangeShapeType="1"/>
                </p:cNvSpPr>
                <p:nvPr/>
              </p:nvSpPr>
              <p:spPr bwMode="auto">
                <a:xfrm>
                  <a:off x="1973" y="958"/>
                  <a:ext cx="0" cy="1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2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338" y="1003"/>
                  <a:ext cx="49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30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475" y="958"/>
                  <a:ext cx="49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31" name="Line 26"/>
                <p:cNvSpPr>
                  <a:spLocks noChangeShapeType="1"/>
                </p:cNvSpPr>
                <p:nvPr/>
              </p:nvSpPr>
              <p:spPr bwMode="auto">
                <a:xfrm>
                  <a:off x="1338" y="867"/>
                  <a:ext cx="0" cy="2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32" name="Line 27"/>
                <p:cNvSpPr>
                  <a:spLocks noChangeShapeType="1"/>
                </p:cNvSpPr>
                <p:nvPr/>
              </p:nvSpPr>
              <p:spPr bwMode="auto">
                <a:xfrm>
                  <a:off x="1474" y="867"/>
                  <a:ext cx="0" cy="2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8" name="Group 28"/>
                <p:cNvGrpSpPr>
                  <a:grpSpLocks/>
                </p:cNvGrpSpPr>
                <p:nvPr/>
              </p:nvGrpSpPr>
              <p:grpSpPr bwMode="auto">
                <a:xfrm>
                  <a:off x="1248" y="2224"/>
                  <a:ext cx="317" cy="278"/>
                  <a:chOff x="1701" y="2908"/>
                  <a:chExt cx="317" cy="278"/>
                </a:xfrm>
              </p:grpSpPr>
              <p:sp>
                <p:nvSpPr>
                  <p:cNvPr id="25737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1745" y="2977"/>
                    <a:ext cx="228" cy="136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38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1" y="2908"/>
                    <a:ext cx="317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=?</a:t>
                    </a:r>
                  </a:p>
                </p:txBody>
              </p:sp>
            </p:grpSp>
            <p:sp>
              <p:nvSpPr>
                <p:cNvPr id="25734" name="Line 31"/>
                <p:cNvSpPr>
                  <a:spLocks noChangeShapeType="1"/>
                </p:cNvSpPr>
                <p:nvPr/>
              </p:nvSpPr>
              <p:spPr bwMode="auto">
                <a:xfrm>
                  <a:off x="1406" y="2001"/>
                  <a:ext cx="0" cy="29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35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520" y="2364"/>
                  <a:ext cx="38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36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904" y="1275"/>
                  <a:ext cx="0" cy="108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9" name="Group 34"/>
              <p:cNvGrpSpPr>
                <a:grpSpLocks/>
              </p:cNvGrpSpPr>
              <p:nvPr/>
            </p:nvGrpSpPr>
            <p:grpSpPr bwMode="auto">
              <a:xfrm>
                <a:off x="1927" y="799"/>
                <a:ext cx="1202" cy="1635"/>
                <a:chOff x="884" y="867"/>
                <a:chExt cx="1202" cy="1635"/>
              </a:xfrm>
            </p:grpSpPr>
            <p:grpSp>
              <p:nvGrpSpPr>
                <p:cNvPr id="10" name="Group 35"/>
                <p:cNvGrpSpPr>
                  <a:grpSpLocks/>
                </p:cNvGrpSpPr>
                <p:nvPr/>
              </p:nvGrpSpPr>
              <p:grpSpPr bwMode="auto">
                <a:xfrm>
                  <a:off x="884" y="1565"/>
                  <a:ext cx="1020" cy="441"/>
                  <a:chOff x="998" y="1565"/>
                  <a:chExt cx="1020" cy="441"/>
                </a:xfrm>
              </p:grpSpPr>
              <p:sp>
                <p:nvSpPr>
                  <p:cNvPr id="2571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088" y="1570"/>
                    <a:ext cx="862" cy="431"/>
                  </a:xfrm>
                  <a:prstGeom prst="rect">
                    <a:avLst/>
                  </a:prstGeom>
                  <a:solidFill>
                    <a:srgbClr val="CCFF33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18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8" y="1575"/>
                    <a:ext cx="387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 ctr</a:t>
                    </a:r>
                  </a:p>
                </p:txBody>
              </p:sp>
              <p:sp>
                <p:nvSpPr>
                  <p:cNvPr id="25719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15" y="1565"/>
                    <a:ext cx="0" cy="4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20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90" y="1657"/>
                    <a:ext cx="228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u</a:t>
                    </a:r>
                  </a:p>
                </p:txBody>
              </p:sp>
              <p:sp>
                <p:nvSpPr>
                  <p:cNvPr id="25721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2" y="1570"/>
                    <a:ext cx="477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 tag</a:t>
                    </a:r>
                  </a:p>
                </p:txBody>
              </p:sp>
              <p:sp>
                <p:nvSpPr>
                  <p:cNvPr id="2572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37" y="1570"/>
                    <a:ext cx="0" cy="4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11" name="Group 42"/>
                <p:cNvGrpSpPr>
                  <a:grpSpLocks/>
                </p:cNvGrpSpPr>
                <p:nvPr/>
              </p:nvGrpSpPr>
              <p:grpSpPr bwMode="auto">
                <a:xfrm>
                  <a:off x="1202" y="1067"/>
                  <a:ext cx="385" cy="278"/>
                  <a:chOff x="1679" y="3022"/>
                  <a:chExt cx="385" cy="278"/>
                </a:xfrm>
              </p:grpSpPr>
              <p:sp>
                <p:nvSpPr>
                  <p:cNvPr id="25715" name="AutoShape 43"/>
                  <p:cNvSpPr>
                    <a:spLocks noChangeArrowheads="1"/>
                  </p:cNvSpPr>
                  <p:nvPr/>
                </p:nvSpPr>
                <p:spPr bwMode="auto">
                  <a:xfrm>
                    <a:off x="1723" y="3067"/>
                    <a:ext cx="317" cy="159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16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9" y="3022"/>
                    <a:ext cx="385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hash</a:t>
                    </a:r>
                  </a:p>
                </p:txBody>
              </p:sp>
            </p:grpSp>
            <p:grpSp>
              <p:nvGrpSpPr>
                <p:cNvPr id="12" name="Group 45"/>
                <p:cNvGrpSpPr>
                  <a:grpSpLocks/>
                </p:cNvGrpSpPr>
                <p:nvPr/>
              </p:nvGrpSpPr>
              <p:grpSpPr bwMode="auto">
                <a:xfrm>
                  <a:off x="1701" y="1067"/>
                  <a:ext cx="385" cy="278"/>
                  <a:chOff x="1679" y="3022"/>
                  <a:chExt cx="385" cy="278"/>
                </a:xfrm>
              </p:grpSpPr>
              <p:sp>
                <p:nvSpPr>
                  <p:cNvPr id="25713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1723" y="3067"/>
                    <a:ext cx="317" cy="159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14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9" y="3022"/>
                    <a:ext cx="385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hash</a:t>
                    </a:r>
                  </a:p>
                </p:txBody>
              </p:sp>
            </p:grpSp>
            <p:sp>
              <p:nvSpPr>
                <p:cNvPr id="25700" name="Line 48"/>
                <p:cNvSpPr>
                  <a:spLocks noChangeShapeType="1"/>
                </p:cNvSpPr>
                <p:nvPr/>
              </p:nvSpPr>
              <p:spPr bwMode="auto">
                <a:xfrm>
                  <a:off x="1406" y="1275"/>
                  <a:ext cx="0" cy="29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01" name="Line 49"/>
                <p:cNvSpPr>
                  <a:spLocks noChangeShapeType="1"/>
                </p:cNvSpPr>
                <p:nvPr/>
              </p:nvSpPr>
              <p:spPr bwMode="auto">
                <a:xfrm>
                  <a:off x="1837" y="1003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02" name="Line 50"/>
                <p:cNvSpPr>
                  <a:spLocks noChangeShapeType="1"/>
                </p:cNvSpPr>
                <p:nvPr/>
              </p:nvSpPr>
              <p:spPr bwMode="auto">
                <a:xfrm>
                  <a:off x="1973" y="958"/>
                  <a:ext cx="0" cy="1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03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1338" y="1003"/>
                  <a:ext cx="49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04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1475" y="958"/>
                  <a:ext cx="49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05" name="Line 53"/>
                <p:cNvSpPr>
                  <a:spLocks noChangeShapeType="1"/>
                </p:cNvSpPr>
                <p:nvPr/>
              </p:nvSpPr>
              <p:spPr bwMode="auto">
                <a:xfrm>
                  <a:off x="1338" y="867"/>
                  <a:ext cx="0" cy="2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06" name="Line 54"/>
                <p:cNvSpPr>
                  <a:spLocks noChangeShapeType="1"/>
                </p:cNvSpPr>
                <p:nvPr/>
              </p:nvSpPr>
              <p:spPr bwMode="auto">
                <a:xfrm>
                  <a:off x="1474" y="867"/>
                  <a:ext cx="0" cy="2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13" name="Group 55"/>
                <p:cNvGrpSpPr>
                  <a:grpSpLocks/>
                </p:cNvGrpSpPr>
                <p:nvPr/>
              </p:nvGrpSpPr>
              <p:grpSpPr bwMode="auto">
                <a:xfrm>
                  <a:off x="1248" y="2224"/>
                  <a:ext cx="317" cy="278"/>
                  <a:chOff x="1701" y="2908"/>
                  <a:chExt cx="317" cy="278"/>
                </a:xfrm>
              </p:grpSpPr>
              <p:sp>
                <p:nvSpPr>
                  <p:cNvPr id="25711" name="AutoShape 56"/>
                  <p:cNvSpPr>
                    <a:spLocks noChangeArrowheads="1"/>
                  </p:cNvSpPr>
                  <p:nvPr/>
                </p:nvSpPr>
                <p:spPr bwMode="auto">
                  <a:xfrm>
                    <a:off x="1745" y="2977"/>
                    <a:ext cx="228" cy="136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712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1" y="2908"/>
                    <a:ext cx="317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=?</a:t>
                    </a:r>
                  </a:p>
                </p:txBody>
              </p:sp>
            </p:grpSp>
            <p:sp>
              <p:nvSpPr>
                <p:cNvPr id="25708" name="Line 58"/>
                <p:cNvSpPr>
                  <a:spLocks noChangeShapeType="1"/>
                </p:cNvSpPr>
                <p:nvPr/>
              </p:nvSpPr>
              <p:spPr bwMode="auto">
                <a:xfrm>
                  <a:off x="1406" y="2001"/>
                  <a:ext cx="0" cy="29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09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1520" y="2364"/>
                  <a:ext cx="38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710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904" y="1275"/>
                  <a:ext cx="0" cy="108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971" y="799"/>
                <a:ext cx="1202" cy="1635"/>
                <a:chOff x="884" y="867"/>
                <a:chExt cx="1202" cy="1635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884" y="1565"/>
                  <a:ext cx="1020" cy="441"/>
                  <a:chOff x="998" y="1565"/>
                  <a:chExt cx="1020" cy="441"/>
                </a:xfrm>
              </p:grpSpPr>
              <p:sp>
                <p:nvSpPr>
                  <p:cNvPr id="2569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088" y="1570"/>
                    <a:ext cx="862" cy="431"/>
                  </a:xfrm>
                  <a:prstGeom prst="rect">
                    <a:avLst/>
                  </a:prstGeom>
                  <a:solidFill>
                    <a:srgbClr val="CCFF33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692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8" y="1575"/>
                    <a:ext cx="387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 ctr</a:t>
                    </a:r>
                  </a:p>
                </p:txBody>
              </p:sp>
              <p:sp>
                <p:nvSpPr>
                  <p:cNvPr id="25693" name="Line 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15" y="1565"/>
                    <a:ext cx="0" cy="4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694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90" y="1657"/>
                    <a:ext cx="228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u</a:t>
                    </a:r>
                  </a:p>
                </p:txBody>
              </p:sp>
              <p:sp>
                <p:nvSpPr>
                  <p:cNvPr id="25695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2" y="1570"/>
                    <a:ext cx="477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 tag</a:t>
                    </a:r>
                  </a:p>
                </p:txBody>
              </p:sp>
              <p:sp>
                <p:nvSpPr>
                  <p:cNvPr id="25696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37" y="1570"/>
                    <a:ext cx="0" cy="4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16" name="Group 69"/>
                <p:cNvGrpSpPr>
                  <a:grpSpLocks/>
                </p:cNvGrpSpPr>
                <p:nvPr/>
              </p:nvGrpSpPr>
              <p:grpSpPr bwMode="auto">
                <a:xfrm>
                  <a:off x="1202" y="1067"/>
                  <a:ext cx="385" cy="278"/>
                  <a:chOff x="1679" y="3022"/>
                  <a:chExt cx="385" cy="278"/>
                </a:xfrm>
              </p:grpSpPr>
              <p:sp>
                <p:nvSpPr>
                  <p:cNvPr id="25689" name="AutoShape 70"/>
                  <p:cNvSpPr>
                    <a:spLocks noChangeArrowheads="1"/>
                  </p:cNvSpPr>
                  <p:nvPr/>
                </p:nvSpPr>
                <p:spPr bwMode="auto">
                  <a:xfrm>
                    <a:off x="1723" y="3067"/>
                    <a:ext cx="317" cy="159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690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9" y="3022"/>
                    <a:ext cx="385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hash</a:t>
                    </a:r>
                  </a:p>
                </p:txBody>
              </p:sp>
            </p:grpSp>
            <p:grpSp>
              <p:nvGrpSpPr>
                <p:cNvPr id="17" name="Group 72"/>
                <p:cNvGrpSpPr>
                  <a:grpSpLocks/>
                </p:cNvGrpSpPr>
                <p:nvPr/>
              </p:nvGrpSpPr>
              <p:grpSpPr bwMode="auto">
                <a:xfrm>
                  <a:off x="1701" y="1067"/>
                  <a:ext cx="385" cy="278"/>
                  <a:chOff x="1679" y="3022"/>
                  <a:chExt cx="385" cy="278"/>
                </a:xfrm>
              </p:grpSpPr>
              <p:sp>
                <p:nvSpPr>
                  <p:cNvPr id="25687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1723" y="3067"/>
                    <a:ext cx="317" cy="159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688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9" y="3022"/>
                    <a:ext cx="385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hash</a:t>
                    </a:r>
                  </a:p>
                </p:txBody>
              </p:sp>
            </p:grpSp>
            <p:sp>
              <p:nvSpPr>
                <p:cNvPr id="25674" name="Line 75"/>
                <p:cNvSpPr>
                  <a:spLocks noChangeShapeType="1"/>
                </p:cNvSpPr>
                <p:nvPr/>
              </p:nvSpPr>
              <p:spPr bwMode="auto">
                <a:xfrm>
                  <a:off x="1406" y="1275"/>
                  <a:ext cx="0" cy="29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675" name="Line 76"/>
                <p:cNvSpPr>
                  <a:spLocks noChangeShapeType="1"/>
                </p:cNvSpPr>
                <p:nvPr/>
              </p:nvSpPr>
              <p:spPr bwMode="auto">
                <a:xfrm>
                  <a:off x="1837" y="1003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676" name="Line 77"/>
                <p:cNvSpPr>
                  <a:spLocks noChangeShapeType="1"/>
                </p:cNvSpPr>
                <p:nvPr/>
              </p:nvSpPr>
              <p:spPr bwMode="auto">
                <a:xfrm>
                  <a:off x="1973" y="958"/>
                  <a:ext cx="0" cy="1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677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1338" y="1003"/>
                  <a:ext cx="49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678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1475" y="958"/>
                  <a:ext cx="49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679" name="Line 80"/>
                <p:cNvSpPr>
                  <a:spLocks noChangeShapeType="1"/>
                </p:cNvSpPr>
                <p:nvPr/>
              </p:nvSpPr>
              <p:spPr bwMode="auto">
                <a:xfrm>
                  <a:off x="1338" y="867"/>
                  <a:ext cx="0" cy="2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680" name="Line 81"/>
                <p:cNvSpPr>
                  <a:spLocks noChangeShapeType="1"/>
                </p:cNvSpPr>
                <p:nvPr/>
              </p:nvSpPr>
              <p:spPr bwMode="auto">
                <a:xfrm>
                  <a:off x="1474" y="867"/>
                  <a:ext cx="0" cy="2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18" name="Group 82"/>
                <p:cNvGrpSpPr>
                  <a:grpSpLocks/>
                </p:cNvGrpSpPr>
                <p:nvPr/>
              </p:nvGrpSpPr>
              <p:grpSpPr bwMode="auto">
                <a:xfrm>
                  <a:off x="1248" y="2224"/>
                  <a:ext cx="317" cy="278"/>
                  <a:chOff x="1701" y="2908"/>
                  <a:chExt cx="317" cy="278"/>
                </a:xfrm>
              </p:grpSpPr>
              <p:sp>
                <p:nvSpPr>
                  <p:cNvPr id="25685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745" y="2977"/>
                    <a:ext cx="228" cy="136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none" w="lg" len="med"/>
                  </a:ln>
                </p:spPr>
                <p:txBody>
                  <a:bodyPr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5686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1" y="2908"/>
                    <a:ext cx="317" cy="27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 type="none" w="lg" len="med"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0"/>
                      <a:t>=?</a:t>
                    </a:r>
                  </a:p>
                </p:txBody>
              </p:sp>
            </p:grpSp>
            <p:sp>
              <p:nvSpPr>
                <p:cNvPr id="25682" name="Line 85"/>
                <p:cNvSpPr>
                  <a:spLocks noChangeShapeType="1"/>
                </p:cNvSpPr>
                <p:nvPr/>
              </p:nvSpPr>
              <p:spPr bwMode="auto">
                <a:xfrm>
                  <a:off x="1406" y="2001"/>
                  <a:ext cx="0" cy="29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683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1520" y="2364"/>
                  <a:ext cx="38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684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1904" y="1275"/>
                  <a:ext cx="0" cy="108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5613" name="AutoShape 115"/>
              <p:cNvSpPr>
                <a:spLocks noChangeArrowheads="1"/>
              </p:cNvSpPr>
              <p:nvPr/>
            </p:nvSpPr>
            <p:spPr bwMode="auto">
              <a:xfrm>
                <a:off x="816" y="2727"/>
                <a:ext cx="319" cy="1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69 w 21600"/>
                  <a:gd name="T13" fmla="*/ 4588 h 21600"/>
                  <a:gd name="T14" fmla="*/ 17131 w 21600"/>
                  <a:gd name="T15" fmla="*/ 1701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14" name="Line 116"/>
              <p:cNvSpPr>
                <a:spLocks noChangeShapeType="1"/>
              </p:cNvSpPr>
              <p:nvPr/>
            </p:nvSpPr>
            <p:spPr bwMode="auto">
              <a:xfrm>
                <a:off x="567" y="799"/>
                <a:ext cx="0" cy="3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15" name="Line 117"/>
              <p:cNvSpPr>
                <a:spLocks noChangeShapeType="1"/>
              </p:cNvSpPr>
              <p:nvPr/>
            </p:nvSpPr>
            <p:spPr bwMode="auto">
              <a:xfrm>
                <a:off x="1043" y="1938"/>
                <a:ext cx="0" cy="7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16" name="Line 118"/>
              <p:cNvSpPr>
                <a:spLocks noChangeShapeType="1"/>
              </p:cNvSpPr>
              <p:nvPr/>
            </p:nvSpPr>
            <p:spPr bwMode="auto">
              <a:xfrm flipH="1">
                <a:off x="907" y="2591"/>
                <a:ext cx="5" cy="1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17" name="Line 119"/>
              <p:cNvSpPr>
                <a:spLocks noChangeShapeType="1"/>
              </p:cNvSpPr>
              <p:nvPr/>
            </p:nvSpPr>
            <p:spPr bwMode="auto">
              <a:xfrm flipH="1">
                <a:off x="453" y="2591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18" name="Line 120"/>
              <p:cNvSpPr>
                <a:spLocks noChangeShapeType="1"/>
              </p:cNvSpPr>
              <p:nvPr/>
            </p:nvSpPr>
            <p:spPr bwMode="auto">
              <a:xfrm>
                <a:off x="453" y="2432"/>
                <a:ext cx="0" cy="15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19" name="AutoShape 121"/>
              <p:cNvSpPr>
                <a:spLocks noChangeArrowheads="1"/>
              </p:cNvSpPr>
              <p:nvPr/>
            </p:nvSpPr>
            <p:spPr bwMode="auto">
              <a:xfrm>
                <a:off x="1837" y="3067"/>
                <a:ext cx="319" cy="1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69 w 21600"/>
                  <a:gd name="T13" fmla="*/ 4588 h 21600"/>
                  <a:gd name="T14" fmla="*/ 17131 w 21600"/>
                  <a:gd name="T15" fmla="*/ 1701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0" name="Line 122"/>
              <p:cNvSpPr>
                <a:spLocks noChangeShapeType="1"/>
              </p:cNvSpPr>
              <p:nvPr/>
            </p:nvSpPr>
            <p:spPr bwMode="auto">
              <a:xfrm flipH="1">
                <a:off x="1928" y="2931"/>
                <a:ext cx="5" cy="1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1" name="Line 123"/>
              <p:cNvSpPr>
                <a:spLocks noChangeShapeType="1"/>
              </p:cNvSpPr>
              <p:nvPr/>
            </p:nvSpPr>
            <p:spPr bwMode="auto">
              <a:xfrm flipH="1">
                <a:off x="974" y="2931"/>
                <a:ext cx="9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2" name="AutoShape 124"/>
              <p:cNvSpPr>
                <a:spLocks noChangeArrowheads="1"/>
              </p:cNvSpPr>
              <p:nvPr/>
            </p:nvSpPr>
            <p:spPr bwMode="auto">
              <a:xfrm>
                <a:off x="2880" y="3408"/>
                <a:ext cx="319" cy="1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69 w 21600"/>
                  <a:gd name="T13" fmla="*/ 4588 h 21600"/>
                  <a:gd name="T14" fmla="*/ 17131 w 21600"/>
                  <a:gd name="T15" fmla="*/ 1701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3" name="Line 125"/>
              <p:cNvSpPr>
                <a:spLocks noChangeShapeType="1"/>
              </p:cNvSpPr>
              <p:nvPr/>
            </p:nvSpPr>
            <p:spPr bwMode="auto">
              <a:xfrm flipH="1">
                <a:off x="2971" y="3272"/>
                <a:ext cx="5" cy="1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4" name="Line 126"/>
              <p:cNvSpPr>
                <a:spLocks noChangeShapeType="1"/>
              </p:cNvSpPr>
              <p:nvPr/>
            </p:nvSpPr>
            <p:spPr bwMode="auto">
              <a:xfrm flipH="1">
                <a:off x="2017" y="3272"/>
                <a:ext cx="9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5" name="Line 130"/>
              <p:cNvSpPr>
                <a:spLocks noChangeShapeType="1"/>
              </p:cNvSpPr>
              <p:nvPr/>
            </p:nvSpPr>
            <p:spPr bwMode="auto">
              <a:xfrm>
                <a:off x="2086" y="1933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6" name="Line 131"/>
              <p:cNvSpPr>
                <a:spLocks noChangeShapeType="1"/>
              </p:cNvSpPr>
              <p:nvPr/>
            </p:nvSpPr>
            <p:spPr bwMode="auto">
              <a:xfrm>
                <a:off x="3129" y="1933"/>
                <a:ext cx="0" cy="14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7" name="Line 133"/>
              <p:cNvSpPr>
                <a:spLocks noChangeShapeType="1"/>
              </p:cNvSpPr>
              <p:nvPr/>
            </p:nvSpPr>
            <p:spPr bwMode="auto">
              <a:xfrm flipV="1">
                <a:off x="974" y="2840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8" name="Line 134"/>
              <p:cNvSpPr>
                <a:spLocks noChangeShapeType="1"/>
              </p:cNvSpPr>
              <p:nvPr/>
            </p:nvSpPr>
            <p:spPr bwMode="auto">
              <a:xfrm flipV="1">
                <a:off x="2018" y="3181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29" name="Line 137"/>
              <p:cNvSpPr>
                <a:spLocks noChangeShapeType="1"/>
              </p:cNvSpPr>
              <p:nvPr/>
            </p:nvSpPr>
            <p:spPr bwMode="auto">
              <a:xfrm flipH="1">
                <a:off x="1088" y="2795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30" name="Line 138"/>
              <p:cNvSpPr>
                <a:spLocks noChangeShapeType="1"/>
              </p:cNvSpPr>
              <p:nvPr/>
            </p:nvSpPr>
            <p:spPr bwMode="auto">
              <a:xfrm flipV="1">
                <a:off x="1406" y="2361"/>
                <a:ext cx="0" cy="4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31" name="Line 139"/>
              <p:cNvSpPr>
                <a:spLocks noChangeShapeType="1"/>
              </p:cNvSpPr>
              <p:nvPr/>
            </p:nvSpPr>
            <p:spPr bwMode="auto">
              <a:xfrm flipH="1">
                <a:off x="2108" y="3135"/>
                <a:ext cx="34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32" name="Line 140"/>
              <p:cNvSpPr>
                <a:spLocks noChangeShapeType="1"/>
              </p:cNvSpPr>
              <p:nvPr/>
            </p:nvSpPr>
            <p:spPr bwMode="auto">
              <a:xfrm flipV="1">
                <a:off x="2449" y="2361"/>
                <a:ext cx="0" cy="77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33" name="Line 141"/>
              <p:cNvSpPr>
                <a:spLocks noChangeShapeType="1"/>
              </p:cNvSpPr>
              <p:nvPr/>
            </p:nvSpPr>
            <p:spPr bwMode="auto">
              <a:xfrm flipH="1">
                <a:off x="3152" y="3475"/>
                <a:ext cx="34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34" name="Line 142"/>
              <p:cNvSpPr>
                <a:spLocks noChangeShapeType="1"/>
              </p:cNvSpPr>
              <p:nvPr/>
            </p:nvSpPr>
            <p:spPr bwMode="auto">
              <a:xfrm flipV="1">
                <a:off x="3492" y="2361"/>
                <a:ext cx="0" cy="1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19" name="Group 207"/>
              <p:cNvGrpSpPr>
                <a:grpSpLocks/>
              </p:cNvGrpSpPr>
              <p:nvPr/>
            </p:nvGrpSpPr>
            <p:grpSpPr bwMode="auto">
              <a:xfrm>
                <a:off x="2015" y="3508"/>
                <a:ext cx="1064" cy="438"/>
                <a:chOff x="3062" y="3861"/>
                <a:chExt cx="1043" cy="356"/>
              </a:xfrm>
            </p:grpSpPr>
            <p:sp>
              <p:nvSpPr>
                <p:cNvPr id="25669" name="Line 136"/>
                <p:cNvSpPr>
                  <a:spLocks noChangeShapeType="1"/>
                </p:cNvSpPr>
                <p:nvPr/>
              </p:nvSpPr>
              <p:spPr bwMode="auto">
                <a:xfrm>
                  <a:off x="4082" y="3861"/>
                  <a:ext cx="0" cy="31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lg" len="med"/>
                </a:ln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5670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3062" y="3991"/>
                  <a:ext cx="1043" cy="226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lg" len="med"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0"/>
                    <a:t>prediction </a:t>
                  </a:r>
                </a:p>
              </p:txBody>
            </p:sp>
          </p:grpSp>
          <p:sp>
            <p:nvSpPr>
              <p:cNvPr id="25636" name="Text Box 147"/>
              <p:cNvSpPr txBox="1">
                <a:spLocks noChangeArrowheads="1"/>
              </p:cNvSpPr>
              <p:nvPr/>
            </p:nvSpPr>
            <p:spPr bwMode="auto">
              <a:xfrm>
                <a:off x="1111" y="572"/>
                <a:ext cx="340" cy="27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pc</a:t>
                </a:r>
              </a:p>
            </p:txBody>
          </p:sp>
          <p:sp>
            <p:nvSpPr>
              <p:cNvPr id="25637" name="Text Box 149"/>
              <p:cNvSpPr txBox="1">
                <a:spLocks noChangeArrowheads="1"/>
              </p:cNvSpPr>
              <p:nvPr/>
            </p:nvSpPr>
            <p:spPr bwMode="auto">
              <a:xfrm>
                <a:off x="2155" y="572"/>
                <a:ext cx="340" cy="27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pc</a:t>
                </a:r>
              </a:p>
            </p:txBody>
          </p:sp>
          <p:sp>
            <p:nvSpPr>
              <p:cNvPr id="25638" name="Text Box 150"/>
              <p:cNvSpPr txBox="1">
                <a:spLocks noChangeArrowheads="1"/>
              </p:cNvSpPr>
              <p:nvPr/>
            </p:nvSpPr>
            <p:spPr bwMode="auto">
              <a:xfrm>
                <a:off x="2404" y="572"/>
                <a:ext cx="572" cy="27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h[0:L2]</a:t>
                </a:r>
              </a:p>
            </p:txBody>
          </p:sp>
          <p:sp>
            <p:nvSpPr>
              <p:cNvPr id="25639" name="Text Box 151"/>
              <p:cNvSpPr txBox="1">
                <a:spLocks noChangeArrowheads="1"/>
              </p:cNvSpPr>
              <p:nvPr/>
            </p:nvSpPr>
            <p:spPr bwMode="auto">
              <a:xfrm>
                <a:off x="3198" y="572"/>
                <a:ext cx="340" cy="27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pc</a:t>
                </a:r>
              </a:p>
            </p:txBody>
          </p:sp>
          <p:sp>
            <p:nvSpPr>
              <p:cNvPr id="25640" name="Text Box 152"/>
              <p:cNvSpPr txBox="1">
                <a:spLocks noChangeArrowheads="1"/>
              </p:cNvSpPr>
              <p:nvPr/>
            </p:nvSpPr>
            <p:spPr bwMode="auto">
              <a:xfrm>
                <a:off x="3447" y="572"/>
                <a:ext cx="573" cy="27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h[0:L3]</a:t>
                </a:r>
              </a:p>
            </p:txBody>
          </p:sp>
          <p:sp>
            <p:nvSpPr>
              <p:cNvPr id="25641" name="Line 155"/>
              <p:cNvSpPr>
                <a:spLocks noChangeShapeType="1"/>
              </p:cNvSpPr>
              <p:nvPr/>
            </p:nvSpPr>
            <p:spPr bwMode="auto">
              <a:xfrm flipH="1">
                <a:off x="522" y="912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42" name="Line 157"/>
              <p:cNvSpPr>
                <a:spLocks noChangeShapeType="1"/>
              </p:cNvSpPr>
              <p:nvPr/>
            </p:nvSpPr>
            <p:spPr bwMode="auto">
              <a:xfrm flipH="1">
                <a:off x="1360" y="1275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43" name="Line 158"/>
              <p:cNvSpPr>
                <a:spLocks noChangeShapeType="1"/>
              </p:cNvSpPr>
              <p:nvPr/>
            </p:nvSpPr>
            <p:spPr bwMode="auto">
              <a:xfrm flipH="1">
                <a:off x="1859" y="1275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44" name="Line 159"/>
              <p:cNvSpPr>
                <a:spLocks noChangeShapeType="1"/>
              </p:cNvSpPr>
              <p:nvPr/>
            </p:nvSpPr>
            <p:spPr bwMode="auto">
              <a:xfrm flipH="1">
                <a:off x="2404" y="1275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45" name="Line 160"/>
              <p:cNvSpPr>
                <a:spLocks noChangeShapeType="1"/>
              </p:cNvSpPr>
              <p:nvPr/>
            </p:nvSpPr>
            <p:spPr bwMode="auto">
              <a:xfrm flipH="1">
                <a:off x="2903" y="1275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46" name="Line 161"/>
              <p:cNvSpPr>
                <a:spLocks noChangeShapeType="1"/>
              </p:cNvSpPr>
              <p:nvPr/>
            </p:nvSpPr>
            <p:spPr bwMode="auto">
              <a:xfrm flipH="1">
                <a:off x="3447" y="1275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47" name="Line 162"/>
              <p:cNvSpPr>
                <a:spLocks noChangeShapeType="1"/>
              </p:cNvSpPr>
              <p:nvPr/>
            </p:nvSpPr>
            <p:spPr bwMode="auto">
              <a:xfrm flipH="1">
                <a:off x="3947" y="1275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48" name="Line 167"/>
              <p:cNvSpPr>
                <a:spLocks noChangeShapeType="1"/>
              </p:cNvSpPr>
              <p:nvPr/>
            </p:nvSpPr>
            <p:spPr bwMode="auto">
              <a:xfrm flipH="1">
                <a:off x="3447" y="2001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49" name="Line 168"/>
              <p:cNvSpPr>
                <a:spLocks noChangeShapeType="1"/>
              </p:cNvSpPr>
              <p:nvPr/>
            </p:nvSpPr>
            <p:spPr bwMode="auto">
              <a:xfrm flipH="1">
                <a:off x="3084" y="2523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0" name="Line 169"/>
              <p:cNvSpPr>
                <a:spLocks noChangeShapeType="1"/>
              </p:cNvSpPr>
              <p:nvPr/>
            </p:nvSpPr>
            <p:spPr bwMode="auto">
              <a:xfrm flipH="1">
                <a:off x="2404" y="2001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1" name="Line 170"/>
              <p:cNvSpPr>
                <a:spLocks noChangeShapeType="1"/>
              </p:cNvSpPr>
              <p:nvPr/>
            </p:nvSpPr>
            <p:spPr bwMode="auto">
              <a:xfrm flipH="1">
                <a:off x="2041" y="2523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2" name="Line 171"/>
              <p:cNvSpPr>
                <a:spLocks noChangeShapeType="1"/>
              </p:cNvSpPr>
              <p:nvPr/>
            </p:nvSpPr>
            <p:spPr bwMode="auto">
              <a:xfrm flipH="1">
                <a:off x="1360" y="2001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3" name="Line 172"/>
              <p:cNvSpPr>
                <a:spLocks noChangeShapeType="1"/>
              </p:cNvSpPr>
              <p:nvPr/>
            </p:nvSpPr>
            <p:spPr bwMode="auto">
              <a:xfrm flipH="1">
                <a:off x="998" y="2523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4" name="Line 173"/>
              <p:cNvSpPr>
                <a:spLocks noChangeShapeType="1"/>
              </p:cNvSpPr>
              <p:nvPr/>
            </p:nvSpPr>
            <p:spPr bwMode="auto">
              <a:xfrm flipH="1">
                <a:off x="544" y="2545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5" name="Line 174"/>
              <p:cNvSpPr>
                <a:spLocks noChangeShapeType="1"/>
              </p:cNvSpPr>
              <p:nvPr/>
            </p:nvSpPr>
            <p:spPr bwMode="auto">
              <a:xfrm flipH="1">
                <a:off x="1360" y="2523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6" name="Line 175"/>
              <p:cNvSpPr>
                <a:spLocks noChangeShapeType="1"/>
              </p:cNvSpPr>
              <p:nvPr/>
            </p:nvSpPr>
            <p:spPr bwMode="auto">
              <a:xfrm flipH="1">
                <a:off x="2404" y="2523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7" name="Line 176"/>
              <p:cNvSpPr>
                <a:spLocks noChangeShapeType="1"/>
              </p:cNvSpPr>
              <p:nvPr/>
            </p:nvSpPr>
            <p:spPr bwMode="auto">
              <a:xfrm flipH="1">
                <a:off x="3448" y="2523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8" name="Line 178"/>
              <p:cNvSpPr>
                <a:spLocks noChangeShapeType="1"/>
              </p:cNvSpPr>
              <p:nvPr/>
            </p:nvSpPr>
            <p:spPr bwMode="auto">
              <a:xfrm flipH="1">
                <a:off x="1520" y="2886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59" name="Line 179"/>
              <p:cNvSpPr>
                <a:spLocks noChangeShapeType="1"/>
              </p:cNvSpPr>
              <p:nvPr/>
            </p:nvSpPr>
            <p:spPr bwMode="auto">
              <a:xfrm flipH="1">
                <a:off x="2585" y="3226"/>
                <a:ext cx="9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5660" name="Text Box 193"/>
              <p:cNvSpPr txBox="1">
                <a:spLocks noChangeArrowheads="1"/>
              </p:cNvSpPr>
              <p:nvPr/>
            </p:nvSpPr>
            <p:spPr bwMode="auto">
              <a:xfrm>
                <a:off x="476" y="2591"/>
                <a:ext cx="228" cy="2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0"/>
                  <a:t>1</a:t>
                </a:r>
              </a:p>
            </p:txBody>
          </p:sp>
          <p:sp>
            <p:nvSpPr>
              <p:cNvPr id="25661" name="Text Box 194"/>
              <p:cNvSpPr txBox="1">
                <a:spLocks noChangeArrowheads="1"/>
              </p:cNvSpPr>
              <p:nvPr/>
            </p:nvSpPr>
            <p:spPr bwMode="auto">
              <a:xfrm>
                <a:off x="1020" y="2467"/>
                <a:ext cx="228" cy="2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0"/>
                  <a:t>1</a:t>
                </a:r>
              </a:p>
            </p:txBody>
          </p:sp>
          <p:sp>
            <p:nvSpPr>
              <p:cNvPr id="25662" name="Text Box 195"/>
              <p:cNvSpPr txBox="1">
                <a:spLocks noChangeArrowheads="1"/>
              </p:cNvSpPr>
              <p:nvPr/>
            </p:nvSpPr>
            <p:spPr bwMode="auto">
              <a:xfrm>
                <a:off x="1382" y="2467"/>
                <a:ext cx="228" cy="2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0"/>
                  <a:t>1</a:t>
                </a:r>
              </a:p>
            </p:txBody>
          </p:sp>
          <p:sp>
            <p:nvSpPr>
              <p:cNvPr id="25663" name="Text Box 196"/>
              <p:cNvSpPr txBox="1">
                <a:spLocks noChangeArrowheads="1"/>
              </p:cNvSpPr>
              <p:nvPr/>
            </p:nvSpPr>
            <p:spPr bwMode="auto">
              <a:xfrm>
                <a:off x="2062" y="2478"/>
                <a:ext cx="228" cy="2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0"/>
                  <a:t>1</a:t>
                </a:r>
              </a:p>
            </p:txBody>
          </p:sp>
          <p:sp>
            <p:nvSpPr>
              <p:cNvPr id="25664" name="Text Box 197"/>
              <p:cNvSpPr txBox="1">
                <a:spLocks noChangeArrowheads="1"/>
              </p:cNvSpPr>
              <p:nvPr/>
            </p:nvSpPr>
            <p:spPr bwMode="auto">
              <a:xfrm>
                <a:off x="2426" y="2478"/>
                <a:ext cx="228" cy="2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0"/>
                  <a:t>1</a:t>
                </a:r>
              </a:p>
            </p:txBody>
          </p:sp>
          <p:sp>
            <p:nvSpPr>
              <p:cNvPr id="25665" name="Text Box 198"/>
              <p:cNvSpPr txBox="1">
                <a:spLocks noChangeArrowheads="1"/>
              </p:cNvSpPr>
              <p:nvPr/>
            </p:nvSpPr>
            <p:spPr bwMode="auto">
              <a:xfrm>
                <a:off x="3106" y="2478"/>
                <a:ext cx="228" cy="2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0"/>
                  <a:t>1</a:t>
                </a:r>
              </a:p>
            </p:txBody>
          </p:sp>
          <p:sp>
            <p:nvSpPr>
              <p:cNvPr id="25666" name="Text Box 199"/>
              <p:cNvSpPr txBox="1">
                <a:spLocks noChangeArrowheads="1"/>
              </p:cNvSpPr>
              <p:nvPr/>
            </p:nvSpPr>
            <p:spPr bwMode="auto">
              <a:xfrm>
                <a:off x="3470" y="2478"/>
                <a:ext cx="228" cy="2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0"/>
                  <a:t>1</a:t>
                </a:r>
              </a:p>
            </p:txBody>
          </p:sp>
          <p:sp>
            <p:nvSpPr>
              <p:cNvPr id="25667" name="Text Box 202"/>
              <p:cNvSpPr txBox="1">
                <a:spLocks noChangeArrowheads="1"/>
              </p:cNvSpPr>
              <p:nvPr/>
            </p:nvSpPr>
            <p:spPr bwMode="auto">
              <a:xfrm>
                <a:off x="1450" y="2931"/>
                <a:ext cx="228" cy="2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0"/>
                  <a:t>1</a:t>
                </a:r>
              </a:p>
            </p:txBody>
          </p:sp>
          <p:sp>
            <p:nvSpPr>
              <p:cNvPr id="25668" name="Text Box 203"/>
              <p:cNvSpPr txBox="1">
                <a:spLocks noChangeArrowheads="1"/>
              </p:cNvSpPr>
              <p:nvPr/>
            </p:nvSpPr>
            <p:spPr bwMode="auto">
              <a:xfrm>
                <a:off x="2517" y="3261"/>
                <a:ext cx="228" cy="2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0"/>
                  <a:t>1</a:t>
                </a:r>
              </a:p>
            </p:txBody>
          </p:sp>
        </p:grpSp>
      </p:grpSp>
      <p:sp>
        <p:nvSpPr>
          <p:cNvPr id="25603" name="Rectangle 206"/>
          <p:cNvSpPr>
            <a:spLocks noGrp="1" noChangeArrowheads="1"/>
          </p:cNvSpPr>
          <p:nvPr>
            <p:ph type="title"/>
          </p:nvPr>
        </p:nvSpPr>
        <p:spPr>
          <a:xfrm>
            <a:off x="217488" y="0"/>
            <a:ext cx="8926512" cy="1354138"/>
          </a:xfrm>
        </p:spPr>
        <p:txBody>
          <a:bodyPr/>
          <a:lstStyle/>
          <a:p>
            <a:pPr eaLnBrk="1" hangingPunct="1"/>
            <a:r>
              <a:rPr lang="en-US" sz="2800" smtClean="0"/>
              <a:t>TAGE</a:t>
            </a:r>
            <a:br>
              <a:rPr lang="en-US" sz="2800" smtClean="0"/>
            </a:br>
            <a:r>
              <a:rPr lang="en-US" sz="2800" smtClean="0"/>
              <a:t>Geometric history length + PPM-like </a:t>
            </a:r>
            <a:br>
              <a:rPr lang="en-US" sz="2800" smtClean="0"/>
            </a:br>
            <a:r>
              <a:rPr lang="en-US" sz="2800" smtClean="0"/>
              <a:t>+ optimized update policy</a:t>
            </a:r>
          </a:p>
        </p:txBody>
      </p:sp>
      <p:sp>
        <p:nvSpPr>
          <p:cNvPr id="25604" name="Oval 211"/>
          <p:cNvSpPr>
            <a:spLocks noChangeArrowheads="1"/>
          </p:cNvSpPr>
          <p:nvPr/>
        </p:nvSpPr>
        <p:spPr bwMode="auto">
          <a:xfrm>
            <a:off x="496888" y="5400675"/>
            <a:ext cx="2427287" cy="6985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Tagless base </a:t>
            </a:r>
          </a:p>
          <a:p>
            <a:pPr algn="ctr"/>
            <a:r>
              <a:rPr lang="en-US"/>
              <a:t>predictor</a:t>
            </a:r>
          </a:p>
        </p:txBody>
      </p:sp>
      <p:sp>
        <p:nvSpPr>
          <p:cNvPr id="25605" name="Line 212"/>
          <p:cNvSpPr>
            <a:spLocks noChangeShapeType="1"/>
          </p:cNvSpPr>
          <p:nvPr/>
        </p:nvSpPr>
        <p:spPr bwMode="auto">
          <a:xfrm flipH="1" flipV="1">
            <a:off x="1628775" y="3375025"/>
            <a:ext cx="15875" cy="2078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2246" y="1676400"/>
            <a:ext cx="7617354" cy="4266357"/>
            <a:chOff x="503" y="272"/>
            <a:chExt cx="5079" cy="3954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689" y="1257"/>
              <a:ext cx="363" cy="1270"/>
            </a:xfrm>
            <a:prstGeom prst="rect">
              <a:avLst/>
            </a:prstGeom>
            <a:solidFill>
              <a:srgbClr val="FF99CC"/>
            </a:solidFill>
            <a:ln w="2857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1278" y="1597"/>
              <a:ext cx="862" cy="431"/>
            </a:xfrm>
            <a:prstGeom prst="rect">
              <a:avLst/>
            </a:prstGeom>
            <a:solidFill>
              <a:srgbClr val="CCFF33"/>
            </a:solidFill>
            <a:ln w="2857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V="1">
              <a:off x="1505" y="1592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 flipV="1">
              <a:off x="2027" y="1597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1550" y="1139"/>
              <a:ext cx="317" cy="15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2049" y="1139"/>
              <a:ext cx="317" cy="15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1710" y="1302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2141" y="1030"/>
              <a:ext cx="0" cy="1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2277" y="985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flipH="1">
              <a:off x="1642" y="1030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H="1">
              <a:off x="1779" y="985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1642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1778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1596" y="2320"/>
              <a:ext cx="228" cy="1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1552" y="2251"/>
              <a:ext cx="317" cy="3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=?</a:t>
              </a:r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1710" y="2028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 flipH="1">
              <a:off x="1824" y="2391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flipV="1">
              <a:off x="2208" y="1302"/>
              <a:ext cx="0" cy="10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2321" y="1597"/>
              <a:ext cx="862" cy="431"/>
            </a:xfrm>
            <a:prstGeom prst="rect">
              <a:avLst/>
            </a:prstGeom>
            <a:solidFill>
              <a:srgbClr val="CCFF33"/>
            </a:solidFill>
            <a:ln w="2857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 flipV="1">
              <a:off x="2548" y="1592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 flipV="1">
              <a:off x="3070" y="1597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48" name="AutoShape 24"/>
            <p:cNvSpPr>
              <a:spLocks noChangeArrowheads="1"/>
            </p:cNvSpPr>
            <p:nvPr/>
          </p:nvSpPr>
          <p:spPr bwMode="auto">
            <a:xfrm>
              <a:off x="2593" y="1139"/>
              <a:ext cx="317" cy="15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49" name="AutoShape 25"/>
            <p:cNvSpPr>
              <a:spLocks noChangeArrowheads="1"/>
            </p:cNvSpPr>
            <p:nvPr/>
          </p:nvSpPr>
          <p:spPr bwMode="auto">
            <a:xfrm>
              <a:off x="3092" y="1139"/>
              <a:ext cx="317" cy="15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2753" y="1302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3184" y="1030"/>
              <a:ext cx="0" cy="1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>
              <a:off x="3320" y="985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 flipH="1">
              <a:off x="2685" y="1030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 flipH="1">
              <a:off x="2822" y="985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2685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>
              <a:off x="2821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57" name="AutoShape 33"/>
            <p:cNvSpPr>
              <a:spLocks noChangeArrowheads="1"/>
            </p:cNvSpPr>
            <p:nvPr/>
          </p:nvSpPr>
          <p:spPr bwMode="auto">
            <a:xfrm>
              <a:off x="2639" y="2320"/>
              <a:ext cx="228" cy="1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2595" y="2251"/>
              <a:ext cx="317" cy="3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=?</a:t>
              </a:r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>
              <a:off x="2753" y="2028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 flipH="1">
              <a:off x="2867" y="2391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 flipV="1">
              <a:off x="3251" y="1302"/>
              <a:ext cx="0" cy="10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3365" y="1597"/>
              <a:ext cx="862" cy="431"/>
            </a:xfrm>
            <a:prstGeom prst="rect">
              <a:avLst/>
            </a:prstGeom>
            <a:solidFill>
              <a:srgbClr val="CCFF33"/>
            </a:solidFill>
            <a:ln w="2857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63" name="Line 39"/>
            <p:cNvSpPr>
              <a:spLocks noChangeShapeType="1"/>
            </p:cNvSpPr>
            <p:nvPr/>
          </p:nvSpPr>
          <p:spPr bwMode="auto">
            <a:xfrm flipV="1">
              <a:off x="3592" y="1592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64" name="Line 40"/>
            <p:cNvSpPr>
              <a:spLocks noChangeShapeType="1"/>
            </p:cNvSpPr>
            <p:nvPr/>
          </p:nvSpPr>
          <p:spPr bwMode="auto">
            <a:xfrm flipV="1">
              <a:off x="4114" y="1597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grpSp>
          <p:nvGrpSpPr>
            <p:cNvPr id="3" name="Group 41"/>
            <p:cNvGrpSpPr>
              <a:grpSpLocks/>
            </p:cNvGrpSpPr>
            <p:nvPr/>
          </p:nvGrpSpPr>
          <p:grpSpPr bwMode="auto">
            <a:xfrm>
              <a:off x="3593" y="1094"/>
              <a:ext cx="385" cy="246"/>
              <a:chOff x="1679" y="3022"/>
              <a:chExt cx="385" cy="246"/>
            </a:xfrm>
          </p:grpSpPr>
          <p:sp>
            <p:nvSpPr>
              <p:cNvPr id="26740" name="AutoShape 42"/>
              <p:cNvSpPr>
                <a:spLocks noChangeArrowheads="1"/>
              </p:cNvSpPr>
              <p:nvPr/>
            </p:nvSpPr>
            <p:spPr bwMode="auto">
              <a:xfrm>
                <a:off x="1723" y="3067"/>
                <a:ext cx="317" cy="159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6741" name="Text Box 43"/>
              <p:cNvSpPr txBox="1">
                <a:spLocks noChangeArrowheads="1"/>
              </p:cNvSpPr>
              <p:nvPr/>
            </p:nvSpPr>
            <p:spPr bwMode="auto">
              <a:xfrm>
                <a:off x="1679" y="3022"/>
                <a:ext cx="385" cy="2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b="0"/>
              </a:p>
            </p:txBody>
          </p:sp>
        </p:grp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4092" y="1094"/>
              <a:ext cx="385" cy="246"/>
              <a:chOff x="1679" y="3022"/>
              <a:chExt cx="385" cy="246"/>
            </a:xfrm>
          </p:grpSpPr>
          <p:sp>
            <p:nvSpPr>
              <p:cNvPr id="26738" name="AutoShape 45"/>
              <p:cNvSpPr>
                <a:spLocks noChangeArrowheads="1"/>
              </p:cNvSpPr>
              <p:nvPr/>
            </p:nvSpPr>
            <p:spPr bwMode="auto">
              <a:xfrm>
                <a:off x="1723" y="3067"/>
                <a:ext cx="317" cy="159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6739" name="Text Box 46"/>
              <p:cNvSpPr txBox="1">
                <a:spLocks noChangeArrowheads="1"/>
              </p:cNvSpPr>
              <p:nvPr/>
            </p:nvSpPr>
            <p:spPr bwMode="auto">
              <a:xfrm>
                <a:off x="1679" y="3022"/>
                <a:ext cx="385" cy="2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b="0"/>
              </a:p>
            </p:txBody>
          </p:sp>
        </p:grpSp>
        <p:sp>
          <p:nvSpPr>
            <p:cNvPr id="26667" name="Line 47"/>
            <p:cNvSpPr>
              <a:spLocks noChangeShapeType="1"/>
            </p:cNvSpPr>
            <p:nvPr/>
          </p:nvSpPr>
          <p:spPr bwMode="auto">
            <a:xfrm>
              <a:off x="3797" y="1302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68" name="Line 48"/>
            <p:cNvSpPr>
              <a:spLocks noChangeShapeType="1"/>
            </p:cNvSpPr>
            <p:nvPr/>
          </p:nvSpPr>
          <p:spPr bwMode="auto">
            <a:xfrm>
              <a:off x="4228" y="1030"/>
              <a:ext cx="0" cy="1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69" name="Line 49"/>
            <p:cNvSpPr>
              <a:spLocks noChangeShapeType="1"/>
            </p:cNvSpPr>
            <p:nvPr/>
          </p:nvSpPr>
          <p:spPr bwMode="auto">
            <a:xfrm>
              <a:off x="4364" y="985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70" name="Line 50"/>
            <p:cNvSpPr>
              <a:spLocks noChangeShapeType="1"/>
            </p:cNvSpPr>
            <p:nvPr/>
          </p:nvSpPr>
          <p:spPr bwMode="auto">
            <a:xfrm flipH="1">
              <a:off x="3729" y="1030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71" name="Line 51"/>
            <p:cNvSpPr>
              <a:spLocks noChangeShapeType="1"/>
            </p:cNvSpPr>
            <p:nvPr/>
          </p:nvSpPr>
          <p:spPr bwMode="auto">
            <a:xfrm flipH="1">
              <a:off x="3866" y="985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72" name="Line 52"/>
            <p:cNvSpPr>
              <a:spLocks noChangeShapeType="1"/>
            </p:cNvSpPr>
            <p:nvPr/>
          </p:nvSpPr>
          <p:spPr bwMode="auto">
            <a:xfrm>
              <a:off x="3729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73" name="Line 53"/>
            <p:cNvSpPr>
              <a:spLocks noChangeShapeType="1"/>
            </p:cNvSpPr>
            <p:nvPr/>
          </p:nvSpPr>
          <p:spPr bwMode="auto">
            <a:xfrm>
              <a:off x="3865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3639" y="2251"/>
              <a:ext cx="317" cy="342"/>
              <a:chOff x="1701" y="2908"/>
              <a:chExt cx="317" cy="342"/>
            </a:xfrm>
          </p:grpSpPr>
          <p:sp>
            <p:nvSpPr>
              <p:cNvPr id="26736" name="AutoShape 55"/>
              <p:cNvSpPr>
                <a:spLocks noChangeArrowheads="1"/>
              </p:cNvSpPr>
              <p:nvPr/>
            </p:nvSpPr>
            <p:spPr bwMode="auto">
              <a:xfrm>
                <a:off x="1745" y="2977"/>
                <a:ext cx="228" cy="136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6737" name="Text Box 56"/>
              <p:cNvSpPr txBox="1">
                <a:spLocks noChangeArrowheads="1"/>
              </p:cNvSpPr>
              <p:nvPr/>
            </p:nvSpPr>
            <p:spPr bwMode="auto">
              <a:xfrm>
                <a:off x="1701" y="2908"/>
                <a:ext cx="317" cy="34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lg" len="med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=?</a:t>
                </a:r>
              </a:p>
            </p:txBody>
          </p:sp>
        </p:grpSp>
        <p:sp>
          <p:nvSpPr>
            <p:cNvPr id="26675" name="Line 57"/>
            <p:cNvSpPr>
              <a:spLocks noChangeShapeType="1"/>
            </p:cNvSpPr>
            <p:nvPr/>
          </p:nvSpPr>
          <p:spPr bwMode="auto">
            <a:xfrm>
              <a:off x="3797" y="2028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76" name="Line 58"/>
            <p:cNvSpPr>
              <a:spLocks noChangeShapeType="1"/>
            </p:cNvSpPr>
            <p:nvPr/>
          </p:nvSpPr>
          <p:spPr bwMode="auto">
            <a:xfrm flipH="1">
              <a:off x="3911" y="2391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77" name="Line 59"/>
            <p:cNvSpPr>
              <a:spLocks noChangeShapeType="1"/>
            </p:cNvSpPr>
            <p:nvPr/>
          </p:nvSpPr>
          <p:spPr bwMode="auto">
            <a:xfrm flipV="1">
              <a:off x="4295" y="1302"/>
              <a:ext cx="0" cy="10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78" name="AutoShape 60"/>
            <p:cNvSpPr>
              <a:spLocks noChangeArrowheads="1"/>
            </p:cNvSpPr>
            <p:nvPr/>
          </p:nvSpPr>
          <p:spPr bwMode="auto">
            <a:xfrm>
              <a:off x="1120" y="2822"/>
              <a:ext cx="319" cy="1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9 w 21600"/>
                <a:gd name="T13" fmla="*/ 4588 h 21600"/>
                <a:gd name="T14" fmla="*/ 17131 w 21600"/>
                <a:gd name="T15" fmla="*/ 170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79" name="Line 61"/>
            <p:cNvSpPr>
              <a:spLocks noChangeShapeType="1"/>
            </p:cNvSpPr>
            <p:nvPr/>
          </p:nvSpPr>
          <p:spPr bwMode="auto">
            <a:xfrm>
              <a:off x="871" y="894"/>
              <a:ext cx="0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0" name="Line 62"/>
            <p:cNvSpPr>
              <a:spLocks noChangeShapeType="1"/>
            </p:cNvSpPr>
            <p:nvPr/>
          </p:nvSpPr>
          <p:spPr bwMode="auto">
            <a:xfrm>
              <a:off x="1347" y="2033"/>
              <a:ext cx="0" cy="7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1" name="Line 63"/>
            <p:cNvSpPr>
              <a:spLocks noChangeShapeType="1"/>
            </p:cNvSpPr>
            <p:nvPr/>
          </p:nvSpPr>
          <p:spPr bwMode="auto">
            <a:xfrm flipH="1">
              <a:off x="1211" y="2686"/>
              <a:ext cx="5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2" name="Line 64"/>
            <p:cNvSpPr>
              <a:spLocks noChangeShapeType="1"/>
            </p:cNvSpPr>
            <p:nvPr/>
          </p:nvSpPr>
          <p:spPr bwMode="auto">
            <a:xfrm flipH="1">
              <a:off x="757" y="2686"/>
              <a:ext cx="4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3" name="Line 65"/>
            <p:cNvSpPr>
              <a:spLocks noChangeShapeType="1"/>
            </p:cNvSpPr>
            <p:nvPr/>
          </p:nvSpPr>
          <p:spPr bwMode="auto">
            <a:xfrm>
              <a:off x="757" y="2527"/>
              <a:ext cx="0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4" name="AutoShape 66"/>
            <p:cNvSpPr>
              <a:spLocks noChangeArrowheads="1"/>
            </p:cNvSpPr>
            <p:nvPr/>
          </p:nvSpPr>
          <p:spPr bwMode="auto">
            <a:xfrm>
              <a:off x="2141" y="3162"/>
              <a:ext cx="319" cy="1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9 w 21600"/>
                <a:gd name="T13" fmla="*/ 4588 h 21600"/>
                <a:gd name="T14" fmla="*/ 17131 w 21600"/>
                <a:gd name="T15" fmla="*/ 170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5" name="Line 67"/>
            <p:cNvSpPr>
              <a:spLocks noChangeShapeType="1"/>
            </p:cNvSpPr>
            <p:nvPr/>
          </p:nvSpPr>
          <p:spPr bwMode="auto">
            <a:xfrm flipH="1">
              <a:off x="2232" y="3026"/>
              <a:ext cx="5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6" name="Line 68"/>
            <p:cNvSpPr>
              <a:spLocks noChangeShapeType="1"/>
            </p:cNvSpPr>
            <p:nvPr/>
          </p:nvSpPr>
          <p:spPr bwMode="auto">
            <a:xfrm flipH="1">
              <a:off x="1278" y="3026"/>
              <a:ext cx="9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7" name="AutoShape 69"/>
            <p:cNvSpPr>
              <a:spLocks noChangeArrowheads="1"/>
            </p:cNvSpPr>
            <p:nvPr/>
          </p:nvSpPr>
          <p:spPr bwMode="auto">
            <a:xfrm>
              <a:off x="3184" y="3503"/>
              <a:ext cx="319" cy="1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9 w 21600"/>
                <a:gd name="T13" fmla="*/ 4588 h 21600"/>
                <a:gd name="T14" fmla="*/ 17131 w 21600"/>
                <a:gd name="T15" fmla="*/ 170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8" name="Line 70"/>
            <p:cNvSpPr>
              <a:spLocks noChangeShapeType="1"/>
            </p:cNvSpPr>
            <p:nvPr/>
          </p:nvSpPr>
          <p:spPr bwMode="auto">
            <a:xfrm flipH="1">
              <a:off x="3275" y="3367"/>
              <a:ext cx="5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89" name="Line 71"/>
            <p:cNvSpPr>
              <a:spLocks noChangeShapeType="1"/>
            </p:cNvSpPr>
            <p:nvPr/>
          </p:nvSpPr>
          <p:spPr bwMode="auto">
            <a:xfrm flipH="1">
              <a:off x="2321" y="3367"/>
              <a:ext cx="9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0" name="Line 72"/>
            <p:cNvSpPr>
              <a:spLocks noChangeShapeType="1"/>
            </p:cNvSpPr>
            <p:nvPr/>
          </p:nvSpPr>
          <p:spPr bwMode="auto">
            <a:xfrm>
              <a:off x="2390" y="2028"/>
              <a:ext cx="0" cy="1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1" name="Line 73"/>
            <p:cNvSpPr>
              <a:spLocks noChangeShapeType="1"/>
            </p:cNvSpPr>
            <p:nvPr/>
          </p:nvSpPr>
          <p:spPr bwMode="auto">
            <a:xfrm>
              <a:off x="3433" y="2028"/>
              <a:ext cx="0" cy="1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2" name="Line 74"/>
            <p:cNvSpPr>
              <a:spLocks noChangeShapeType="1"/>
            </p:cNvSpPr>
            <p:nvPr/>
          </p:nvSpPr>
          <p:spPr bwMode="auto">
            <a:xfrm flipV="1">
              <a:off x="1278" y="2935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3" name="Line 75"/>
            <p:cNvSpPr>
              <a:spLocks noChangeShapeType="1"/>
            </p:cNvSpPr>
            <p:nvPr/>
          </p:nvSpPr>
          <p:spPr bwMode="auto">
            <a:xfrm flipV="1">
              <a:off x="2322" y="3276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4" name="Line 76"/>
            <p:cNvSpPr>
              <a:spLocks noChangeShapeType="1"/>
            </p:cNvSpPr>
            <p:nvPr/>
          </p:nvSpPr>
          <p:spPr bwMode="auto">
            <a:xfrm flipH="1">
              <a:off x="1392" y="2890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5" name="Line 77"/>
            <p:cNvSpPr>
              <a:spLocks noChangeShapeType="1"/>
            </p:cNvSpPr>
            <p:nvPr/>
          </p:nvSpPr>
          <p:spPr bwMode="auto">
            <a:xfrm flipV="1">
              <a:off x="1710" y="2456"/>
              <a:ext cx="0" cy="4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6" name="Line 78"/>
            <p:cNvSpPr>
              <a:spLocks noChangeShapeType="1"/>
            </p:cNvSpPr>
            <p:nvPr/>
          </p:nvSpPr>
          <p:spPr bwMode="auto">
            <a:xfrm flipH="1">
              <a:off x="2412" y="3230"/>
              <a:ext cx="3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7" name="Line 79"/>
            <p:cNvSpPr>
              <a:spLocks noChangeShapeType="1"/>
            </p:cNvSpPr>
            <p:nvPr/>
          </p:nvSpPr>
          <p:spPr bwMode="auto">
            <a:xfrm flipV="1">
              <a:off x="2753" y="2456"/>
              <a:ext cx="0" cy="7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8" name="Line 80"/>
            <p:cNvSpPr>
              <a:spLocks noChangeShapeType="1"/>
            </p:cNvSpPr>
            <p:nvPr/>
          </p:nvSpPr>
          <p:spPr bwMode="auto">
            <a:xfrm flipH="1">
              <a:off x="3456" y="3570"/>
              <a:ext cx="3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699" name="Line 81"/>
            <p:cNvSpPr>
              <a:spLocks noChangeShapeType="1"/>
            </p:cNvSpPr>
            <p:nvPr/>
          </p:nvSpPr>
          <p:spPr bwMode="auto">
            <a:xfrm flipV="1">
              <a:off x="3796" y="2456"/>
              <a:ext cx="0" cy="11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0" name="Line 82"/>
            <p:cNvSpPr>
              <a:spLocks noChangeShapeType="1"/>
            </p:cNvSpPr>
            <p:nvPr/>
          </p:nvSpPr>
          <p:spPr bwMode="auto">
            <a:xfrm flipH="1">
              <a:off x="826" y="1007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1" name="Line 83"/>
            <p:cNvSpPr>
              <a:spLocks noChangeShapeType="1"/>
            </p:cNvSpPr>
            <p:nvPr/>
          </p:nvSpPr>
          <p:spPr bwMode="auto">
            <a:xfrm flipH="1">
              <a:off x="1664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2" name="Line 84"/>
            <p:cNvSpPr>
              <a:spLocks noChangeShapeType="1"/>
            </p:cNvSpPr>
            <p:nvPr/>
          </p:nvSpPr>
          <p:spPr bwMode="auto">
            <a:xfrm flipH="1">
              <a:off x="2163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3" name="Line 85"/>
            <p:cNvSpPr>
              <a:spLocks noChangeShapeType="1"/>
            </p:cNvSpPr>
            <p:nvPr/>
          </p:nvSpPr>
          <p:spPr bwMode="auto">
            <a:xfrm flipH="1">
              <a:off x="2708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4" name="Line 86"/>
            <p:cNvSpPr>
              <a:spLocks noChangeShapeType="1"/>
            </p:cNvSpPr>
            <p:nvPr/>
          </p:nvSpPr>
          <p:spPr bwMode="auto">
            <a:xfrm flipH="1">
              <a:off x="3207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5" name="Line 87"/>
            <p:cNvSpPr>
              <a:spLocks noChangeShapeType="1"/>
            </p:cNvSpPr>
            <p:nvPr/>
          </p:nvSpPr>
          <p:spPr bwMode="auto">
            <a:xfrm flipH="1">
              <a:off x="3751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6" name="Line 88"/>
            <p:cNvSpPr>
              <a:spLocks noChangeShapeType="1"/>
            </p:cNvSpPr>
            <p:nvPr/>
          </p:nvSpPr>
          <p:spPr bwMode="auto">
            <a:xfrm flipH="1">
              <a:off x="4251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7" name="Line 89"/>
            <p:cNvSpPr>
              <a:spLocks noChangeShapeType="1"/>
            </p:cNvSpPr>
            <p:nvPr/>
          </p:nvSpPr>
          <p:spPr bwMode="auto">
            <a:xfrm flipH="1">
              <a:off x="3751" y="2096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8" name="Line 90"/>
            <p:cNvSpPr>
              <a:spLocks noChangeShapeType="1"/>
            </p:cNvSpPr>
            <p:nvPr/>
          </p:nvSpPr>
          <p:spPr bwMode="auto">
            <a:xfrm flipH="1">
              <a:off x="3388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09" name="Line 91"/>
            <p:cNvSpPr>
              <a:spLocks noChangeShapeType="1"/>
            </p:cNvSpPr>
            <p:nvPr/>
          </p:nvSpPr>
          <p:spPr bwMode="auto">
            <a:xfrm flipH="1">
              <a:off x="2708" y="2096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0" name="Line 92"/>
            <p:cNvSpPr>
              <a:spLocks noChangeShapeType="1"/>
            </p:cNvSpPr>
            <p:nvPr/>
          </p:nvSpPr>
          <p:spPr bwMode="auto">
            <a:xfrm flipH="1">
              <a:off x="2345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1" name="Line 93"/>
            <p:cNvSpPr>
              <a:spLocks noChangeShapeType="1"/>
            </p:cNvSpPr>
            <p:nvPr/>
          </p:nvSpPr>
          <p:spPr bwMode="auto">
            <a:xfrm flipH="1">
              <a:off x="1664" y="2096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2" name="Line 94"/>
            <p:cNvSpPr>
              <a:spLocks noChangeShapeType="1"/>
            </p:cNvSpPr>
            <p:nvPr/>
          </p:nvSpPr>
          <p:spPr bwMode="auto">
            <a:xfrm flipH="1">
              <a:off x="1302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3" name="Line 95"/>
            <p:cNvSpPr>
              <a:spLocks noChangeShapeType="1"/>
            </p:cNvSpPr>
            <p:nvPr/>
          </p:nvSpPr>
          <p:spPr bwMode="auto">
            <a:xfrm flipH="1">
              <a:off x="848" y="264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4" name="Line 96"/>
            <p:cNvSpPr>
              <a:spLocks noChangeShapeType="1"/>
            </p:cNvSpPr>
            <p:nvPr/>
          </p:nvSpPr>
          <p:spPr bwMode="auto">
            <a:xfrm flipH="1">
              <a:off x="1664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5" name="Line 97"/>
            <p:cNvSpPr>
              <a:spLocks noChangeShapeType="1"/>
            </p:cNvSpPr>
            <p:nvPr/>
          </p:nvSpPr>
          <p:spPr bwMode="auto">
            <a:xfrm flipH="1">
              <a:off x="2708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6" name="Line 98"/>
            <p:cNvSpPr>
              <a:spLocks noChangeShapeType="1"/>
            </p:cNvSpPr>
            <p:nvPr/>
          </p:nvSpPr>
          <p:spPr bwMode="auto">
            <a:xfrm flipH="1">
              <a:off x="3752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7" name="Line 99"/>
            <p:cNvSpPr>
              <a:spLocks noChangeShapeType="1"/>
            </p:cNvSpPr>
            <p:nvPr/>
          </p:nvSpPr>
          <p:spPr bwMode="auto">
            <a:xfrm flipH="1">
              <a:off x="1824" y="2981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8" name="Line 100"/>
            <p:cNvSpPr>
              <a:spLocks noChangeShapeType="1"/>
            </p:cNvSpPr>
            <p:nvPr/>
          </p:nvSpPr>
          <p:spPr bwMode="auto">
            <a:xfrm flipH="1">
              <a:off x="2889" y="3321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6719" name="Text Box 101"/>
            <p:cNvSpPr txBox="1">
              <a:spLocks noChangeArrowheads="1"/>
            </p:cNvSpPr>
            <p:nvPr/>
          </p:nvSpPr>
          <p:spPr bwMode="auto">
            <a:xfrm>
              <a:off x="780" y="2686"/>
              <a:ext cx="228" cy="2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/>
                <a:t>1</a:t>
              </a:r>
            </a:p>
          </p:txBody>
        </p:sp>
        <p:sp>
          <p:nvSpPr>
            <p:cNvPr id="26720" name="Text Box 102"/>
            <p:cNvSpPr txBox="1">
              <a:spLocks noChangeArrowheads="1"/>
            </p:cNvSpPr>
            <p:nvPr/>
          </p:nvSpPr>
          <p:spPr bwMode="auto">
            <a:xfrm>
              <a:off x="1324" y="2562"/>
              <a:ext cx="228" cy="2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/>
                <a:t>1</a:t>
              </a:r>
            </a:p>
          </p:txBody>
        </p:sp>
        <p:sp>
          <p:nvSpPr>
            <p:cNvPr id="26721" name="Text Box 103"/>
            <p:cNvSpPr txBox="1">
              <a:spLocks noChangeArrowheads="1"/>
            </p:cNvSpPr>
            <p:nvPr/>
          </p:nvSpPr>
          <p:spPr bwMode="auto">
            <a:xfrm>
              <a:off x="1686" y="2562"/>
              <a:ext cx="228" cy="2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/>
                <a:t>1</a:t>
              </a:r>
            </a:p>
          </p:txBody>
        </p:sp>
        <p:sp>
          <p:nvSpPr>
            <p:cNvPr id="26722" name="Text Box 104"/>
            <p:cNvSpPr txBox="1">
              <a:spLocks noChangeArrowheads="1"/>
            </p:cNvSpPr>
            <p:nvPr/>
          </p:nvSpPr>
          <p:spPr bwMode="auto">
            <a:xfrm>
              <a:off x="2366" y="2573"/>
              <a:ext cx="228" cy="2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/>
                <a:t>1</a:t>
              </a:r>
            </a:p>
          </p:txBody>
        </p:sp>
        <p:sp>
          <p:nvSpPr>
            <p:cNvPr id="26723" name="Text Box 105"/>
            <p:cNvSpPr txBox="1">
              <a:spLocks noChangeArrowheads="1"/>
            </p:cNvSpPr>
            <p:nvPr/>
          </p:nvSpPr>
          <p:spPr bwMode="auto">
            <a:xfrm>
              <a:off x="2730" y="2573"/>
              <a:ext cx="228" cy="2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/>
                <a:t>1</a:t>
              </a:r>
            </a:p>
          </p:txBody>
        </p:sp>
        <p:sp>
          <p:nvSpPr>
            <p:cNvPr id="26724" name="Text Box 106"/>
            <p:cNvSpPr txBox="1">
              <a:spLocks noChangeArrowheads="1"/>
            </p:cNvSpPr>
            <p:nvPr/>
          </p:nvSpPr>
          <p:spPr bwMode="auto">
            <a:xfrm>
              <a:off x="3410" y="2573"/>
              <a:ext cx="228" cy="2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/>
                <a:t>1</a:t>
              </a:r>
            </a:p>
          </p:txBody>
        </p:sp>
        <p:sp>
          <p:nvSpPr>
            <p:cNvPr id="26725" name="Text Box 107"/>
            <p:cNvSpPr txBox="1">
              <a:spLocks noChangeArrowheads="1"/>
            </p:cNvSpPr>
            <p:nvPr/>
          </p:nvSpPr>
          <p:spPr bwMode="auto">
            <a:xfrm>
              <a:off x="3774" y="2573"/>
              <a:ext cx="228" cy="2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/>
                <a:t>1</a:t>
              </a:r>
            </a:p>
          </p:txBody>
        </p:sp>
        <p:sp>
          <p:nvSpPr>
            <p:cNvPr id="26726" name="Text Box 108"/>
            <p:cNvSpPr txBox="1">
              <a:spLocks noChangeArrowheads="1"/>
            </p:cNvSpPr>
            <p:nvPr/>
          </p:nvSpPr>
          <p:spPr bwMode="auto">
            <a:xfrm>
              <a:off x="1754" y="3026"/>
              <a:ext cx="228" cy="2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/>
                <a:t>1</a:t>
              </a:r>
            </a:p>
          </p:txBody>
        </p:sp>
        <p:sp>
          <p:nvSpPr>
            <p:cNvPr id="26727" name="Text Box 109"/>
            <p:cNvSpPr txBox="1">
              <a:spLocks noChangeArrowheads="1"/>
            </p:cNvSpPr>
            <p:nvPr/>
          </p:nvSpPr>
          <p:spPr bwMode="auto">
            <a:xfrm>
              <a:off x="2821" y="3356"/>
              <a:ext cx="228" cy="2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/>
                <a:t>1</a:t>
              </a:r>
            </a:p>
          </p:txBody>
        </p:sp>
        <p:sp>
          <p:nvSpPr>
            <p:cNvPr id="26728" name="Oval 110"/>
            <p:cNvSpPr>
              <a:spLocks noChangeArrowheads="1"/>
            </p:cNvSpPr>
            <p:nvPr/>
          </p:nvSpPr>
          <p:spPr bwMode="auto">
            <a:xfrm>
              <a:off x="4797" y="691"/>
              <a:ext cx="785" cy="47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Hit</a:t>
              </a:r>
            </a:p>
          </p:txBody>
        </p:sp>
        <p:sp>
          <p:nvSpPr>
            <p:cNvPr id="26729" name="Line 111"/>
            <p:cNvSpPr>
              <a:spLocks noChangeShapeType="1"/>
            </p:cNvSpPr>
            <p:nvPr/>
          </p:nvSpPr>
          <p:spPr bwMode="auto">
            <a:xfrm flipH="1">
              <a:off x="4168" y="1142"/>
              <a:ext cx="827" cy="7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730" name="Oval 112"/>
            <p:cNvSpPr>
              <a:spLocks noChangeArrowheads="1"/>
            </p:cNvSpPr>
            <p:nvPr/>
          </p:nvSpPr>
          <p:spPr bwMode="auto">
            <a:xfrm>
              <a:off x="503" y="3278"/>
              <a:ext cx="984" cy="44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Hit</a:t>
              </a:r>
            </a:p>
          </p:txBody>
        </p:sp>
        <p:sp>
          <p:nvSpPr>
            <p:cNvPr id="26731" name="Text Box 113"/>
            <p:cNvSpPr txBox="1">
              <a:spLocks noChangeArrowheads="1"/>
            </p:cNvSpPr>
            <p:nvPr/>
          </p:nvSpPr>
          <p:spPr bwMode="auto">
            <a:xfrm>
              <a:off x="628" y="3884"/>
              <a:ext cx="1289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Altpred</a:t>
              </a:r>
            </a:p>
          </p:txBody>
        </p:sp>
        <p:sp>
          <p:nvSpPr>
            <p:cNvPr id="26732" name="Line 114"/>
            <p:cNvSpPr>
              <a:spLocks noChangeShapeType="1"/>
            </p:cNvSpPr>
            <p:nvPr/>
          </p:nvSpPr>
          <p:spPr bwMode="auto">
            <a:xfrm flipV="1">
              <a:off x="1110" y="1812"/>
              <a:ext cx="670" cy="14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733" name="Text Box 115"/>
            <p:cNvSpPr txBox="1">
              <a:spLocks noChangeArrowheads="1"/>
            </p:cNvSpPr>
            <p:nvPr/>
          </p:nvSpPr>
          <p:spPr bwMode="auto">
            <a:xfrm>
              <a:off x="4969" y="1231"/>
              <a:ext cx="534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Pred</a:t>
              </a:r>
            </a:p>
          </p:txBody>
        </p:sp>
        <p:sp>
          <p:nvSpPr>
            <p:cNvPr id="26734" name="Oval 116"/>
            <p:cNvSpPr>
              <a:spLocks noChangeArrowheads="1"/>
            </p:cNvSpPr>
            <p:nvPr/>
          </p:nvSpPr>
          <p:spPr bwMode="auto">
            <a:xfrm>
              <a:off x="2095" y="272"/>
              <a:ext cx="1110" cy="367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Miss</a:t>
              </a:r>
            </a:p>
          </p:txBody>
        </p:sp>
        <p:sp>
          <p:nvSpPr>
            <p:cNvPr id="26735" name="Line 117"/>
            <p:cNvSpPr>
              <a:spLocks noChangeShapeType="1"/>
            </p:cNvSpPr>
            <p:nvPr/>
          </p:nvSpPr>
          <p:spPr bwMode="auto">
            <a:xfrm>
              <a:off x="2587" y="681"/>
              <a:ext cx="94" cy="1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Prediction computation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30375"/>
            <a:ext cx="9144000" cy="441325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General case:</a:t>
            </a:r>
          </a:p>
          <a:p>
            <a:pPr lvl="1" eaLnBrk="1" hangingPunct="1"/>
            <a:r>
              <a:rPr lang="en-US" sz="2400" smtClean="0">
                <a:solidFill>
                  <a:srgbClr val="FF0000"/>
                </a:solidFill>
              </a:rPr>
              <a:t>Longest matching component provides the prediction</a:t>
            </a:r>
          </a:p>
          <a:p>
            <a:pPr lvl="1" eaLnBrk="1" hangingPunct="1"/>
            <a:endParaRPr lang="en-US" sz="240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400" smtClean="0"/>
              <a:t>Special case: </a:t>
            </a:r>
          </a:p>
          <a:p>
            <a:pPr lvl="1" eaLnBrk="1" hangingPunct="1"/>
            <a:r>
              <a:rPr lang="en-US" sz="2400" smtClean="0"/>
              <a:t>Many mispredictions on newly allocated entries: weak Ctr</a:t>
            </a:r>
          </a:p>
          <a:p>
            <a:pPr lvl="1" eaLnBrk="1" hangingPunct="1">
              <a:buFont typeface="Wingdings" charset="2"/>
              <a:buNone/>
            </a:pPr>
            <a:r>
              <a:rPr lang="en-US" sz="2400" smtClean="0"/>
              <a:t>  </a:t>
            </a:r>
          </a:p>
          <a:p>
            <a:pPr lvl="1" eaLnBrk="1" hangingPunct="1">
              <a:buFont typeface="Wingdings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On many applications, </a:t>
            </a:r>
            <a:r>
              <a:rPr lang="en-US" sz="2400" b="1" smtClean="0">
                <a:solidFill>
                  <a:schemeClr val="accent2"/>
                </a:solidFill>
              </a:rPr>
              <a:t>Altpred  </a:t>
            </a:r>
            <a:r>
              <a:rPr lang="en-US" sz="2400" smtClean="0">
                <a:solidFill>
                  <a:schemeClr val="accent2"/>
                </a:solidFill>
              </a:rPr>
              <a:t>more accurate</a:t>
            </a:r>
            <a:r>
              <a:rPr lang="en-US" sz="2400" b="1" smtClean="0">
                <a:solidFill>
                  <a:schemeClr val="accent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than </a:t>
            </a:r>
            <a:r>
              <a:rPr lang="en-US" sz="2400" b="1" smtClean="0">
                <a:solidFill>
                  <a:schemeClr val="accent2"/>
                </a:solidFill>
              </a:rPr>
              <a:t>Pred</a:t>
            </a:r>
          </a:p>
          <a:p>
            <a:pPr lvl="1" eaLnBrk="1" hangingPunct="1"/>
            <a:r>
              <a:rPr lang="en-US" sz="2400" smtClean="0">
                <a:solidFill>
                  <a:schemeClr val="accent2"/>
                </a:solidFill>
              </a:rPr>
              <a:t>Property dynamically monitored through a single 4-bit counter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tagged table entry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Ctr</a:t>
            </a:r>
            <a:r>
              <a:rPr lang="en-US" sz="2400" dirty="0" smtClean="0"/>
              <a:t>: 3-bit prediction counter</a:t>
            </a:r>
          </a:p>
          <a:p>
            <a:pPr eaLnBrk="1" hangingPunct="1"/>
            <a:r>
              <a:rPr lang="en-US" sz="2400" dirty="0" smtClean="0"/>
              <a:t>U: </a:t>
            </a:r>
            <a:r>
              <a:rPr lang="en-US" sz="2400" dirty="0" smtClean="0">
                <a:solidFill>
                  <a:srgbClr val="FF0000"/>
                </a:solidFill>
              </a:rPr>
              <a:t>1 </a:t>
            </a:r>
            <a:r>
              <a:rPr lang="en-US" sz="2400" dirty="0" smtClean="0"/>
              <a:t>useful bit </a:t>
            </a:r>
          </a:p>
          <a:p>
            <a:pPr lvl="1" eaLnBrk="1" hangingPunct="1"/>
            <a:r>
              <a:rPr lang="en-US" sz="2400" dirty="0" smtClean="0"/>
              <a:t>Was the entry recently useful ?</a:t>
            </a:r>
          </a:p>
          <a:p>
            <a:pPr eaLnBrk="1" hangingPunct="1"/>
            <a:r>
              <a:rPr lang="en-US" sz="2400" dirty="0" smtClean="0"/>
              <a:t>Tag: partial tag</a:t>
            </a:r>
          </a:p>
          <a:p>
            <a:pPr eaLnBrk="1" hangingPunct="1"/>
            <a:endParaRPr lang="en-US" sz="2400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09725" y="4081466"/>
            <a:ext cx="5886450" cy="555626"/>
            <a:chOff x="386" y="2561"/>
            <a:chExt cx="3708" cy="350"/>
          </a:xfrm>
        </p:grpSpPr>
        <p:sp>
          <p:nvSpPr>
            <p:cNvPr id="28677" name="Rectangle 4"/>
            <p:cNvSpPr>
              <a:spLocks noChangeArrowheads="1"/>
            </p:cNvSpPr>
            <p:nvPr/>
          </p:nvSpPr>
          <p:spPr bwMode="auto">
            <a:xfrm>
              <a:off x="838" y="2561"/>
              <a:ext cx="248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Tag</a:t>
              </a:r>
            </a:p>
          </p:txBody>
        </p:sp>
        <p:sp>
          <p:nvSpPr>
            <p:cNvPr id="28678" name="Rectangle 5"/>
            <p:cNvSpPr>
              <a:spLocks noChangeArrowheads="1"/>
            </p:cNvSpPr>
            <p:nvPr/>
          </p:nvSpPr>
          <p:spPr bwMode="auto">
            <a:xfrm>
              <a:off x="3340" y="2566"/>
              <a:ext cx="754" cy="345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Ctr</a:t>
              </a:r>
            </a:p>
          </p:txBody>
        </p:sp>
        <p:sp>
          <p:nvSpPr>
            <p:cNvPr id="28679" name="Rectangle 6"/>
            <p:cNvSpPr>
              <a:spLocks noChangeArrowheads="1"/>
            </p:cNvSpPr>
            <p:nvPr/>
          </p:nvSpPr>
          <p:spPr bwMode="auto">
            <a:xfrm>
              <a:off x="386" y="2566"/>
              <a:ext cx="534" cy="335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U</a:t>
              </a:r>
            </a:p>
          </p:txBody>
        </p:sp>
      </p:grpSp>
      <p:sp>
        <p:nvSpPr>
          <p:cNvPr id="8" name="Ellipse 7"/>
          <p:cNvSpPr/>
          <p:nvPr/>
        </p:nvSpPr>
        <p:spPr bwMode="auto">
          <a:xfrm>
            <a:off x="1553634" y="1921932"/>
            <a:ext cx="2019300" cy="567267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30000"/>
                </a:schemeClr>
              </a:gs>
              <a:gs pos="35000">
                <a:schemeClr val="accent2">
                  <a:tint val="37000"/>
                  <a:satMod val="300000"/>
                  <a:alpha val="30000"/>
                </a:schemeClr>
              </a:gs>
              <a:gs pos="100000">
                <a:schemeClr val="accent2">
                  <a:tint val="15000"/>
                  <a:satMod val="350000"/>
                  <a:alpha val="30000"/>
                </a:schemeClr>
              </a:gs>
            </a:gsLst>
            <a:lin ang="16200000" scaled="1"/>
            <a:tileRect/>
          </a:gra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Allocate</a:t>
            </a:r>
            <a:r>
              <a:rPr lang="fr-FR" dirty="0" smtClean="0"/>
              <a:t> entries on </a:t>
            </a:r>
            <a:r>
              <a:rPr lang="fr-FR" dirty="0" err="1" smtClean="0"/>
              <a:t>mispredictions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Allocate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entries </a:t>
            </a:r>
            <a:r>
              <a:rPr lang="fr-FR" dirty="0" smtClean="0"/>
              <a:t>in longer </a:t>
            </a:r>
            <a:r>
              <a:rPr lang="fr-FR" dirty="0" err="1" smtClean="0"/>
              <a:t>history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tables</a:t>
            </a:r>
          </a:p>
          <a:p>
            <a:pPr lvl="1"/>
            <a:r>
              <a:rPr lang="fr-FR" dirty="0" smtClean="0"/>
              <a:t>On tables </a:t>
            </a:r>
            <a:r>
              <a:rPr lang="fr-FR" dirty="0" err="1" smtClean="0"/>
              <a:t>with</a:t>
            </a:r>
            <a:r>
              <a:rPr lang="fr-FR" dirty="0" smtClean="0"/>
              <a:t> U </a:t>
            </a:r>
            <a:r>
              <a:rPr lang="fr-FR" dirty="0" err="1" smtClean="0"/>
              <a:t>unset</a:t>
            </a:r>
            <a:endParaRPr lang="fr-FR" dirty="0" smtClean="0"/>
          </a:p>
          <a:p>
            <a:r>
              <a:rPr lang="fr-FR" dirty="0" smtClean="0"/>
              <a:t>Set </a:t>
            </a:r>
            <a:r>
              <a:rPr lang="fr-FR" dirty="0" err="1" smtClean="0"/>
              <a:t>Ctr</a:t>
            </a:r>
            <a:r>
              <a:rPr lang="fr-FR" dirty="0" smtClean="0"/>
              <a:t> to </a:t>
            </a:r>
            <a:r>
              <a:rPr lang="fr-FR" dirty="0" err="1" smtClean="0"/>
              <a:t>Weak</a:t>
            </a:r>
            <a:r>
              <a:rPr lang="fr-FR" dirty="0" smtClean="0"/>
              <a:t>  and U to 0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HUGE STORAGE BUDGET: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Up to 4 entries </a:t>
            </a:r>
            <a:r>
              <a:rPr lang="fr-FR" dirty="0" err="1" smtClean="0">
                <a:solidFill>
                  <a:srgbClr val="FF0000"/>
                </a:solidFill>
              </a:rPr>
              <a:t>allocated</a:t>
            </a:r>
            <a:r>
              <a:rPr lang="fr-FR" dirty="0" smtClean="0">
                <a:solidFill>
                  <a:srgbClr val="FF0000"/>
                </a:solidFill>
              </a:rPr>
              <a:t> in </a:t>
            </a:r>
            <a:r>
              <a:rPr lang="fr-FR" dirty="0" err="1" smtClean="0">
                <a:solidFill>
                  <a:srgbClr val="FF0000"/>
                </a:solidFill>
              </a:rPr>
              <a:t>different</a:t>
            </a:r>
            <a:r>
              <a:rPr lang="fr-FR" dirty="0" smtClean="0">
                <a:solidFill>
                  <a:srgbClr val="FF0000"/>
                </a:solidFill>
              </a:rPr>
              <a:t> tables</a:t>
            </a:r>
          </a:p>
          <a:p>
            <a:pPr lvl="2"/>
            <a:r>
              <a:rPr lang="fr-FR" dirty="0" err="1" smtClean="0">
                <a:solidFill>
                  <a:srgbClr val="FF0000"/>
                </a:solidFill>
              </a:rPr>
              <a:t>Fast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warming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2501900" y="1358900"/>
            <a:ext cx="1485900" cy="749300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32000"/>
                </a:schemeClr>
              </a:gs>
              <a:gs pos="35000">
                <a:schemeClr val="accent2">
                  <a:tint val="37000"/>
                  <a:satMod val="300000"/>
                  <a:alpha val="32000"/>
                </a:schemeClr>
              </a:gs>
              <a:gs pos="100000">
                <a:schemeClr val="accent2">
                  <a:tint val="15000"/>
                  <a:satMod val="350000"/>
                  <a:alpha val="32000"/>
                </a:schemeClr>
              </a:gs>
            </a:gsLst>
            <a:lin ang="16200000" scaled="1"/>
            <a:tileRect/>
          </a:gra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Managing</a:t>
            </a:r>
            <a:r>
              <a:rPr lang="fr-FR" dirty="0" smtClean="0"/>
              <a:t> the (U)</a:t>
            </a:r>
            <a:r>
              <a:rPr lang="fr-FR" dirty="0" err="1" smtClean="0"/>
              <a:t>seful</a:t>
            </a:r>
            <a:r>
              <a:rPr lang="fr-FR" dirty="0" smtClean="0"/>
              <a:t> bit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Setting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avoids</a:t>
            </a:r>
            <a:r>
              <a:rPr lang="fr-FR" dirty="0" smtClean="0"/>
              <a:t> a </a:t>
            </a:r>
            <a:r>
              <a:rPr lang="fr-FR" dirty="0" err="1" smtClean="0"/>
              <a:t>misprediction</a:t>
            </a:r>
            <a:endParaRPr lang="fr-FR" dirty="0" smtClean="0"/>
          </a:p>
          <a:p>
            <a:pPr lvl="2"/>
            <a:r>
              <a:rPr lang="fr-FR" dirty="0" smtClean="0"/>
              <a:t>(</a:t>
            </a:r>
            <a:r>
              <a:rPr lang="fr-FR" dirty="0" err="1" smtClean="0"/>
              <a:t>Pred</a:t>
            </a:r>
            <a:r>
              <a:rPr lang="fr-FR" dirty="0" smtClean="0"/>
              <a:t> = </a:t>
            </a:r>
            <a:r>
              <a:rPr lang="fr-FR" dirty="0" err="1" smtClean="0"/>
              <a:t>taken</a:t>
            </a:r>
            <a:r>
              <a:rPr lang="fr-FR" dirty="0" smtClean="0"/>
              <a:t>) &amp; (Alt ≠ </a:t>
            </a:r>
            <a:r>
              <a:rPr lang="fr-FR" dirty="0" err="1" smtClean="0"/>
              <a:t>taken</a:t>
            </a:r>
            <a:r>
              <a:rPr lang="fr-FR" dirty="0" smtClean="0"/>
              <a:t>)</a:t>
            </a:r>
          </a:p>
          <a:p>
            <a:pPr lvl="2">
              <a:buNone/>
            </a:pPr>
            <a:endParaRPr lang="fr-FR" dirty="0" smtClean="0"/>
          </a:p>
          <a:p>
            <a:r>
              <a:rPr lang="fr-FR" dirty="0" smtClean="0"/>
              <a:t>Global reset </a:t>
            </a:r>
            <a:r>
              <a:rPr lang="fr-FR" dirty="0" err="1" smtClean="0"/>
              <a:t>when</a:t>
            </a:r>
            <a:r>
              <a:rPr lang="fr-FR" dirty="0" smtClean="0"/>
              <a:t> « </a:t>
            </a:r>
            <a:r>
              <a:rPr lang="fr-FR" dirty="0" err="1" smtClean="0"/>
              <a:t>difficulties</a:t>
            </a:r>
            <a:r>
              <a:rPr lang="fr-FR" dirty="0" smtClean="0"/>
              <a:t> » to </a:t>
            </a:r>
            <a:r>
              <a:rPr lang="fr-FR" dirty="0" err="1" smtClean="0"/>
              <a:t>allocate</a:t>
            </a:r>
            <a:endParaRPr lang="fr-FR" dirty="0" smtClean="0"/>
          </a:p>
          <a:p>
            <a:pPr lvl="1"/>
            <a:r>
              <a:rPr lang="fr-FR" dirty="0" err="1" smtClean="0"/>
              <a:t>Dynamically</a:t>
            </a:r>
            <a:r>
              <a:rPr lang="fr-FR" dirty="0" smtClean="0"/>
              <a:t> monitor if more </a:t>
            </a:r>
            <a:r>
              <a:rPr lang="fr-FR" dirty="0" err="1" smtClean="0"/>
              <a:t>failures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successes</a:t>
            </a:r>
            <a:r>
              <a:rPr lang="fr-FR" dirty="0" smtClean="0"/>
              <a:t> on allocations</a:t>
            </a:r>
          </a:p>
          <a:p>
            <a:endParaRPr lang="fr-FR" dirty="0"/>
          </a:p>
        </p:txBody>
      </p:sp>
      <p:sp>
        <p:nvSpPr>
          <p:cNvPr id="4" name="Pensées 3"/>
          <p:cNvSpPr/>
          <p:nvPr/>
        </p:nvSpPr>
        <p:spPr bwMode="auto">
          <a:xfrm>
            <a:off x="5676900" y="4826000"/>
            <a:ext cx="2933700" cy="105410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/>
              <a:t>7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MPPKI</a:t>
            </a:r>
            <a:r>
              <a:rPr kumimoji="0" lang="fr-FR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+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u="none" baseline="0" dirty="0" smtClean="0"/>
              <a:t>29 Kbits</a:t>
            </a:r>
            <a:endParaRPr kumimoji="0" 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ALFlong">
  <a:themeElements>
    <a:clrScheme name="ALFlo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Flong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LFlo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Flo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Flo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Flo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Flo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Flo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Flo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HD_paraperpete:Users:seznec:Desktop:ALF:ALFlong:ALFlong0506:ALFlong.ppt</Template>
  <TotalTime>30356</TotalTime>
  <Words>901</Words>
  <Application>Microsoft Macintosh PowerPoint</Application>
  <PresentationFormat>Présentation à l'écran (4:3)</PresentationFormat>
  <Paragraphs>316</Paragraphs>
  <Slides>22</Slides>
  <Notes>1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5" baseType="lpstr">
      <vt:lpstr>ALFlong</vt:lpstr>
      <vt:lpstr>Equation</vt:lpstr>
      <vt:lpstr>Équation</vt:lpstr>
      <vt:lpstr>A 64 Kbytes ISL-TAGE predictor</vt:lpstr>
      <vt:lpstr>Build on L-TAGE</vt:lpstr>
      <vt:lpstr>TAGE:  multiple tables, global history predictor</vt:lpstr>
      <vt:lpstr>TAGE Geometric history length + PPM-like  + optimized update policy</vt:lpstr>
      <vt:lpstr>Diapositive 5</vt:lpstr>
      <vt:lpstr>Prediction computation</vt:lpstr>
      <vt:lpstr>A tagged table entry</vt:lpstr>
      <vt:lpstr>Allocate entries on mispredictions</vt:lpstr>
      <vt:lpstr>Managing the (U)seful bit</vt:lpstr>
      <vt:lpstr>The loop predictor</vt:lpstr>
      <vt:lpstr>The Immediate Update Mimicker</vt:lpstr>
      <vt:lpstr> The Immediate Update Mimicker</vt:lpstr>
      <vt:lpstr>The Statistical Corrector predictor</vt:lpstr>
      <vt:lpstr>The Statistical Corrector Predictor</vt:lpstr>
      <vt:lpstr>Diapositive 15</vt:lpstr>
      <vt:lpstr>The Statistical Corrector Predictor  for the contest</vt:lpstr>
      <vt:lpstr>Dimensioning TAGE </vt:lpstr>
      <vt:lpstr>For the competition: interleaving</vt:lpstr>
      <vt:lpstr>For the competition</vt:lpstr>
      <vt:lpstr>All these efforts for 43 MPPKI</vt:lpstr>
      <vt:lpstr>Missed opportunity  (in the submitted predictor)</vt:lpstr>
      <vt:lpstr>Summary</vt:lpstr>
    </vt:vector>
  </TitlesOfParts>
  <Company>Irisa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O-GEHL branch predictor</dc:title>
  <dc:creator>Seznec</dc:creator>
  <cp:lastModifiedBy>Irisa</cp:lastModifiedBy>
  <cp:revision>309</cp:revision>
  <cp:lastPrinted>2009-12-08T14:03:33Z</cp:lastPrinted>
  <dcterms:created xsi:type="dcterms:W3CDTF">2011-06-04T15:30:50Z</dcterms:created>
  <dcterms:modified xsi:type="dcterms:W3CDTF">2011-06-04T16:10:48Z</dcterms:modified>
</cp:coreProperties>
</file>