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8"/>
  </p:notesMasterIdLst>
  <p:sldIdLst>
    <p:sldId id="256" r:id="rId2"/>
    <p:sldId id="302" r:id="rId3"/>
    <p:sldId id="317" r:id="rId4"/>
    <p:sldId id="328" r:id="rId5"/>
    <p:sldId id="262" r:id="rId6"/>
    <p:sldId id="264" r:id="rId7"/>
    <p:sldId id="285" r:id="rId8"/>
    <p:sldId id="305" r:id="rId9"/>
    <p:sldId id="319" r:id="rId10"/>
    <p:sldId id="258" r:id="rId11"/>
    <p:sldId id="327" r:id="rId12"/>
    <p:sldId id="284" r:id="rId13"/>
    <p:sldId id="307" r:id="rId14"/>
    <p:sldId id="308" r:id="rId15"/>
    <p:sldId id="309" r:id="rId16"/>
    <p:sldId id="310" r:id="rId17"/>
    <p:sldId id="265" r:id="rId18"/>
    <p:sldId id="311" r:id="rId19"/>
    <p:sldId id="276" r:id="rId20"/>
    <p:sldId id="297" r:id="rId21"/>
    <p:sldId id="312" r:id="rId22"/>
    <p:sldId id="280" r:id="rId23"/>
    <p:sldId id="272" r:id="rId24"/>
    <p:sldId id="273" r:id="rId25"/>
    <p:sldId id="274" r:id="rId26"/>
    <p:sldId id="315" r:id="rId27"/>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clrMru>
    <a:srgbClr val="0000FF"/>
    <a:srgbClr val="009900"/>
    <a:srgbClr val="00FF00"/>
  </p:clrMru>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424" autoAdjust="0"/>
  </p:normalViewPr>
  <p:slideViewPr>
    <p:cSldViewPr>
      <p:cViewPr varScale="1">
        <p:scale>
          <a:sx n="68" d="100"/>
          <a:sy n="68" d="100"/>
        </p:scale>
        <p:origin x="-576" y="-96"/>
      </p:cViewPr>
      <p:guideLst>
        <p:guide orient="horz" pos="1876"/>
        <p:guide pos="4411"/>
      </p:guideLst>
    </p:cSldViewPr>
  </p:slideViewPr>
  <p:notesTextViewPr>
    <p:cViewPr>
      <p:scale>
        <a:sx n="100" d="100"/>
        <a:sy n="100" d="100"/>
      </p:scale>
      <p:origin x="0" y="0"/>
    </p:cViewPr>
  </p:notesTextViewPr>
  <p:gridSpacing cx="92171838" cy="9217183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root\Desktop\&#20998;&#23696;&#20104;&#28204;.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root\Desktop\&#20998;&#23696;&#20104;&#2820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ja-JP"/>
  <c:chart>
    <c:plotArea>
      <c:layout>
        <c:manualLayout>
          <c:layoutTarget val="inner"/>
          <c:xMode val="edge"/>
          <c:yMode val="edge"/>
          <c:x val="0.16787192217651919"/>
          <c:y val="8.3333275188268108E-2"/>
          <c:w val="0.76164730335317954"/>
          <c:h val="0.76394756944444464"/>
        </c:manualLayout>
      </c:layout>
      <c:scatterChart>
        <c:scatterStyle val="lineMarker"/>
        <c:ser>
          <c:idx val="0"/>
          <c:order val="0"/>
          <c:spPr>
            <a:ln w="28575">
              <a:noFill/>
            </a:ln>
          </c:spPr>
          <c:marker>
            <c:spPr>
              <a:solidFill>
                <a:srgbClr val="009900"/>
              </a:solidFill>
              <a:ln>
                <a:noFill/>
              </a:ln>
            </c:spPr>
          </c:marker>
          <c:xVal>
            <c:numRef>
              <c:f>Sheet3!$O$15:$O$54</c:f>
              <c:numCache>
                <c:formatCode>General</c:formatCode>
                <c:ptCount val="40"/>
                <c:pt idx="0" formatCode="0.0%">
                  <c:v>0.16899249011224934</c:v>
                </c:pt>
                <c:pt idx="2" formatCode="0.0%">
                  <c:v>0.30588123005646856</c:v>
                </c:pt>
                <c:pt idx="3" formatCode="0.0%">
                  <c:v>0.24363718025494074</c:v>
                </c:pt>
                <c:pt idx="4" formatCode="0.0%">
                  <c:v>0.42112645558324846</c:v>
                </c:pt>
                <c:pt idx="5" formatCode="0.0%">
                  <c:v>0.68432123722416516</c:v>
                </c:pt>
                <c:pt idx="7" formatCode="0.0%">
                  <c:v>2.3301770894514018E-2</c:v>
                </c:pt>
                <c:pt idx="8" formatCode="0.0%">
                  <c:v>0.45507360075975106</c:v>
                </c:pt>
                <c:pt idx="9" formatCode="0.0%">
                  <c:v>0.35308735788301182</c:v>
                </c:pt>
                <c:pt idx="11" formatCode="0.0%">
                  <c:v>0.3176834636697935</c:v>
                </c:pt>
                <c:pt idx="12" formatCode="0.0%">
                  <c:v>0.29468184702770406</c:v>
                </c:pt>
                <c:pt idx="13" formatCode="0.0%">
                  <c:v>8.1113505657114879E-2</c:v>
                </c:pt>
                <c:pt idx="14" formatCode="0.0%">
                  <c:v>0.20943408293863294</c:v>
                </c:pt>
                <c:pt idx="15" formatCode="0.0%">
                  <c:v>0.21358213367830481</c:v>
                </c:pt>
                <c:pt idx="18" formatCode="0.0%">
                  <c:v>0.8632898918316525</c:v>
                </c:pt>
                <c:pt idx="19" formatCode="0.0%">
                  <c:v>0.99999573533488606</c:v>
                </c:pt>
                <c:pt idx="20" formatCode="0.0%">
                  <c:v>0.95741878026606053</c:v>
                </c:pt>
                <c:pt idx="21" formatCode="0.0%">
                  <c:v>0.90882168801613883</c:v>
                </c:pt>
                <c:pt idx="24" formatCode="0.0%">
                  <c:v>0.91410649893725837</c:v>
                </c:pt>
                <c:pt idx="25" formatCode="0.0%">
                  <c:v>0.53358607565375948</c:v>
                </c:pt>
                <c:pt idx="27" formatCode="0.0%">
                  <c:v>0.98440531005521059</c:v>
                </c:pt>
                <c:pt idx="29" formatCode="0.0%">
                  <c:v>0.84526998815099019</c:v>
                </c:pt>
                <c:pt idx="30" formatCode="0.0%">
                  <c:v>0.29132008643668938</c:v>
                </c:pt>
                <c:pt idx="31" formatCode="0.0%">
                  <c:v>0.30752841204645975</c:v>
                </c:pt>
                <c:pt idx="32" formatCode="0.0%">
                  <c:v>0.40571245727788158</c:v>
                </c:pt>
                <c:pt idx="33" formatCode="0.0%">
                  <c:v>0.2526168185754939</c:v>
                </c:pt>
                <c:pt idx="34" formatCode="0.0%">
                  <c:v>0.24170173296868927</c:v>
                </c:pt>
                <c:pt idx="35" formatCode="0.0%">
                  <c:v>7.2959911129944127E-2</c:v>
                </c:pt>
                <c:pt idx="37" formatCode="0.0%">
                  <c:v>4.3790543513747534E-3</c:v>
                </c:pt>
                <c:pt idx="38" formatCode="0.0%">
                  <c:v>9.7691463583625127E-2</c:v>
                </c:pt>
              </c:numCache>
            </c:numRef>
          </c:xVal>
          <c:yVal>
            <c:numRef>
              <c:f>Sheet3!$P$15:$P$54</c:f>
              <c:numCache>
                <c:formatCode>General</c:formatCode>
                <c:ptCount val="40"/>
                <c:pt idx="0">
                  <c:v>505</c:v>
                </c:pt>
                <c:pt idx="2">
                  <c:v>766</c:v>
                </c:pt>
                <c:pt idx="3">
                  <c:v>177</c:v>
                </c:pt>
                <c:pt idx="5">
                  <c:v>253</c:v>
                </c:pt>
                <c:pt idx="7">
                  <c:v>583</c:v>
                </c:pt>
                <c:pt idx="8">
                  <c:v>577</c:v>
                </c:pt>
                <c:pt idx="12">
                  <c:v>916</c:v>
                </c:pt>
                <c:pt idx="25">
                  <c:v>453</c:v>
                </c:pt>
                <c:pt idx="32">
                  <c:v>908</c:v>
                </c:pt>
                <c:pt idx="33">
                  <c:v>854</c:v>
                </c:pt>
                <c:pt idx="34">
                  <c:v>434</c:v>
                </c:pt>
                <c:pt idx="37">
                  <c:v>458</c:v>
                </c:pt>
              </c:numCache>
            </c:numRef>
          </c:yVal>
        </c:ser>
        <c:ser>
          <c:idx val="1"/>
          <c:order val="1"/>
          <c:spPr>
            <a:ln w="28575">
              <a:noFill/>
            </a:ln>
          </c:spPr>
          <c:marker>
            <c:spPr>
              <a:solidFill>
                <a:srgbClr val="FF0000"/>
              </a:solidFill>
              <a:ln>
                <a:noFill/>
              </a:ln>
            </c:spPr>
          </c:marker>
          <c:xVal>
            <c:numRef>
              <c:f>Sheet3!$O$15:$O$54</c:f>
              <c:numCache>
                <c:formatCode>General</c:formatCode>
                <c:ptCount val="40"/>
                <c:pt idx="0" formatCode="0.0%">
                  <c:v>0.16899249011224934</c:v>
                </c:pt>
                <c:pt idx="2" formatCode="0.0%">
                  <c:v>0.30588123005646856</c:v>
                </c:pt>
                <c:pt idx="3" formatCode="0.0%">
                  <c:v>0.24363718025494074</c:v>
                </c:pt>
                <c:pt idx="4" formatCode="0.0%">
                  <c:v>0.42112645558324846</c:v>
                </c:pt>
                <c:pt idx="5" formatCode="0.0%">
                  <c:v>0.68432123722416516</c:v>
                </c:pt>
                <c:pt idx="7" formatCode="0.0%">
                  <c:v>2.3301770894514018E-2</c:v>
                </c:pt>
                <c:pt idx="8" formatCode="0.0%">
                  <c:v>0.45507360075975106</c:v>
                </c:pt>
                <c:pt idx="9" formatCode="0.0%">
                  <c:v>0.35308735788301182</c:v>
                </c:pt>
                <c:pt idx="11" formatCode="0.0%">
                  <c:v>0.3176834636697935</c:v>
                </c:pt>
                <c:pt idx="12" formatCode="0.0%">
                  <c:v>0.29468184702770406</c:v>
                </c:pt>
                <c:pt idx="13" formatCode="0.0%">
                  <c:v>8.1113505657114879E-2</c:v>
                </c:pt>
                <c:pt idx="14" formatCode="0.0%">
                  <c:v>0.20943408293863294</c:v>
                </c:pt>
                <c:pt idx="15" formatCode="0.0%">
                  <c:v>0.21358213367830481</c:v>
                </c:pt>
                <c:pt idx="18" formatCode="0.0%">
                  <c:v>0.8632898918316525</c:v>
                </c:pt>
                <c:pt idx="19" formatCode="0.0%">
                  <c:v>0.99999573533488606</c:v>
                </c:pt>
                <c:pt idx="20" formatCode="0.0%">
                  <c:v>0.95741878026606053</c:v>
                </c:pt>
                <c:pt idx="21" formatCode="0.0%">
                  <c:v>0.90882168801613883</c:v>
                </c:pt>
                <c:pt idx="24" formatCode="0.0%">
                  <c:v>0.91410649893725837</c:v>
                </c:pt>
                <c:pt idx="25" formatCode="0.0%">
                  <c:v>0.53358607565375948</c:v>
                </c:pt>
                <c:pt idx="27" formatCode="0.0%">
                  <c:v>0.98440531005521059</c:v>
                </c:pt>
                <c:pt idx="29" formatCode="0.0%">
                  <c:v>0.84526998815099019</c:v>
                </c:pt>
                <c:pt idx="30" formatCode="0.0%">
                  <c:v>0.29132008643668938</c:v>
                </c:pt>
                <c:pt idx="31" formatCode="0.0%">
                  <c:v>0.30752841204645975</c:v>
                </c:pt>
                <c:pt idx="32" formatCode="0.0%">
                  <c:v>0.40571245727788158</c:v>
                </c:pt>
                <c:pt idx="33" formatCode="0.0%">
                  <c:v>0.2526168185754939</c:v>
                </c:pt>
                <c:pt idx="34" formatCode="0.0%">
                  <c:v>0.24170173296868927</c:v>
                </c:pt>
                <c:pt idx="35" formatCode="0.0%">
                  <c:v>7.2959911129944127E-2</c:v>
                </c:pt>
                <c:pt idx="37" formatCode="0.0%">
                  <c:v>4.3790543513747534E-3</c:v>
                </c:pt>
                <c:pt idx="38" formatCode="0.0%">
                  <c:v>9.7691463583625127E-2</c:v>
                </c:pt>
              </c:numCache>
            </c:numRef>
          </c:xVal>
          <c:yVal>
            <c:numRef>
              <c:f>Sheet3!$Q$15:$Q$54</c:f>
              <c:numCache>
                <c:formatCode>General</c:formatCode>
                <c:ptCount val="40"/>
                <c:pt idx="18">
                  <c:v>132</c:v>
                </c:pt>
                <c:pt idx="19">
                  <c:v>12</c:v>
                </c:pt>
                <c:pt idx="20">
                  <c:v>416</c:v>
                </c:pt>
                <c:pt idx="21">
                  <c:v>355</c:v>
                </c:pt>
                <c:pt idx="24">
                  <c:v>371</c:v>
                </c:pt>
                <c:pt idx="27">
                  <c:v>18</c:v>
                </c:pt>
                <c:pt idx="29">
                  <c:v>28</c:v>
                </c:pt>
              </c:numCache>
            </c:numRef>
          </c:yVal>
        </c:ser>
        <c:ser>
          <c:idx val="2"/>
          <c:order val="2"/>
          <c:spPr>
            <a:ln w="28575">
              <a:noFill/>
            </a:ln>
          </c:spPr>
          <c:marker>
            <c:spPr>
              <a:solidFill>
                <a:srgbClr val="0000FF"/>
              </a:solidFill>
              <a:ln>
                <a:noFill/>
              </a:ln>
            </c:spPr>
          </c:marker>
          <c:xVal>
            <c:numRef>
              <c:f>Sheet3!$O$15:$O$54</c:f>
              <c:numCache>
                <c:formatCode>General</c:formatCode>
                <c:ptCount val="40"/>
                <c:pt idx="0" formatCode="0.0%">
                  <c:v>0.16899249011224934</c:v>
                </c:pt>
                <c:pt idx="2" formatCode="0.0%">
                  <c:v>0.30588123005646856</c:v>
                </c:pt>
                <c:pt idx="3" formatCode="0.0%">
                  <c:v>0.24363718025494074</c:v>
                </c:pt>
                <c:pt idx="4" formatCode="0.0%">
                  <c:v>0.42112645558324846</c:v>
                </c:pt>
                <c:pt idx="5" formatCode="0.0%">
                  <c:v>0.68432123722416516</c:v>
                </c:pt>
                <c:pt idx="7" formatCode="0.0%">
                  <c:v>2.3301770894514018E-2</c:v>
                </c:pt>
                <c:pt idx="8" formatCode="0.0%">
                  <c:v>0.45507360075975106</c:v>
                </c:pt>
                <c:pt idx="9" formatCode="0.0%">
                  <c:v>0.35308735788301182</c:v>
                </c:pt>
                <c:pt idx="11" formatCode="0.0%">
                  <c:v>0.3176834636697935</c:v>
                </c:pt>
                <c:pt idx="12" formatCode="0.0%">
                  <c:v>0.29468184702770406</c:v>
                </c:pt>
                <c:pt idx="13" formatCode="0.0%">
                  <c:v>8.1113505657114879E-2</c:v>
                </c:pt>
                <c:pt idx="14" formatCode="0.0%">
                  <c:v>0.20943408293863294</c:v>
                </c:pt>
                <c:pt idx="15" formatCode="0.0%">
                  <c:v>0.21358213367830481</c:v>
                </c:pt>
                <c:pt idx="18" formatCode="0.0%">
                  <c:v>0.8632898918316525</c:v>
                </c:pt>
                <c:pt idx="19" formatCode="0.0%">
                  <c:v>0.99999573533488606</c:v>
                </c:pt>
                <c:pt idx="20" formatCode="0.0%">
                  <c:v>0.95741878026606053</c:v>
                </c:pt>
                <c:pt idx="21" formatCode="0.0%">
                  <c:v>0.90882168801613883</c:v>
                </c:pt>
                <c:pt idx="24" formatCode="0.0%">
                  <c:v>0.91410649893725837</c:v>
                </c:pt>
                <c:pt idx="25" formatCode="0.0%">
                  <c:v>0.53358607565375948</c:v>
                </c:pt>
                <c:pt idx="27" formatCode="0.0%">
                  <c:v>0.98440531005521059</c:v>
                </c:pt>
                <c:pt idx="29" formatCode="0.0%">
                  <c:v>0.84526998815099019</c:v>
                </c:pt>
                <c:pt idx="30" formatCode="0.0%">
                  <c:v>0.29132008643668938</c:v>
                </c:pt>
                <c:pt idx="31" formatCode="0.0%">
                  <c:v>0.30752841204645975</c:v>
                </c:pt>
                <c:pt idx="32" formatCode="0.0%">
                  <c:v>0.40571245727788158</c:v>
                </c:pt>
                <c:pt idx="33" formatCode="0.0%">
                  <c:v>0.2526168185754939</c:v>
                </c:pt>
                <c:pt idx="34" formatCode="0.0%">
                  <c:v>0.24170173296868927</c:v>
                </c:pt>
                <c:pt idx="35" formatCode="0.0%">
                  <c:v>7.2959911129944127E-2</c:v>
                </c:pt>
                <c:pt idx="37" formatCode="0.0%">
                  <c:v>4.3790543513747534E-3</c:v>
                </c:pt>
                <c:pt idx="38" formatCode="0.0%">
                  <c:v>9.7691463583625127E-2</c:v>
                </c:pt>
              </c:numCache>
            </c:numRef>
          </c:xVal>
          <c:yVal>
            <c:numRef>
              <c:f>Sheet3!$R$15:$R$54</c:f>
              <c:numCache>
                <c:formatCode>General</c:formatCode>
                <c:ptCount val="40"/>
                <c:pt idx="4">
                  <c:v>10524</c:v>
                </c:pt>
                <c:pt idx="9">
                  <c:v>3852</c:v>
                </c:pt>
                <c:pt idx="11">
                  <c:v>5405</c:v>
                </c:pt>
                <c:pt idx="13">
                  <c:v>2610</c:v>
                </c:pt>
                <c:pt idx="14">
                  <c:v>3992</c:v>
                </c:pt>
                <c:pt idx="15">
                  <c:v>1913</c:v>
                </c:pt>
                <c:pt idx="30">
                  <c:v>3096</c:v>
                </c:pt>
                <c:pt idx="31">
                  <c:v>2886</c:v>
                </c:pt>
                <c:pt idx="35">
                  <c:v>5308</c:v>
                </c:pt>
                <c:pt idx="38">
                  <c:v>1130</c:v>
                </c:pt>
              </c:numCache>
            </c:numRef>
          </c:yVal>
        </c:ser>
        <c:axId val="59593088"/>
        <c:axId val="59700352"/>
      </c:scatterChart>
      <c:valAx>
        <c:axId val="59593088"/>
        <c:scaling>
          <c:orientation val="minMax"/>
          <c:max val="1"/>
          <c:min val="0"/>
        </c:scaling>
        <c:axPos val="b"/>
        <c:title>
          <c:tx>
            <c:rich>
              <a:bodyPr/>
              <a:lstStyle/>
              <a:p>
                <a:pPr>
                  <a:defRPr>
                    <a:latin typeface="Arial" pitchFamily="34" charset="0"/>
                    <a:cs typeface="Arial" pitchFamily="34" charset="0"/>
                  </a:defRPr>
                </a:pPr>
                <a:r>
                  <a:rPr lang="en-US">
                    <a:latin typeface="Arial" pitchFamily="34" charset="0"/>
                    <a:cs typeface="Arial" pitchFamily="34" charset="0"/>
                  </a:rPr>
                  <a:t>Coverage of polymorphic branches (dynamic)</a:t>
                </a:r>
                <a:endParaRPr lang="ja-JP">
                  <a:latin typeface="Arial" pitchFamily="34" charset="0"/>
                  <a:cs typeface="Arial" pitchFamily="34" charset="0"/>
                </a:endParaRPr>
              </a:p>
            </c:rich>
          </c:tx>
          <c:layout>
            <c:manualLayout>
              <c:xMode val="edge"/>
              <c:yMode val="edge"/>
              <c:x val="0.22548148739703097"/>
              <c:y val="0.93678933647410012"/>
            </c:manualLayout>
          </c:layout>
        </c:title>
        <c:numFmt formatCode="0.0%" sourceLinked="1"/>
        <c:tickLblPos val="nextTo"/>
        <c:spPr>
          <a:ln w="6350">
            <a:solidFill>
              <a:sysClr val="windowText" lastClr="000000"/>
            </a:solidFill>
          </a:ln>
        </c:spPr>
        <c:txPr>
          <a:bodyPr/>
          <a:lstStyle/>
          <a:p>
            <a:pPr>
              <a:defRPr>
                <a:latin typeface="Arial" pitchFamily="34" charset="0"/>
                <a:cs typeface="Arial" pitchFamily="34" charset="0"/>
              </a:defRPr>
            </a:pPr>
            <a:endParaRPr lang="ja-JP"/>
          </a:p>
        </c:txPr>
        <c:crossAx val="59700352"/>
        <c:crosses val="autoZero"/>
        <c:crossBetween val="midCat"/>
      </c:valAx>
      <c:valAx>
        <c:axId val="59700352"/>
        <c:scaling>
          <c:orientation val="minMax"/>
          <c:max val="11000"/>
          <c:min val="0"/>
        </c:scaling>
        <c:axPos val="l"/>
        <c:majorGridlines>
          <c:spPr>
            <a:ln w="6350">
              <a:solidFill>
                <a:schemeClr val="bg1"/>
              </a:solidFill>
            </a:ln>
          </c:spPr>
        </c:majorGridlines>
        <c:title>
          <c:tx>
            <c:rich>
              <a:bodyPr rot="-5400000" vert="horz"/>
              <a:lstStyle/>
              <a:p>
                <a:pPr>
                  <a:defRPr>
                    <a:latin typeface="Arial" pitchFamily="34" charset="0"/>
                    <a:cs typeface="Arial" pitchFamily="34" charset="0"/>
                  </a:defRPr>
                </a:pPr>
                <a:r>
                  <a:rPr lang="en-US">
                    <a:latin typeface="Arial" pitchFamily="34" charset="0"/>
                    <a:cs typeface="Arial" pitchFamily="34" charset="0"/>
                  </a:rPr>
                  <a:t># of indirect branches (static)</a:t>
                </a:r>
                <a:endParaRPr lang="ja-JP">
                  <a:latin typeface="Arial" pitchFamily="34" charset="0"/>
                  <a:cs typeface="Arial" pitchFamily="34" charset="0"/>
                </a:endParaRPr>
              </a:p>
            </c:rich>
          </c:tx>
          <c:layout>
            <c:manualLayout>
              <c:xMode val="edge"/>
              <c:yMode val="edge"/>
              <c:x val="0"/>
              <c:y val="0.15863239636604762"/>
            </c:manualLayout>
          </c:layout>
        </c:title>
        <c:numFmt formatCode="General" sourceLinked="1"/>
        <c:tickLblPos val="nextTo"/>
        <c:spPr>
          <a:ln w="6350">
            <a:solidFill>
              <a:schemeClr val="tx1"/>
            </a:solidFill>
          </a:ln>
        </c:spPr>
        <c:txPr>
          <a:bodyPr/>
          <a:lstStyle/>
          <a:p>
            <a:pPr>
              <a:defRPr>
                <a:latin typeface="Arial" pitchFamily="34" charset="0"/>
                <a:cs typeface="Arial" pitchFamily="34" charset="0"/>
              </a:defRPr>
            </a:pPr>
            <a:endParaRPr lang="ja-JP"/>
          </a:p>
        </c:txPr>
        <c:crossAx val="59593088"/>
        <c:crosses val="autoZero"/>
        <c:crossBetween val="midCat"/>
      </c:valAx>
    </c:plotArea>
    <c:plotVisOnly val="1"/>
  </c:chart>
  <c:spPr>
    <a:ln>
      <a:noFill/>
    </a:ln>
  </c:spPr>
  <c:txPr>
    <a:bodyPr/>
    <a:lstStyle/>
    <a:p>
      <a:pPr>
        <a:defRPr sz="1600" b="0">
          <a:latin typeface="Times New Roman" pitchFamily="18" charset="0"/>
          <a:cs typeface="Times New Roman" pitchFamily="18" charset="0"/>
        </a:defRPr>
      </a:pPr>
      <a:endParaRPr lang="ja-JP"/>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ja-JP"/>
  <c:chart>
    <c:plotArea>
      <c:layout>
        <c:manualLayout>
          <c:layoutTarget val="inner"/>
          <c:xMode val="edge"/>
          <c:yMode val="edge"/>
          <c:x val="0.15994824416708867"/>
          <c:y val="4.1980555555555445E-2"/>
          <c:w val="0.76164730335317687"/>
          <c:h val="0.76394756944444464"/>
        </c:manualLayout>
      </c:layout>
      <c:scatterChart>
        <c:scatterStyle val="lineMarker"/>
        <c:ser>
          <c:idx val="0"/>
          <c:order val="0"/>
          <c:spPr>
            <a:ln w="28575">
              <a:noFill/>
            </a:ln>
          </c:spPr>
          <c:marker>
            <c:spPr>
              <a:solidFill>
                <a:srgbClr val="92D050"/>
              </a:solidFill>
              <a:ln>
                <a:noFill/>
              </a:ln>
            </c:spPr>
          </c:marker>
          <c:xVal>
            <c:numRef>
              <c:f>Sheet3!$O$15:$O$54</c:f>
              <c:numCache>
                <c:formatCode>General</c:formatCode>
                <c:ptCount val="40"/>
                <c:pt idx="0" formatCode="0.0%">
                  <c:v>0.16899249011224879</c:v>
                </c:pt>
                <c:pt idx="2" formatCode="0.0%">
                  <c:v>0.30588123005646811</c:v>
                </c:pt>
                <c:pt idx="3" formatCode="0.0%">
                  <c:v>0.24363718025494074</c:v>
                </c:pt>
                <c:pt idx="4" formatCode="0.0%">
                  <c:v>0.42112645558324791</c:v>
                </c:pt>
                <c:pt idx="5" formatCode="0.0%">
                  <c:v>0.68432123722416394</c:v>
                </c:pt>
                <c:pt idx="7" formatCode="0.0%">
                  <c:v>2.3301770894514014E-2</c:v>
                </c:pt>
                <c:pt idx="8" formatCode="0.0%">
                  <c:v>0.45507360075975056</c:v>
                </c:pt>
                <c:pt idx="9" formatCode="0.0%">
                  <c:v>0.35308735788301182</c:v>
                </c:pt>
                <c:pt idx="11" formatCode="0.0%">
                  <c:v>0.31768346366979261</c:v>
                </c:pt>
                <c:pt idx="12" formatCode="0.0%">
                  <c:v>0.29468184702770361</c:v>
                </c:pt>
                <c:pt idx="13" formatCode="0.0%">
                  <c:v>8.1113505657114879E-2</c:v>
                </c:pt>
                <c:pt idx="14" formatCode="0.0%">
                  <c:v>0.20943408293863294</c:v>
                </c:pt>
                <c:pt idx="15" formatCode="0.0%">
                  <c:v>0.21358213367830456</c:v>
                </c:pt>
                <c:pt idx="18" formatCode="0.0%">
                  <c:v>0.8632898918316525</c:v>
                </c:pt>
                <c:pt idx="19" formatCode="0.0%">
                  <c:v>0.99999573533488484</c:v>
                </c:pt>
                <c:pt idx="20" formatCode="0.0%">
                  <c:v>0.95741878026606153</c:v>
                </c:pt>
                <c:pt idx="21" formatCode="0.0%">
                  <c:v>0.90882168801613883</c:v>
                </c:pt>
                <c:pt idx="24" formatCode="0.0%">
                  <c:v>0.9141064989372597</c:v>
                </c:pt>
                <c:pt idx="25" formatCode="0.0%">
                  <c:v>0.53358607565375948</c:v>
                </c:pt>
                <c:pt idx="27" formatCode="0.0%">
                  <c:v>0.98440531005521059</c:v>
                </c:pt>
                <c:pt idx="29" formatCode="0.0%">
                  <c:v>0.84526998815099019</c:v>
                </c:pt>
                <c:pt idx="30" formatCode="0.0%">
                  <c:v>0.29132008643668938</c:v>
                </c:pt>
                <c:pt idx="31" formatCode="0.0%">
                  <c:v>0.30752841204645903</c:v>
                </c:pt>
                <c:pt idx="32" formatCode="0.0%">
                  <c:v>0.40571245727788102</c:v>
                </c:pt>
                <c:pt idx="33" formatCode="0.0%">
                  <c:v>0.2526168185754939</c:v>
                </c:pt>
                <c:pt idx="34" formatCode="0.0%">
                  <c:v>0.24170173296868927</c:v>
                </c:pt>
                <c:pt idx="35" formatCode="0.0%">
                  <c:v>7.2959911129944002E-2</c:v>
                </c:pt>
                <c:pt idx="37" formatCode="0.0%">
                  <c:v>4.3790543513747534E-3</c:v>
                </c:pt>
                <c:pt idx="38" formatCode="0.0%">
                  <c:v>9.7691463583624863E-2</c:v>
                </c:pt>
              </c:numCache>
            </c:numRef>
          </c:xVal>
          <c:yVal>
            <c:numRef>
              <c:f>Sheet3!$P$15:$P$54</c:f>
              <c:numCache>
                <c:formatCode>General</c:formatCode>
                <c:ptCount val="40"/>
                <c:pt idx="0">
                  <c:v>505</c:v>
                </c:pt>
                <c:pt idx="2">
                  <c:v>766</c:v>
                </c:pt>
                <c:pt idx="3">
                  <c:v>177</c:v>
                </c:pt>
                <c:pt idx="5">
                  <c:v>253</c:v>
                </c:pt>
                <c:pt idx="7">
                  <c:v>583</c:v>
                </c:pt>
                <c:pt idx="8">
                  <c:v>577</c:v>
                </c:pt>
                <c:pt idx="12">
                  <c:v>916</c:v>
                </c:pt>
                <c:pt idx="25">
                  <c:v>453</c:v>
                </c:pt>
                <c:pt idx="32">
                  <c:v>908</c:v>
                </c:pt>
                <c:pt idx="33">
                  <c:v>854</c:v>
                </c:pt>
                <c:pt idx="34">
                  <c:v>434</c:v>
                </c:pt>
                <c:pt idx="37">
                  <c:v>458</c:v>
                </c:pt>
              </c:numCache>
            </c:numRef>
          </c:yVal>
        </c:ser>
        <c:ser>
          <c:idx val="1"/>
          <c:order val="1"/>
          <c:spPr>
            <a:ln w="28575">
              <a:noFill/>
            </a:ln>
          </c:spPr>
          <c:marker>
            <c:spPr>
              <a:solidFill>
                <a:srgbClr val="FF0000"/>
              </a:solidFill>
              <a:ln>
                <a:noFill/>
              </a:ln>
            </c:spPr>
          </c:marker>
          <c:xVal>
            <c:numRef>
              <c:f>Sheet3!$O$15:$O$54</c:f>
              <c:numCache>
                <c:formatCode>General</c:formatCode>
                <c:ptCount val="40"/>
                <c:pt idx="0" formatCode="0.0%">
                  <c:v>0.16899249011224879</c:v>
                </c:pt>
                <c:pt idx="2" formatCode="0.0%">
                  <c:v>0.30588123005646811</c:v>
                </c:pt>
                <c:pt idx="3" formatCode="0.0%">
                  <c:v>0.24363718025494074</c:v>
                </c:pt>
                <c:pt idx="4" formatCode="0.0%">
                  <c:v>0.42112645558324791</c:v>
                </c:pt>
                <c:pt idx="5" formatCode="0.0%">
                  <c:v>0.68432123722416394</c:v>
                </c:pt>
                <c:pt idx="7" formatCode="0.0%">
                  <c:v>2.3301770894514014E-2</c:v>
                </c:pt>
                <c:pt idx="8" formatCode="0.0%">
                  <c:v>0.45507360075975056</c:v>
                </c:pt>
                <c:pt idx="9" formatCode="0.0%">
                  <c:v>0.35308735788301182</c:v>
                </c:pt>
                <c:pt idx="11" formatCode="0.0%">
                  <c:v>0.31768346366979261</c:v>
                </c:pt>
                <c:pt idx="12" formatCode="0.0%">
                  <c:v>0.29468184702770361</c:v>
                </c:pt>
                <c:pt idx="13" formatCode="0.0%">
                  <c:v>8.1113505657114879E-2</c:v>
                </c:pt>
                <c:pt idx="14" formatCode="0.0%">
                  <c:v>0.20943408293863294</c:v>
                </c:pt>
                <c:pt idx="15" formatCode="0.0%">
                  <c:v>0.21358213367830456</c:v>
                </c:pt>
                <c:pt idx="18" formatCode="0.0%">
                  <c:v>0.8632898918316525</c:v>
                </c:pt>
                <c:pt idx="19" formatCode="0.0%">
                  <c:v>0.99999573533488484</c:v>
                </c:pt>
                <c:pt idx="20" formatCode="0.0%">
                  <c:v>0.95741878026606153</c:v>
                </c:pt>
                <c:pt idx="21" formatCode="0.0%">
                  <c:v>0.90882168801613883</c:v>
                </c:pt>
                <c:pt idx="24" formatCode="0.0%">
                  <c:v>0.9141064989372597</c:v>
                </c:pt>
                <c:pt idx="25" formatCode="0.0%">
                  <c:v>0.53358607565375948</c:v>
                </c:pt>
                <c:pt idx="27" formatCode="0.0%">
                  <c:v>0.98440531005521059</c:v>
                </c:pt>
                <c:pt idx="29" formatCode="0.0%">
                  <c:v>0.84526998815099019</c:v>
                </c:pt>
                <c:pt idx="30" formatCode="0.0%">
                  <c:v>0.29132008643668938</c:v>
                </c:pt>
                <c:pt idx="31" formatCode="0.0%">
                  <c:v>0.30752841204645903</c:v>
                </c:pt>
                <c:pt idx="32" formatCode="0.0%">
                  <c:v>0.40571245727788102</c:v>
                </c:pt>
                <c:pt idx="33" formatCode="0.0%">
                  <c:v>0.2526168185754939</c:v>
                </c:pt>
                <c:pt idx="34" formatCode="0.0%">
                  <c:v>0.24170173296868927</c:v>
                </c:pt>
                <c:pt idx="35" formatCode="0.0%">
                  <c:v>7.2959911129944002E-2</c:v>
                </c:pt>
                <c:pt idx="37" formatCode="0.0%">
                  <c:v>4.3790543513747534E-3</c:v>
                </c:pt>
                <c:pt idx="38" formatCode="0.0%">
                  <c:v>9.7691463583624863E-2</c:v>
                </c:pt>
              </c:numCache>
            </c:numRef>
          </c:xVal>
          <c:yVal>
            <c:numRef>
              <c:f>Sheet3!$Q$15:$Q$54</c:f>
              <c:numCache>
                <c:formatCode>General</c:formatCode>
                <c:ptCount val="40"/>
                <c:pt idx="18">
                  <c:v>132</c:v>
                </c:pt>
                <c:pt idx="19">
                  <c:v>12</c:v>
                </c:pt>
                <c:pt idx="20">
                  <c:v>416</c:v>
                </c:pt>
                <c:pt idx="21">
                  <c:v>355</c:v>
                </c:pt>
                <c:pt idx="24">
                  <c:v>371</c:v>
                </c:pt>
                <c:pt idx="27">
                  <c:v>18</c:v>
                </c:pt>
                <c:pt idx="29">
                  <c:v>28</c:v>
                </c:pt>
              </c:numCache>
            </c:numRef>
          </c:yVal>
        </c:ser>
        <c:ser>
          <c:idx val="2"/>
          <c:order val="2"/>
          <c:spPr>
            <a:ln w="28575">
              <a:noFill/>
            </a:ln>
          </c:spPr>
          <c:marker>
            <c:spPr>
              <a:solidFill>
                <a:srgbClr val="0000FF"/>
              </a:solidFill>
              <a:ln>
                <a:noFill/>
              </a:ln>
            </c:spPr>
          </c:marker>
          <c:xVal>
            <c:numRef>
              <c:f>Sheet3!$O$15:$O$54</c:f>
              <c:numCache>
                <c:formatCode>General</c:formatCode>
                <c:ptCount val="40"/>
                <c:pt idx="0" formatCode="0.0%">
                  <c:v>0.16899249011224879</c:v>
                </c:pt>
                <c:pt idx="2" formatCode="0.0%">
                  <c:v>0.30588123005646811</c:v>
                </c:pt>
                <c:pt idx="3" formatCode="0.0%">
                  <c:v>0.24363718025494074</c:v>
                </c:pt>
                <c:pt idx="4" formatCode="0.0%">
                  <c:v>0.42112645558324791</c:v>
                </c:pt>
                <c:pt idx="5" formatCode="0.0%">
                  <c:v>0.68432123722416394</c:v>
                </c:pt>
                <c:pt idx="7" formatCode="0.0%">
                  <c:v>2.3301770894514014E-2</c:v>
                </c:pt>
                <c:pt idx="8" formatCode="0.0%">
                  <c:v>0.45507360075975056</c:v>
                </c:pt>
                <c:pt idx="9" formatCode="0.0%">
                  <c:v>0.35308735788301182</c:v>
                </c:pt>
                <c:pt idx="11" formatCode="0.0%">
                  <c:v>0.31768346366979261</c:v>
                </c:pt>
                <c:pt idx="12" formatCode="0.0%">
                  <c:v>0.29468184702770361</c:v>
                </c:pt>
                <c:pt idx="13" formatCode="0.0%">
                  <c:v>8.1113505657114879E-2</c:v>
                </c:pt>
                <c:pt idx="14" formatCode="0.0%">
                  <c:v>0.20943408293863294</c:v>
                </c:pt>
                <c:pt idx="15" formatCode="0.0%">
                  <c:v>0.21358213367830456</c:v>
                </c:pt>
                <c:pt idx="18" formatCode="0.0%">
                  <c:v>0.8632898918316525</c:v>
                </c:pt>
                <c:pt idx="19" formatCode="0.0%">
                  <c:v>0.99999573533488484</c:v>
                </c:pt>
                <c:pt idx="20" formatCode="0.0%">
                  <c:v>0.95741878026606153</c:v>
                </c:pt>
                <c:pt idx="21" formatCode="0.0%">
                  <c:v>0.90882168801613883</c:v>
                </c:pt>
                <c:pt idx="24" formatCode="0.0%">
                  <c:v>0.9141064989372597</c:v>
                </c:pt>
                <c:pt idx="25" formatCode="0.0%">
                  <c:v>0.53358607565375948</c:v>
                </c:pt>
                <c:pt idx="27" formatCode="0.0%">
                  <c:v>0.98440531005521059</c:v>
                </c:pt>
                <c:pt idx="29" formatCode="0.0%">
                  <c:v>0.84526998815099019</c:v>
                </c:pt>
                <c:pt idx="30" formatCode="0.0%">
                  <c:v>0.29132008643668938</c:v>
                </c:pt>
                <c:pt idx="31" formatCode="0.0%">
                  <c:v>0.30752841204645903</c:v>
                </c:pt>
                <c:pt idx="32" formatCode="0.0%">
                  <c:v>0.40571245727788102</c:v>
                </c:pt>
                <c:pt idx="33" formatCode="0.0%">
                  <c:v>0.2526168185754939</c:v>
                </c:pt>
                <c:pt idx="34" formatCode="0.0%">
                  <c:v>0.24170173296868927</c:v>
                </c:pt>
                <c:pt idx="35" formatCode="0.0%">
                  <c:v>7.2959911129944002E-2</c:v>
                </c:pt>
                <c:pt idx="37" formatCode="0.0%">
                  <c:v>4.3790543513747534E-3</c:v>
                </c:pt>
                <c:pt idx="38" formatCode="0.0%">
                  <c:v>9.7691463583624863E-2</c:v>
                </c:pt>
              </c:numCache>
            </c:numRef>
          </c:xVal>
          <c:yVal>
            <c:numRef>
              <c:f>Sheet3!$R$15:$R$54</c:f>
              <c:numCache>
                <c:formatCode>General</c:formatCode>
                <c:ptCount val="40"/>
                <c:pt idx="4">
                  <c:v>10524</c:v>
                </c:pt>
                <c:pt idx="9">
                  <c:v>3852</c:v>
                </c:pt>
                <c:pt idx="11">
                  <c:v>5405</c:v>
                </c:pt>
                <c:pt idx="13">
                  <c:v>2610</c:v>
                </c:pt>
                <c:pt idx="14">
                  <c:v>3992</c:v>
                </c:pt>
                <c:pt idx="15">
                  <c:v>1913</c:v>
                </c:pt>
                <c:pt idx="30">
                  <c:v>3096</c:v>
                </c:pt>
                <c:pt idx="31">
                  <c:v>2886</c:v>
                </c:pt>
                <c:pt idx="35">
                  <c:v>5308</c:v>
                </c:pt>
                <c:pt idx="38">
                  <c:v>1130</c:v>
                </c:pt>
              </c:numCache>
            </c:numRef>
          </c:yVal>
        </c:ser>
        <c:axId val="59929728"/>
        <c:axId val="59932032"/>
      </c:scatterChart>
      <c:valAx>
        <c:axId val="59929728"/>
        <c:scaling>
          <c:orientation val="minMax"/>
          <c:max val="1"/>
          <c:min val="0"/>
        </c:scaling>
        <c:axPos val="b"/>
        <c:title>
          <c:tx>
            <c:rich>
              <a:bodyPr/>
              <a:lstStyle/>
              <a:p>
                <a:pPr>
                  <a:defRPr>
                    <a:latin typeface="Arial" pitchFamily="34" charset="0"/>
                    <a:cs typeface="Arial" pitchFamily="34" charset="0"/>
                  </a:defRPr>
                </a:pPr>
                <a:r>
                  <a:rPr lang="en-US">
                    <a:latin typeface="Arial" pitchFamily="34" charset="0"/>
                    <a:cs typeface="Arial" pitchFamily="34" charset="0"/>
                  </a:rPr>
                  <a:t>Coverage of polymorphic branches (dynamic)</a:t>
                </a:r>
                <a:endParaRPr lang="ja-JP">
                  <a:latin typeface="Arial" pitchFamily="34" charset="0"/>
                  <a:cs typeface="Arial" pitchFamily="34" charset="0"/>
                </a:endParaRPr>
              </a:p>
            </c:rich>
          </c:tx>
          <c:layout>
            <c:manualLayout>
              <c:xMode val="edge"/>
              <c:yMode val="edge"/>
              <c:x val="0.2373669248284182"/>
              <c:y val="0.91533346048995556"/>
            </c:manualLayout>
          </c:layout>
        </c:title>
        <c:numFmt formatCode="0.0%" sourceLinked="1"/>
        <c:tickLblPos val="nextTo"/>
        <c:spPr>
          <a:ln w="6350">
            <a:solidFill>
              <a:sysClr val="windowText" lastClr="000000"/>
            </a:solidFill>
          </a:ln>
        </c:spPr>
        <c:txPr>
          <a:bodyPr/>
          <a:lstStyle/>
          <a:p>
            <a:pPr>
              <a:defRPr>
                <a:latin typeface="Arial" pitchFamily="34" charset="0"/>
                <a:cs typeface="Arial" pitchFamily="34" charset="0"/>
              </a:defRPr>
            </a:pPr>
            <a:endParaRPr lang="ja-JP"/>
          </a:p>
        </c:txPr>
        <c:crossAx val="59932032"/>
        <c:crossesAt val="1"/>
        <c:crossBetween val="midCat"/>
      </c:valAx>
      <c:valAx>
        <c:axId val="59932032"/>
        <c:scaling>
          <c:logBase val="10"/>
          <c:orientation val="minMax"/>
          <c:max val="30000"/>
        </c:scaling>
        <c:axPos val="l"/>
        <c:majorGridlines>
          <c:spPr>
            <a:ln w="6350">
              <a:solidFill>
                <a:schemeClr val="bg1"/>
              </a:solidFill>
            </a:ln>
          </c:spPr>
        </c:majorGridlines>
        <c:minorGridlines>
          <c:spPr>
            <a:ln>
              <a:solidFill>
                <a:prstClr val="white"/>
              </a:solidFill>
            </a:ln>
          </c:spPr>
        </c:minorGridlines>
        <c:title>
          <c:tx>
            <c:rich>
              <a:bodyPr rot="-5400000" vert="horz"/>
              <a:lstStyle/>
              <a:p>
                <a:pPr>
                  <a:defRPr>
                    <a:latin typeface="Arial" pitchFamily="34" charset="0"/>
                    <a:cs typeface="Arial" pitchFamily="34" charset="0"/>
                  </a:defRPr>
                </a:pPr>
                <a:r>
                  <a:rPr lang="en-US">
                    <a:latin typeface="Arial" pitchFamily="34" charset="0"/>
                    <a:cs typeface="Arial" pitchFamily="34" charset="0"/>
                  </a:rPr>
                  <a:t># of indirect branches (static)</a:t>
                </a:r>
                <a:endParaRPr lang="ja-JP">
                  <a:latin typeface="Arial" pitchFamily="34" charset="0"/>
                  <a:cs typeface="Arial" pitchFamily="34" charset="0"/>
                </a:endParaRPr>
              </a:p>
            </c:rich>
          </c:tx>
          <c:layout>
            <c:manualLayout>
              <c:xMode val="edge"/>
              <c:yMode val="edge"/>
              <c:x val="0"/>
              <c:y val="0.15863239636604737"/>
            </c:manualLayout>
          </c:layout>
        </c:title>
        <c:numFmt formatCode="General" sourceLinked="1"/>
        <c:tickLblPos val="nextTo"/>
        <c:spPr>
          <a:ln w="6350">
            <a:solidFill>
              <a:schemeClr val="tx1"/>
            </a:solidFill>
          </a:ln>
        </c:spPr>
        <c:txPr>
          <a:bodyPr/>
          <a:lstStyle/>
          <a:p>
            <a:pPr>
              <a:defRPr>
                <a:latin typeface="Arial" pitchFamily="34" charset="0"/>
                <a:cs typeface="Arial" pitchFamily="34" charset="0"/>
              </a:defRPr>
            </a:pPr>
            <a:endParaRPr lang="ja-JP"/>
          </a:p>
        </c:txPr>
        <c:crossAx val="59929728"/>
        <c:crosses val="autoZero"/>
        <c:crossBetween val="midCat"/>
      </c:valAx>
    </c:plotArea>
    <c:plotVisOnly val="1"/>
  </c:chart>
  <c:spPr>
    <a:ln>
      <a:noFill/>
    </a:ln>
  </c:spPr>
  <c:txPr>
    <a:bodyPr/>
    <a:lstStyle/>
    <a:p>
      <a:pPr>
        <a:defRPr sz="1600" b="0">
          <a:latin typeface="Times New Roman" pitchFamily="18" charset="0"/>
          <a:cs typeface="Times New Roman" pitchFamily="18" charset="0"/>
        </a:defRPr>
      </a:pPr>
      <a:endParaRPr lang="ja-JP"/>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8EC21469-6EB5-4DDF-9D8A-5F27B923D1E0}" type="datetimeFigureOut">
              <a:rPr kumimoji="1" lang="ja-JP" altLang="en-US" smtClean="0"/>
              <a:pPr/>
              <a:t>2011/6/4</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BB65D62C-CACC-4404-8402-AB6FBC8887EC}"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I’m </a:t>
            </a:r>
            <a:r>
              <a:rPr kumimoji="1" lang="en-US" altLang="ja-JP" dirty="0" err="1" smtClean="0"/>
              <a:t>Yasuo</a:t>
            </a:r>
            <a:r>
              <a:rPr kumimoji="1" lang="en-US" altLang="ja-JP" baseline="0" dirty="0" smtClean="0"/>
              <a:t> Ishii of the University of Tokyo</a:t>
            </a:r>
          </a:p>
          <a:p>
            <a:r>
              <a:rPr kumimoji="1" lang="en-US" altLang="ja-JP" baseline="0" dirty="0" smtClean="0"/>
              <a:t>Today, I’d like to talk about the </a:t>
            </a:r>
            <a:r>
              <a:rPr kumimoji="1" lang="en-US" altLang="ja-JP" baseline="0" dirty="0" err="1" smtClean="0"/>
              <a:t>Bimode</a:t>
            </a:r>
            <a:r>
              <a:rPr kumimoji="1" lang="en-US" altLang="ja-JP" baseline="0" dirty="0" smtClean="0"/>
              <a:t> Cascading: Adaptive Rehashing for ITTAGE Indirect Branch Predictor.</a:t>
            </a:r>
            <a:endParaRPr kumimoji="1" lang="ja-JP" altLang="en-US" dirty="0"/>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1</a:t>
            </a:fld>
            <a:endParaRPr kumimoji="1" lang="ja-JP"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To</a:t>
            </a:r>
            <a:r>
              <a:rPr kumimoji="1" lang="en-US" altLang="ja-JP" baseline="0" dirty="0" smtClean="0"/>
              <a:t> resolve this problem of ITTAGE, we propose the Bimode Cascading ITTAGE, so called BCTAGE.</a:t>
            </a:r>
          </a:p>
          <a:p>
            <a:r>
              <a:rPr kumimoji="1" lang="en-US" altLang="ja-JP" dirty="0" smtClean="0"/>
              <a:t>The feature of the BCTAGE is a dynamic reconfiguration</a:t>
            </a:r>
            <a:r>
              <a:rPr kumimoji="1" lang="en-US" altLang="ja-JP" baseline="0" dirty="0" smtClean="0"/>
              <a:t> that adapts the hardware configuration to the current workload characteristics.</a:t>
            </a:r>
          </a:p>
          <a:p>
            <a:r>
              <a:rPr kumimoji="1" lang="en-US" altLang="ja-JP" baseline="0" dirty="0" smtClean="0"/>
              <a:t>The key feature of the BCTAGE is an adaptive rehashing for the cascaded predictor.</a:t>
            </a:r>
          </a:p>
          <a:p>
            <a:r>
              <a:rPr kumimoji="1" lang="en-US" altLang="ja-JP" baseline="0" dirty="0" smtClean="0"/>
              <a:t>It has two important components.</a:t>
            </a:r>
          </a:p>
          <a:p>
            <a:r>
              <a:rPr kumimoji="1" lang="en-US" altLang="ja-JP" baseline="0" dirty="0" smtClean="0"/>
              <a:t>They are the bimode components and the workload detector.</a:t>
            </a:r>
          </a:p>
          <a:p>
            <a:r>
              <a:rPr kumimoji="1" lang="en-US" altLang="ja-JP" baseline="0" dirty="0" smtClean="0"/>
              <a:t>The advantage of the BCTAGE is the effective use of the limited hardware resources for strongly polymorphic or strongly monomorphic dominant workloads.</a:t>
            </a:r>
            <a:endParaRPr kumimoji="1" lang="ja-JP" altLang="en-US" dirty="0"/>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11</a:t>
            </a:fld>
            <a:endParaRPr kumimoji="1" lang="ja-JP"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As described in the previous slide, the BCTAGE</a:t>
            </a:r>
            <a:r>
              <a:rPr kumimoji="1" lang="en-US" altLang="ja-JP" baseline="0" dirty="0" smtClean="0"/>
              <a:t> includes two important components.</a:t>
            </a:r>
          </a:p>
          <a:p>
            <a:r>
              <a:rPr kumimoji="1" lang="en-US" altLang="ja-JP" baseline="0" dirty="0" smtClean="0"/>
              <a:t>The </a:t>
            </a:r>
            <a:r>
              <a:rPr kumimoji="1" lang="en-US" altLang="ja-JP" baseline="0" dirty="0" err="1" smtClean="0"/>
              <a:t>bimode</a:t>
            </a:r>
            <a:r>
              <a:rPr kumimoji="1" lang="en-US" altLang="ja-JP" baseline="0" dirty="0" smtClean="0"/>
              <a:t> component is the tagged component designed to adapt its configuration to the running workload.</a:t>
            </a:r>
          </a:p>
          <a:p>
            <a:r>
              <a:rPr kumimoji="1" lang="en-US" altLang="ja-JP" baseline="0" dirty="0" smtClean="0"/>
              <a:t>The bimode component switches between two modes.</a:t>
            </a:r>
          </a:p>
          <a:p>
            <a:r>
              <a:rPr kumimoji="1" lang="en-US" altLang="ja-JP" baseline="0" dirty="0" smtClean="0"/>
              <a:t>The BIM mode is specialized for the </a:t>
            </a:r>
            <a:r>
              <a:rPr kumimoji="1" lang="en-US" altLang="ja-JP" baseline="0" dirty="0" err="1" smtClean="0"/>
              <a:t>monomorphic</a:t>
            </a:r>
            <a:r>
              <a:rPr kumimoji="1" lang="en-US" altLang="ja-JP" baseline="0" dirty="0" smtClean="0"/>
              <a:t> indirect branch.</a:t>
            </a:r>
          </a:p>
          <a:p>
            <a:r>
              <a:rPr kumimoji="1" lang="en-US" altLang="ja-JP" baseline="0" dirty="0" smtClean="0"/>
              <a:t>In this mode, the bimode component uses only the PC for the prediction.</a:t>
            </a:r>
          </a:p>
          <a:p>
            <a:r>
              <a:rPr kumimoji="1" lang="en-US" altLang="ja-JP" baseline="0" dirty="0" smtClean="0"/>
              <a:t>The TAG mode is specialized for the polymorphic indirect branch.</a:t>
            </a:r>
          </a:p>
          <a:p>
            <a:r>
              <a:rPr kumimoji="1" lang="en-US" altLang="ja-JP" baseline="0" dirty="0" smtClean="0"/>
              <a:t>In this mode, the bimode component used both the PC &amp; the branch histories to make the prediction.</a:t>
            </a:r>
          </a:p>
          <a:p>
            <a:r>
              <a:rPr kumimoji="1" lang="en-US" altLang="ja-JP" baseline="0" dirty="0" smtClean="0"/>
              <a:t>By switching between these 2 mode, BCTAGE can change the balance between BTB-like resource and TTC like resource as seen in this slide.</a:t>
            </a:r>
          </a:p>
          <a:p>
            <a:endParaRPr kumimoji="1" lang="en-US" altLang="ja-JP" baseline="0" dirty="0" smtClean="0"/>
          </a:p>
          <a:p>
            <a:r>
              <a:rPr kumimoji="1" lang="en-US" altLang="ja-JP" baseline="0" dirty="0" smtClean="0"/>
              <a:t>To decide the running mode, the workload detector tracks the capacity shortage of the BTB-like components.</a:t>
            </a:r>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12</a:t>
            </a:fld>
            <a:endParaRPr kumimoji="1" lang="ja-JP"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Now, I want to explain about the BCTAGE.</a:t>
            </a:r>
          </a:p>
          <a:p>
            <a:r>
              <a:rPr kumimoji="1" lang="en-US" altLang="ja-JP" dirty="0" smtClean="0"/>
              <a:t>This is the original</a:t>
            </a:r>
            <a:r>
              <a:rPr kumimoji="1" lang="en-US" altLang="ja-JP" baseline="0" dirty="0" smtClean="0"/>
              <a:t> ITTAGE block diagram.</a:t>
            </a:r>
          </a:p>
          <a:p>
            <a:r>
              <a:rPr kumimoji="1" lang="en-US" altLang="ja-JP" baseline="0" dirty="0" smtClean="0"/>
              <a:t>The BCTAGE replaces several tagged components by bimode components.</a:t>
            </a:r>
          </a:p>
          <a:p>
            <a:r>
              <a:rPr kumimoji="1" lang="en-US" altLang="ja-JP" baseline="0" dirty="0" smtClean="0"/>
              <a:t>The BCTAGE also replaces the cascaded multiplexer with two multiplexer series.</a:t>
            </a:r>
          </a:p>
          <a:p>
            <a:r>
              <a:rPr kumimoji="1" lang="en-US" altLang="ja-JP" baseline="0" dirty="0" smtClean="0"/>
              <a:t>The BIM cascading multiplexer is used to make the BTB-like prediction.</a:t>
            </a:r>
          </a:p>
          <a:p>
            <a:r>
              <a:rPr kumimoji="1" lang="en-US" altLang="ja-JP" baseline="0" dirty="0" smtClean="0"/>
              <a:t>The TAG cascading multiplexer is used to make the TTC-like prediction.</a:t>
            </a:r>
          </a:p>
          <a:p>
            <a:r>
              <a:rPr kumimoji="1" lang="en-US" altLang="ja-JP" baseline="0" dirty="0" smtClean="0"/>
              <a:t>In the BCTAGE, the predictor switches the running mode and the data path of bimode components to adapt to the workload.</a:t>
            </a:r>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13</a:t>
            </a:fld>
            <a:endParaRPr kumimoji="1" lang="ja-JP"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For monomorphic</a:t>
            </a:r>
            <a:r>
              <a:rPr kumimoji="1" lang="en-US" altLang="ja-JP" baseline="0" dirty="0" smtClean="0"/>
              <a:t> dominant workloads, all bimode components go into BIM mode and they provide the predictions for the BIM cascading multiplexers.</a:t>
            </a:r>
          </a:p>
          <a:p>
            <a:r>
              <a:rPr kumimoji="1" lang="en-US" altLang="ja-JP" baseline="0" dirty="0" smtClean="0"/>
              <a:t>In this case, the BTB-like prediction components are increased significantly from the ITTAGE.</a:t>
            </a:r>
            <a:endParaRPr kumimoji="1" lang="ja-JP" altLang="en-US" dirty="0"/>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14</a:t>
            </a:fld>
            <a:endParaRPr kumimoji="1" lang="ja-JP"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For polymorphic dominant workloads, all bimode components go</a:t>
            </a:r>
            <a:r>
              <a:rPr kumimoji="1" lang="en-US" altLang="ja-JP" baseline="0" dirty="0" smtClean="0"/>
              <a:t> into the TAG mode.</a:t>
            </a:r>
          </a:p>
          <a:p>
            <a:r>
              <a:rPr kumimoji="1" lang="en-US" altLang="ja-JP" baseline="0" dirty="0" smtClean="0"/>
              <a:t>In this case, only the base component provides BTB-like prediction.</a:t>
            </a:r>
          </a:p>
          <a:p>
            <a:r>
              <a:rPr kumimoji="1" lang="en-US" altLang="ja-JP" baseline="0" dirty="0" smtClean="0"/>
              <a:t>The other all tagged components provide TTC-like prediction.</a:t>
            </a:r>
          </a:p>
          <a:p>
            <a:r>
              <a:rPr kumimoji="1" lang="en-US" altLang="ja-JP" baseline="0" dirty="0" smtClean="0"/>
              <a:t>Therefore, many resources are used for the polymorphic branches.</a:t>
            </a:r>
            <a:endParaRPr kumimoji="1" lang="ja-JP" altLang="en-US" dirty="0"/>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15</a:t>
            </a:fld>
            <a:endParaRPr kumimoji="1" lang="ja-JP"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The</a:t>
            </a:r>
            <a:r>
              <a:rPr kumimoji="1" lang="en-US" altLang="ja-JP" baseline="0" dirty="0" smtClean="0"/>
              <a:t> BCTAGE can take several other configurations as seen here.</a:t>
            </a:r>
          </a:p>
          <a:p>
            <a:r>
              <a:rPr kumimoji="1" lang="en-US" altLang="ja-JP" baseline="0" dirty="0" smtClean="0"/>
              <a:t>It combines BIM mode and TAG mode.</a:t>
            </a:r>
            <a:endParaRPr kumimoji="1" lang="ja-JP" altLang="en-US" dirty="0"/>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16</a:t>
            </a:fld>
            <a:endParaRPr kumimoji="1" lang="ja-JP"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baseline="0" dirty="0" smtClean="0"/>
              <a:t>Now, I want to introduce the details of each component.</a:t>
            </a:r>
          </a:p>
          <a:p>
            <a:r>
              <a:rPr kumimoji="1" lang="en-US" altLang="ja-JP" baseline="0" dirty="0" smtClean="0"/>
              <a:t>This shows the block diagram of the </a:t>
            </a:r>
            <a:r>
              <a:rPr kumimoji="1" lang="en-US" altLang="ja-JP" baseline="0" dirty="0" err="1" smtClean="0"/>
              <a:t>bimode</a:t>
            </a:r>
            <a:r>
              <a:rPr kumimoji="1" lang="en-US" altLang="ja-JP" baseline="0" dirty="0" smtClean="0"/>
              <a:t> component.</a:t>
            </a:r>
          </a:p>
          <a:p>
            <a:r>
              <a:rPr kumimoji="1" lang="en-US" altLang="ja-JP" baseline="0" dirty="0" smtClean="0"/>
              <a:t>The bimode component has two input vectors one is a PC and the other is a hash value of a PC and the branch history.</a:t>
            </a:r>
          </a:p>
          <a:p>
            <a:r>
              <a:rPr kumimoji="1" lang="en-US" altLang="ja-JP" baseline="0" dirty="0" smtClean="0"/>
              <a:t>Due to the mode register, the bimode components modify its configuration.</a:t>
            </a:r>
          </a:p>
          <a:p>
            <a:endParaRPr kumimoji="1" lang="ja-JP" altLang="en-US" dirty="0"/>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17</a:t>
            </a:fld>
            <a:endParaRPr kumimoji="1" lang="ja-JP"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In BIM</a:t>
            </a:r>
            <a:r>
              <a:rPr kumimoji="1" lang="en-US" altLang="ja-JP" baseline="0" dirty="0" smtClean="0"/>
              <a:t> mode, only the PC is used for the prediction.</a:t>
            </a:r>
          </a:p>
          <a:p>
            <a:r>
              <a:rPr kumimoji="1" lang="en-US" altLang="ja-JP" baseline="0" dirty="0" smtClean="0"/>
              <a:t>In this case, the blue lines are activated to make the BTB-like prediction.</a:t>
            </a:r>
            <a:endParaRPr kumimoji="1" lang="ja-JP" altLang="en-US" dirty="0"/>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18</a:t>
            </a:fld>
            <a:endParaRPr kumimoji="1"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In TAG</a:t>
            </a:r>
            <a:r>
              <a:rPr kumimoji="1" lang="en-US" altLang="ja-JP" baseline="0" dirty="0" smtClean="0"/>
              <a:t> mode, both the branch history and the PC are used to make the prediction.</a:t>
            </a:r>
          </a:p>
          <a:p>
            <a:r>
              <a:rPr kumimoji="1" lang="en-US" altLang="ja-JP" baseline="0" dirty="0" smtClean="0"/>
              <a:t>It results in the TTC-like prediction.</a:t>
            </a:r>
            <a:endParaRPr kumimoji="1" lang="ja-JP" altLang="en-US" dirty="0"/>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19</a:t>
            </a:fld>
            <a:endParaRPr kumimoji="1"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To detect the workload characteristic.</a:t>
            </a:r>
          </a:p>
          <a:p>
            <a:r>
              <a:rPr kumimoji="1" lang="en-US" altLang="ja-JP" dirty="0" smtClean="0"/>
              <a:t>The BCTAGE</a:t>
            </a:r>
            <a:r>
              <a:rPr kumimoji="1" lang="en-US" altLang="ja-JP" baseline="0" dirty="0" smtClean="0"/>
              <a:t> employs a workload detector.</a:t>
            </a:r>
          </a:p>
          <a:p>
            <a:endParaRPr kumimoji="1" lang="en-US" altLang="ja-JP" baseline="0" dirty="0" smtClean="0"/>
          </a:p>
          <a:p>
            <a:r>
              <a:rPr kumimoji="1" lang="en-US" altLang="ja-JP" baseline="0" dirty="0" smtClean="0"/>
              <a:t>It checks the capacity shortage of the BTB-like resources.</a:t>
            </a:r>
          </a:p>
          <a:p>
            <a:r>
              <a:rPr kumimoji="1" lang="en-US" altLang="ja-JP" baseline="0" dirty="0" smtClean="0"/>
              <a:t>The BTB-like resource indicates the base component and the BIM mode components.</a:t>
            </a:r>
          </a:p>
          <a:p>
            <a:r>
              <a:rPr kumimoji="1" lang="en-US" altLang="ja-JP" baseline="0" dirty="0" smtClean="0"/>
              <a:t>The tag miss in the BTB-like resources is assumed to be the capacity shortage of the BTB-like resource.</a:t>
            </a:r>
          </a:p>
          <a:p>
            <a:endParaRPr kumimoji="1" lang="en-US" altLang="ja-JP" baseline="0" dirty="0" smtClean="0"/>
          </a:p>
          <a:p>
            <a:r>
              <a:rPr kumimoji="1" lang="en-US" altLang="ja-JP" baseline="0" dirty="0" smtClean="0"/>
              <a:t>When there are not enough BTB-like resources, the BCTAGE assumes the current workload is monomorphic dominant.</a:t>
            </a:r>
          </a:p>
          <a:p>
            <a:r>
              <a:rPr kumimoji="1" lang="en-US" altLang="ja-JP" baseline="0" dirty="0" smtClean="0"/>
              <a:t>In the other case, the BCTAGE assumes the current workload is polymorphic dominant.</a:t>
            </a:r>
            <a:endParaRPr kumimoji="1" lang="ja-JP" altLang="en-US" dirty="0"/>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20</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The indirect branches can be categorized into two</a:t>
            </a:r>
            <a:r>
              <a:rPr kumimoji="1" lang="en-US" altLang="ja-JP" baseline="0" dirty="0" smtClean="0"/>
              <a:t> types</a:t>
            </a:r>
          </a:p>
          <a:p>
            <a:r>
              <a:rPr kumimoji="1" lang="en-US" altLang="ja-JP" baseline="0" dirty="0" smtClean="0"/>
              <a:t>One is a </a:t>
            </a:r>
            <a:r>
              <a:rPr kumimoji="1" lang="en-US" altLang="ja-JP" baseline="0" dirty="0" err="1" smtClean="0"/>
              <a:t>monomorphic</a:t>
            </a:r>
            <a:r>
              <a:rPr kumimoji="1" lang="en-US" altLang="ja-JP" baseline="0" dirty="0" smtClean="0"/>
              <a:t> branch that takes only one target in the program.</a:t>
            </a:r>
          </a:p>
          <a:p>
            <a:r>
              <a:rPr kumimoji="1" lang="en-US" altLang="ja-JP" baseline="0" dirty="0" smtClean="0"/>
              <a:t>The other is a polymorphic branch that takes multiple targets in the program.</a:t>
            </a:r>
          </a:p>
          <a:p>
            <a:r>
              <a:rPr kumimoji="1" lang="en-US" altLang="ja-JP" baseline="0" dirty="0" smtClean="0"/>
              <a:t>Predictions for the monomorphic branch are very easy because the branch predictor has to correlate one branch instruction with one branch target address.</a:t>
            </a:r>
          </a:p>
          <a:p>
            <a:r>
              <a:rPr kumimoji="1" lang="en-US" altLang="ja-JP" baseline="0" dirty="0" smtClean="0"/>
              <a:t>On the other hand, predictions for the polymorphic branch are difficult because the predictor has to correlate one branch instruction with multiple target addresses.</a:t>
            </a:r>
          </a:p>
          <a:p>
            <a:endParaRPr kumimoji="1" lang="en-US" altLang="ja-JP" baseline="0" dirty="0" smtClean="0"/>
          </a:p>
          <a:p>
            <a:r>
              <a:rPr kumimoji="1" lang="en-US" altLang="ja-JP" baseline="0" dirty="0" smtClean="0"/>
              <a:t>To decide the design of the indirect branch predictor, we have analyzed the balance between the monomorphic branch and the polymorphic branch.</a:t>
            </a:r>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2</a:t>
            </a:fld>
            <a:endParaRPr kumimoji="1" lang="ja-JP"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As</a:t>
            </a:r>
            <a:r>
              <a:rPr kumimoji="1" lang="en-US" altLang="ja-JP" baseline="0" dirty="0" smtClean="0"/>
              <a:t> described in the previous slide, the BCTAGE takes 3 configurations.</a:t>
            </a:r>
          </a:p>
          <a:p>
            <a:r>
              <a:rPr kumimoji="1" lang="en-US" altLang="ja-JP" baseline="0" dirty="0" smtClean="0"/>
              <a:t>For monomorphic dominant workload, all bimode components go into the BIM mode. # point top figure</a:t>
            </a:r>
          </a:p>
          <a:p>
            <a:r>
              <a:rPr kumimoji="1" lang="en-US" altLang="ja-JP" baseline="0" dirty="0" smtClean="0"/>
              <a:t>For polymorphic dominant workload, all bimode components go into the TAG mode. # point bottom figure</a:t>
            </a:r>
          </a:p>
          <a:p>
            <a:r>
              <a:rPr kumimoji="1" lang="en-US" altLang="ja-JP" baseline="0" dirty="0" smtClean="0"/>
              <a:t>For the other workloads, 4 of 9 bimode components go into the TAG mode. # point middle figure</a:t>
            </a:r>
            <a:endParaRPr kumimoji="1" lang="ja-JP" altLang="en-US" dirty="0"/>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21</a:t>
            </a:fld>
            <a:endParaRPr kumimoji="1" lang="ja-JP"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The other implementation</a:t>
            </a:r>
            <a:r>
              <a:rPr kumimoji="1" lang="en-US" altLang="ja-JP" baseline="0" dirty="0" smtClean="0"/>
              <a:t> parameters are shown in this slide.</a:t>
            </a:r>
          </a:p>
          <a:p>
            <a:r>
              <a:rPr kumimoji="1" lang="en-US" altLang="ja-JP" baseline="0" dirty="0" smtClean="0"/>
              <a:t>The BCTAGE employ 20 components.</a:t>
            </a:r>
          </a:p>
          <a:p>
            <a:r>
              <a:rPr kumimoji="1" lang="en-US" altLang="ja-JP" baseline="0" dirty="0" smtClean="0"/>
              <a:t>One base component, 10-normal tagged components and 9-bimode components</a:t>
            </a:r>
          </a:p>
          <a:p>
            <a:endParaRPr kumimoji="1" lang="en-US" altLang="ja-JP" baseline="0" dirty="0" smtClean="0"/>
          </a:p>
          <a:p>
            <a:r>
              <a:rPr kumimoji="1" lang="en-US" altLang="ja-JP" baseline="0" dirty="0" smtClean="0"/>
              <a:t>The BCTAGE also employs some resource such as global history register.</a:t>
            </a:r>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22</a:t>
            </a:fld>
            <a:endParaRPr kumimoji="1" lang="ja-JP"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This slide</a:t>
            </a:r>
            <a:r>
              <a:rPr kumimoji="1" lang="en-US" altLang="ja-JP" baseline="0" dirty="0" smtClean="0"/>
              <a:t> shows the performance impact of the adaptive rehashing.</a:t>
            </a:r>
          </a:p>
          <a:p>
            <a:r>
              <a:rPr kumimoji="1" lang="en-US" altLang="ja-JP" baseline="0" dirty="0" smtClean="0"/>
              <a:t>We confirmed the BCTAGE improve the accuracy from ITTAGE in several workloads.</a:t>
            </a:r>
          </a:p>
          <a:p>
            <a:endParaRPr kumimoji="1" lang="en-US" altLang="ja-JP" baseline="0" dirty="0" smtClean="0"/>
          </a:p>
          <a:p>
            <a:r>
              <a:rPr kumimoji="1" lang="en-US" altLang="ja-JP" baseline="0" dirty="0" smtClean="0"/>
              <a:t>For example, in the CLIENT05, BCTAGE outperformed ITTAGE by 7.1% because the workload includes many monomorphic branches.</a:t>
            </a:r>
          </a:p>
          <a:p>
            <a:r>
              <a:rPr kumimoji="1" lang="en-US" altLang="ja-JP" baseline="0" dirty="0" smtClean="0"/>
              <a:t>In the SERVER01, BCTAGE also outperformed ITTAGE by 0.6% because the workload includes only 28 indirect branches.</a:t>
            </a:r>
          </a:p>
          <a:p>
            <a:endParaRPr kumimoji="1" lang="en-US" altLang="ja-JP" baseline="0" dirty="0" smtClean="0"/>
          </a:p>
          <a:p>
            <a:r>
              <a:rPr kumimoji="1" lang="en-US" altLang="ja-JP" baseline="0" dirty="0" smtClean="0"/>
              <a:t>The total performance of the BCTAGE consistently outperformed the state-of-the-art branch predictor, ITTAGE.</a:t>
            </a:r>
          </a:p>
          <a:p>
            <a:endParaRPr kumimoji="1" lang="ja-JP" altLang="en-US" dirty="0"/>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23</a:t>
            </a:fld>
            <a:endParaRPr kumimoji="1" lang="ja-JP"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This</a:t>
            </a:r>
            <a:r>
              <a:rPr kumimoji="1" lang="en-US" altLang="ja-JP" baseline="0" dirty="0" smtClean="0"/>
              <a:t> slide shows the related researches..</a:t>
            </a:r>
          </a:p>
          <a:p>
            <a:r>
              <a:rPr kumimoji="1" lang="en-US" altLang="ja-JP" baseline="0" dirty="0" smtClean="0"/>
              <a:t>The BTB and Target Cache are used for the basic components of the BCTAGE.</a:t>
            </a:r>
          </a:p>
          <a:p>
            <a:r>
              <a:rPr kumimoji="1" lang="en-US" altLang="ja-JP" baseline="0" dirty="0" smtClean="0"/>
              <a:t>BCTAGE combines two hybrid strategies proposed by these two studies. # point middle </a:t>
            </a:r>
            <a:r>
              <a:rPr kumimoji="1" lang="en-US" altLang="ja-JP" baseline="0" dirty="0" err="1" smtClean="0"/>
              <a:t>viewlet</a:t>
            </a:r>
            <a:r>
              <a:rPr kumimoji="1" lang="en-US" altLang="ja-JP" baseline="0" dirty="0" smtClean="0"/>
              <a:t> (cascaded predictor &amp; </a:t>
            </a:r>
            <a:r>
              <a:rPr kumimoji="1" lang="en-US" altLang="ja-JP" baseline="0" dirty="0" err="1" smtClean="0"/>
              <a:t>rehashable</a:t>
            </a:r>
            <a:r>
              <a:rPr kumimoji="1" lang="en-US" altLang="ja-JP" baseline="0" dirty="0" smtClean="0"/>
              <a:t> </a:t>
            </a:r>
            <a:r>
              <a:rPr kumimoji="1" lang="en-US" altLang="ja-JP" baseline="0" dirty="0" err="1" smtClean="0"/>
              <a:t>btb</a:t>
            </a:r>
            <a:r>
              <a:rPr kumimoji="1" lang="en-US" altLang="ja-JP" baseline="0" dirty="0" smtClean="0"/>
              <a:t>)</a:t>
            </a:r>
          </a:p>
          <a:p>
            <a:r>
              <a:rPr kumimoji="1" lang="en-US" altLang="ja-JP" baseline="0" dirty="0" smtClean="0"/>
              <a:t>We also referred to current novel implementations. # point bottom </a:t>
            </a:r>
            <a:r>
              <a:rPr kumimoji="1" lang="en-US" altLang="ja-JP" baseline="0" dirty="0" err="1" smtClean="0"/>
              <a:t>viewlet</a:t>
            </a:r>
            <a:endParaRPr kumimoji="1" lang="en-US" altLang="ja-JP" baseline="0" dirty="0" smtClean="0"/>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24</a:t>
            </a:fld>
            <a:endParaRPr kumimoji="1" lang="ja-JP"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Now, I</a:t>
            </a:r>
            <a:r>
              <a:rPr kumimoji="1" lang="en-US" altLang="ja-JP" baseline="0" dirty="0" smtClean="0"/>
              <a:t> want to summarize my presentation.</a:t>
            </a:r>
          </a:p>
          <a:p>
            <a:r>
              <a:rPr kumimoji="1" lang="en-US" altLang="ja-JP" baseline="0" dirty="0" smtClean="0"/>
              <a:t>We have proposed the Bimode Cascading ITTAGE in this presentation.</a:t>
            </a:r>
          </a:p>
          <a:p>
            <a:endParaRPr kumimoji="1" lang="en-US" altLang="ja-JP" baseline="0" dirty="0" smtClean="0"/>
          </a:p>
          <a:p>
            <a:r>
              <a:rPr kumimoji="1" lang="en-US" altLang="ja-JP" baseline="0" dirty="0" smtClean="0"/>
              <a:t>The key feature of the BCTAGE is an adaptive rehashing mechanism for the cascaded predictor.</a:t>
            </a:r>
          </a:p>
          <a:p>
            <a:r>
              <a:rPr kumimoji="1" lang="en-US" altLang="ja-JP" baseline="0" dirty="0" smtClean="0"/>
              <a:t>It uses one prediction component for both the polymorphic branch and the monomorphic branch.</a:t>
            </a:r>
          </a:p>
          <a:p>
            <a:r>
              <a:rPr kumimoji="1" lang="en-US" altLang="ja-JP" baseline="0" dirty="0" smtClean="0"/>
              <a:t>The BCTAGE integrates multiple </a:t>
            </a:r>
            <a:r>
              <a:rPr kumimoji="1" lang="en-US" altLang="ja-JP" baseline="0" dirty="0" err="1" smtClean="0"/>
              <a:t>bimode</a:t>
            </a:r>
            <a:r>
              <a:rPr kumimoji="1" lang="en-US" altLang="ja-JP" baseline="0" dirty="0" smtClean="0"/>
              <a:t> components to improve the accuracy.</a:t>
            </a:r>
          </a:p>
          <a:p>
            <a:r>
              <a:rPr kumimoji="1" lang="en-US" altLang="ja-JP" baseline="0" dirty="0" smtClean="0"/>
              <a:t>The BCTAGE detects the workload characteristics dynamically and modifies the predictor configuration to match the workload.</a:t>
            </a:r>
          </a:p>
          <a:p>
            <a:endParaRPr kumimoji="1" lang="en-US" altLang="ja-JP" baseline="0" dirty="0" smtClean="0"/>
          </a:p>
          <a:p>
            <a:r>
              <a:rPr kumimoji="1" lang="en-US" altLang="ja-JP" baseline="0" dirty="0" smtClean="0"/>
              <a:t>It improves the accuracy from the state-of-the-art branch predictor, ITTAGE, because it can use the limited hardware resources much more effectively.</a:t>
            </a:r>
            <a:endParaRPr kumimoji="1" lang="ja-JP" altLang="en-US" dirty="0"/>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25</a:t>
            </a:fld>
            <a:endParaRPr kumimoji="1" lang="ja-JP"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Thank</a:t>
            </a:r>
            <a:r>
              <a:rPr kumimoji="1" lang="en-US" altLang="ja-JP" baseline="0" dirty="0" smtClean="0"/>
              <a:t> you for listening.</a:t>
            </a:r>
          </a:p>
          <a:p>
            <a:r>
              <a:rPr kumimoji="1" lang="en-US" altLang="ja-JP" baseline="0" dirty="0" smtClean="0"/>
              <a:t>Do you have any questions.</a:t>
            </a:r>
            <a:endParaRPr kumimoji="1" lang="ja-JP" altLang="en-US" dirty="0"/>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26</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We</a:t>
            </a:r>
            <a:r>
              <a:rPr kumimoji="1" lang="en-US" altLang="ja-JP" baseline="0" dirty="0" smtClean="0"/>
              <a:t> have classified these workloads into three groups.</a:t>
            </a:r>
          </a:p>
          <a:p>
            <a:r>
              <a:rPr kumimoji="1" lang="en-US" altLang="ja-JP" dirty="0" smtClean="0"/>
              <a:t>One is</a:t>
            </a:r>
            <a:r>
              <a:rPr kumimoji="1" lang="en-US" altLang="ja-JP" baseline="0" dirty="0" smtClean="0"/>
              <a:t> the monomorphic dominant workloads that include more than 1000 indirect branches.</a:t>
            </a:r>
          </a:p>
          <a:p>
            <a:r>
              <a:rPr kumimoji="1" lang="en-US" altLang="ja-JP" baseline="0" dirty="0" smtClean="0"/>
              <a:t>One is the polymorphic dominant workloads that are covered more than 80% by the polymorphic branches.</a:t>
            </a:r>
          </a:p>
          <a:p>
            <a:r>
              <a:rPr kumimoji="1" lang="en-US" altLang="ja-JP" baseline="0" dirty="0" smtClean="0"/>
              <a:t>And we found some other workloads.</a:t>
            </a:r>
          </a:p>
          <a:p>
            <a:endParaRPr kumimoji="1" lang="en-US" altLang="ja-JP" baseline="0" dirty="0" smtClean="0"/>
          </a:p>
          <a:p>
            <a:r>
              <a:rPr kumimoji="1" lang="en-US" altLang="ja-JP" baseline="0" dirty="0" smtClean="0"/>
              <a:t>The summary of this analysis is the workload characteristics are different from application to application.</a:t>
            </a:r>
          </a:p>
          <a:p>
            <a:r>
              <a:rPr kumimoji="1" lang="en-US" altLang="ja-JP" baseline="0" dirty="0" smtClean="0"/>
              <a:t>Therefore, the predictor should adapt to such different characteristics.</a:t>
            </a:r>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3</a:t>
            </a:fld>
            <a:endParaRPr kumimoji="1" lang="ja-JP"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4</a:t>
            </a:fld>
            <a:endParaRPr kumimoji="1" lang="ja-JP"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As you know, there</a:t>
            </a:r>
            <a:r>
              <a:rPr kumimoji="1" lang="en-US" altLang="ja-JP" baseline="0" dirty="0" smtClean="0"/>
              <a:t> are two basic approaches to predict the indirect branch.</a:t>
            </a:r>
            <a:endParaRPr kumimoji="1" lang="en-US" altLang="ja-JP" dirty="0" smtClean="0"/>
          </a:p>
          <a:p>
            <a:endParaRPr kumimoji="1" lang="en-US" altLang="ja-JP" dirty="0" smtClean="0"/>
          </a:p>
          <a:p>
            <a:r>
              <a:rPr kumimoji="1" lang="en-US" altLang="ja-JP" dirty="0" smtClean="0"/>
              <a:t>To predict the monomorphic branch, the branch target buffer is the most cost-effective approach.</a:t>
            </a:r>
            <a:endParaRPr kumimoji="1" lang="en-US" altLang="ja-JP" dirty="0"/>
          </a:p>
          <a:p>
            <a:r>
              <a:rPr kumimoji="1" lang="en-US" altLang="ja-JP" dirty="0" smtClean="0"/>
              <a:t>For</a:t>
            </a:r>
            <a:r>
              <a:rPr kumimoji="1" lang="en-US" altLang="ja-JP" baseline="0" dirty="0" smtClean="0"/>
              <a:t> the polymorphic branches, the tagged target cache is used to improve the prediction accuracy because it can correlate one branch instruction with multiple branch targets by using branch history to make the prediction.</a:t>
            </a:r>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5</a:t>
            </a:fld>
            <a:endParaRPr kumimoji="1" lang="ja-JP"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To improve these</a:t>
            </a:r>
            <a:r>
              <a:rPr kumimoji="1" lang="en-US" altLang="ja-JP" baseline="0" dirty="0" smtClean="0"/>
              <a:t> basic components,</a:t>
            </a:r>
            <a:r>
              <a:rPr kumimoji="1" lang="ja-JP" altLang="en-US" baseline="0" dirty="0" smtClean="0"/>
              <a:t> </a:t>
            </a:r>
            <a:r>
              <a:rPr kumimoji="1" lang="en-US" altLang="ja-JP" baseline="0" dirty="0" smtClean="0"/>
              <a:t>several hybrid approaches were proposed.</a:t>
            </a:r>
          </a:p>
          <a:p>
            <a:r>
              <a:rPr kumimoji="1" lang="en-US" altLang="ja-JP" baseline="0" dirty="0" smtClean="0"/>
              <a:t>The </a:t>
            </a:r>
            <a:r>
              <a:rPr kumimoji="1" lang="en-US" altLang="ja-JP" baseline="0" dirty="0" err="1" smtClean="0"/>
              <a:t>rehashable</a:t>
            </a:r>
            <a:r>
              <a:rPr kumimoji="1" lang="en-US" altLang="ja-JP" baseline="0" dirty="0" smtClean="0"/>
              <a:t> BTB uses one table for both monomorphic branches and polymorphic branches by switching the input value.</a:t>
            </a:r>
          </a:p>
          <a:p>
            <a:r>
              <a:rPr kumimoji="1" lang="en-US" altLang="ja-JP" baseline="0" dirty="0" smtClean="0"/>
              <a:t>For the monomorphic branch, only a PC is used for the prediction.</a:t>
            </a:r>
          </a:p>
          <a:p>
            <a:r>
              <a:rPr kumimoji="1" lang="en-US" altLang="ja-JP" baseline="0" dirty="0" smtClean="0"/>
              <a:t>For the polymorphic branch, both a PC and a branch history is used for the prediction.</a:t>
            </a:r>
          </a:p>
          <a:p>
            <a:r>
              <a:rPr kumimoji="1" lang="en-US" altLang="ja-JP" baseline="0" dirty="0" smtClean="0"/>
              <a:t>The one of two inputs is selected by this multiplexer. # point a multiplexer written in the left side</a:t>
            </a:r>
          </a:p>
          <a:p>
            <a:endParaRPr kumimoji="1" lang="en-US" altLang="ja-JP" baseline="0" dirty="0" smtClean="0"/>
          </a:p>
          <a:p>
            <a:r>
              <a:rPr kumimoji="1" lang="en-US" altLang="ja-JP" baseline="0" dirty="0" smtClean="0"/>
              <a:t>It improve the cost-efficiency and the accuracy.</a:t>
            </a:r>
          </a:p>
          <a:p>
            <a:r>
              <a:rPr kumimoji="1" lang="en-US" altLang="ja-JP" baseline="0" dirty="0" smtClean="0"/>
              <a:t>However, </a:t>
            </a:r>
            <a:r>
              <a:rPr kumimoji="1" lang="en-US" altLang="ja-JP" baseline="0" smtClean="0"/>
              <a:t>there is much more accurate indirect branch predictors.</a:t>
            </a:r>
          </a:p>
          <a:p>
            <a:endParaRPr kumimoji="1" lang="en-US" altLang="ja-JP" baseline="0" dirty="0" smtClean="0"/>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6</a:t>
            </a:fld>
            <a:endParaRPr kumimoji="1" lang="ja-JP"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The other approach</a:t>
            </a:r>
            <a:r>
              <a:rPr kumimoji="1" lang="en-US" altLang="ja-JP" baseline="0" dirty="0" smtClean="0"/>
              <a:t> is the cascaded predictor.</a:t>
            </a:r>
          </a:p>
          <a:p>
            <a:r>
              <a:rPr kumimoji="1" lang="en-US" altLang="ja-JP" baseline="0" dirty="0" smtClean="0"/>
              <a:t>This employs dedicated BTB-like components and the TTC-like components.</a:t>
            </a:r>
          </a:p>
          <a:p>
            <a:r>
              <a:rPr kumimoji="1" lang="en-US" altLang="ja-JP" baseline="0" dirty="0" smtClean="0"/>
              <a:t>Only the polymorphic branch uses the TTC-like components.</a:t>
            </a:r>
            <a:endParaRPr kumimoji="1" lang="ja-JP" altLang="en-US" dirty="0"/>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7</a:t>
            </a:fld>
            <a:endParaRPr kumimoji="1" lang="ja-JP"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This approach is also used for much</a:t>
            </a:r>
            <a:r>
              <a:rPr kumimoji="1" lang="en-US" altLang="ja-JP" baseline="0" dirty="0" smtClean="0"/>
              <a:t> more modern indirect branch predictors such as ITTAGE.</a:t>
            </a:r>
          </a:p>
          <a:p>
            <a:r>
              <a:rPr kumimoji="1" lang="en-US" altLang="ja-JP" baseline="0" dirty="0" smtClean="0"/>
              <a:t>ITTAGE improves accuracy significantly.</a:t>
            </a:r>
          </a:p>
          <a:p>
            <a:r>
              <a:rPr kumimoji="1" lang="en-US" altLang="ja-JP" dirty="0" smtClean="0"/>
              <a:t>However, the ITTAGE has a big problem.</a:t>
            </a:r>
          </a:p>
          <a:p>
            <a:r>
              <a:rPr kumimoji="1" lang="en-US" altLang="ja-JP" dirty="0" smtClean="0"/>
              <a:t>The</a:t>
            </a:r>
            <a:r>
              <a:rPr kumimoji="1" lang="en-US" altLang="ja-JP" baseline="0" dirty="0" smtClean="0"/>
              <a:t> problem is the balance between the BTB-like components and the TTC-like components are decided during the design phase.</a:t>
            </a:r>
          </a:p>
          <a:p>
            <a:r>
              <a:rPr kumimoji="1" lang="en-US" altLang="ja-JP" baseline="0" dirty="0" smtClean="0"/>
              <a:t>This results in wasting hardware resources for strongly monomorphic-dominant or strongly polymorphic dominant workloads.</a:t>
            </a:r>
            <a:endParaRPr kumimoji="1" lang="ja-JP" altLang="en-US" dirty="0"/>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8</a:t>
            </a:fld>
            <a:endParaRPr kumimoji="1" lang="ja-JP"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en-US" altLang="ja-JP" dirty="0" smtClean="0"/>
              <a:t>To</a:t>
            </a:r>
            <a:r>
              <a:rPr kumimoji="1" lang="en-US" altLang="ja-JP" baseline="0" dirty="0" smtClean="0"/>
              <a:t> resolve this problem of ITTAGE, we propose the Bimode Cascading ITTAGE, so called BCTAGE.</a:t>
            </a:r>
          </a:p>
          <a:p>
            <a:r>
              <a:rPr kumimoji="1" lang="en-US" altLang="ja-JP" dirty="0" smtClean="0"/>
              <a:t>The feature of the BCTAGE is a dynamic reconfiguration</a:t>
            </a:r>
            <a:r>
              <a:rPr kumimoji="1" lang="en-US" altLang="ja-JP" baseline="0" dirty="0" smtClean="0"/>
              <a:t> that adapts the hardware configuration to the current workload characteristics.</a:t>
            </a:r>
          </a:p>
          <a:p>
            <a:r>
              <a:rPr kumimoji="1" lang="en-US" altLang="ja-JP" baseline="0" dirty="0" smtClean="0"/>
              <a:t>The key feature of the BCTAGE is an adaptive rehashing for the cascaded predictor.</a:t>
            </a:r>
          </a:p>
          <a:p>
            <a:r>
              <a:rPr kumimoji="1" lang="en-US" altLang="ja-JP" baseline="0" dirty="0" smtClean="0"/>
              <a:t>It has two important components.</a:t>
            </a:r>
          </a:p>
          <a:p>
            <a:r>
              <a:rPr kumimoji="1" lang="en-US" altLang="ja-JP" baseline="0" dirty="0" smtClean="0"/>
              <a:t>They are the bimode components and the workload detector.</a:t>
            </a:r>
          </a:p>
          <a:p>
            <a:r>
              <a:rPr kumimoji="1" lang="en-US" altLang="ja-JP" baseline="0" dirty="0" smtClean="0"/>
              <a:t>The advantage of the BCTAGE is the effective use of the limited hardware resources for strongly polymorphic or strongly monomorphic dominant workloads.</a:t>
            </a:r>
            <a:endParaRPr kumimoji="1" lang="ja-JP" altLang="en-US" dirty="0"/>
          </a:p>
        </p:txBody>
      </p:sp>
      <p:sp>
        <p:nvSpPr>
          <p:cNvPr id="4" name="スライド番号プレースホルダ 3"/>
          <p:cNvSpPr>
            <a:spLocks noGrp="1"/>
          </p:cNvSpPr>
          <p:nvPr>
            <p:ph type="sldNum" sz="quarter" idx="10"/>
          </p:nvPr>
        </p:nvSpPr>
        <p:spPr/>
        <p:txBody>
          <a:bodyPr/>
          <a:lstStyle/>
          <a:p>
            <a:fld id="{BB65D62C-CACC-4404-8402-AB6FBC8887EC}" type="slidenum">
              <a:rPr kumimoji="1" lang="ja-JP" altLang="en-US" smtClean="0"/>
              <a:pPr/>
              <a:t>10</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8" name="タイトル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ja-JP" altLang="en-US" smtClean="0"/>
              <a:t>マスタ タイトルの書式設定</a:t>
            </a:r>
            <a:endParaRPr kumimoji="0" lang="en-US"/>
          </a:p>
        </p:txBody>
      </p:sp>
      <p:sp>
        <p:nvSpPr>
          <p:cNvPr id="9" name="サブタイトル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a:xfrm>
            <a:off x="6400800" y="6355080"/>
            <a:ext cx="2286000" cy="365760"/>
          </a:xfrm>
        </p:spPr>
        <p:txBody>
          <a:bodyPr/>
          <a:lstStyle>
            <a:lvl1pPr>
              <a:defRPr sz="1400"/>
            </a:lvl1pPr>
          </a:lstStyle>
          <a:p>
            <a:fld id="{E90ED720-0104-4369-84BC-D37694168613}" type="datetimeFigureOut">
              <a:rPr kumimoji="1" lang="ja-JP" altLang="en-US" smtClean="0"/>
              <a:pPr/>
              <a:t>2011/6/4</a:t>
            </a:fld>
            <a:endParaRPr kumimoji="1" lang="ja-JP" altLang="en-US"/>
          </a:p>
        </p:txBody>
      </p:sp>
      <p:sp>
        <p:nvSpPr>
          <p:cNvPr id="17" name="フッター プレースホルダ 16"/>
          <p:cNvSpPr>
            <a:spLocks noGrp="1"/>
          </p:cNvSpPr>
          <p:nvPr>
            <p:ph type="ftr" sz="quarter" idx="11"/>
          </p:nvPr>
        </p:nvSpPr>
        <p:spPr>
          <a:xfrm>
            <a:off x="2898648" y="6355080"/>
            <a:ext cx="3474720" cy="365760"/>
          </a:xfrm>
        </p:spPr>
        <p:txBody>
          <a:bodyPr/>
          <a:lstStyle/>
          <a:p>
            <a:endParaRPr kumimoji="1" lang="ja-JP" altLang="en-US"/>
          </a:p>
        </p:txBody>
      </p:sp>
      <p:sp>
        <p:nvSpPr>
          <p:cNvPr id="29" name="スライド番号プレースホルダ 28"/>
          <p:cNvSpPr>
            <a:spLocks noGrp="1"/>
          </p:cNvSpPr>
          <p:nvPr>
            <p:ph type="sldNum" sz="quarter" idx="12"/>
          </p:nvPr>
        </p:nvSpPr>
        <p:spPr>
          <a:xfrm>
            <a:off x="1216152" y="6355080"/>
            <a:ext cx="1219200" cy="365760"/>
          </a:xfrm>
        </p:spPr>
        <p:txBody>
          <a:bodyPr/>
          <a:lstStyle/>
          <a:p>
            <a:fld id="{D2D8002D-B5B0-4BAC-B1F6-782DDCCE6D9C}" type="slidenum">
              <a:rPr kumimoji="1" lang="ja-JP" altLang="en-US" smtClean="0"/>
              <a:pPr/>
              <a:t>&lt;#&gt;</a:t>
            </a:fld>
            <a:endParaRPr kumimoji="1" lang="ja-JP" altLang="en-US"/>
          </a:p>
        </p:txBody>
      </p:sp>
      <p:sp>
        <p:nvSpPr>
          <p:cNvPr id="21" name="正方形/長方形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正方形/長方形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正方形/長方形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正方形/長方形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2011/6/4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2011/6/4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7"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二等辺三角形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直線コネクタ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2011/6/4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8" name="コンテンツ プレースホルダ 7"/>
          <p:cNvSpPr>
            <a:spLocks noGrp="1"/>
          </p:cNvSpPr>
          <p:nvPr>
            <p:ph sz="quarter" idx="1"/>
          </p:nvPr>
        </p:nvSpPr>
        <p:spPr>
          <a:xfrm>
            <a:off x="457200" y="1219200"/>
            <a:ext cx="8229600"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a:xfrm>
            <a:off x="6400800" y="6355080"/>
            <a:ext cx="2286000" cy="365760"/>
          </a:xfrm>
        </p:spPr>
        <p:txBody>
          <a:bodyPr/>
          <a:lstStyle/>
          <a:p>
            <a:fld id="{E90ED720-0104-4369-84BC-D37694168613}" type="datetimeFigureOut">
              <a:rPr kumimoji="1" lang="ja-JP" altLang="en-US" smtClean="0"/>
              <a:pPr/>
              <a:t>2011/6/4</a:t>
            </a:fld>
            <a:endParaRPr kumimoji="1" lang="ja-JP" altLang="en-US"/>
          </a:p>
        </p:txBody>
      </p:sp>
      <p:sp>
        <p:nvSpPr>
          <p:cNvPr id="5" name="フッター プレースホルダ 4"/>
          <p:cNvSpPr>
            <a:spLocks noGrp="1"/>
          </p:cNvSpPr>
          <p:nvPr>
            <p:ph type="ftr" sz="quarter" idx="11"/>
          </p:nvPr>
        </p:nvSpPr>
        <p:spPr>
          <a:xfrm>
            <a:off x="2898648" y="6355080"/>
            <a:ext cx="3474720" cy="365760"/>
          </a:xfrm>
        </p:spPr>
        <p:txBody>
          <a:bodyPr/>
          <a:lstStyle/>
          <a:p>
            <a:endParaRPr kumimoji="1" lang="ja-JP" altLang="en-US"/>
          </a:p>
        </p:txBody>
      </p:sp>
      <p:sp>
        <p:nvSpPr>
          <p:cNvPr id="6" name="スライド番号プレースホルダ 5"/>
          <p:cNvSpPr>
            <a:spLocks noGrp="1"/>
          </p:cNvSpPr>
          <p:nvPr>
            <p:ph type="sldNum" sz="quarter" idx="12"/>
          </p:nvPr>
        </p:nvSpPr>
        <p:spPr>
          <a:xfrm>
            <a:off x="1069848" y="6355080"/>
            <a:ext cx="1520952" cy="365760"/>
          </a:xfrm>
        </p:spPr>
        <p:txBody>
          <a:bodyPr/>
          <a:lstStyle/>
          <a:p>
            <a:fld id="{D2D8002D-B5B0-4BAC-B1F6-782DDCCE6D9C}" type="slidenum">
              <a:rPr kumimoji="1" lang="ja-JP" altLang="en-US" smtClean="0"/>
              <a:pPr/>
              <a:t>&lt;#&gt;</a:t>
            </a:fld>
            <a:endParaRPr kumimoji="1" lang="ja-JP" altLang="en-US"/>
          </a:p>
        </p:txBody>
      </p:sp>
      <p:sp>
        <p:nvSpPr>
          <p:cNvPr id="7" name="正方形/長方形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2011/6/4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9" name="コンテンツ プレースホルダ 8"/>
          <p:cNvSpPr>
            <a:spLocks noGrp="1"/>
          </p:cNvSpPr>
          <p:nvPr>
            <p:ph sz="quarter" idx="1"/>
          </p:nvPr>
        </p:nvSpPr>
        <p:spPr>
          <a:xfrm>
            <a:off x="457200" y="1219200"/>
            <a:ext cx="4041648"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632198" y="1216152"/>
            <a:ext cx="4041648"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2011/6/4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11" name="コンテンツ プレースホルダ 10"/>
          <p:cNvSpPr>
            <a:spLocks noGrp="1"/>
          </p:cNvSpPr>
          <p:nvPr>
            <p:ph sz="quarter" idx="2"/>
          </p:nvPr>
        </p:nvSpPr>
        <p:spPr>
          <a:xfrm>
            <a:off x="457200" y="2133600"/>
            <a:ext cx="4038600" cy="4038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quarter" idx="4"/>
          </p:nvPr>
        </p:nvSpPr>
        <p:spPr>
          <a:xfrm>
            <a:off x="4648200" y="2133600"/>
            <a:ext cx="4038600" cy="4038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 タイトルの書式設定</a:t>
            </a:r>
            <a:endParaRPr kumimoji="0" 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2011/6/4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2011/6/4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5"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2011/6/4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直線コネクタ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コンテンツ プレースホルダ 11"/>
          <p:cNvSpPr>
            <a:spLocks noGrp="1"/>
          </p:cNvSpPr>
          <p:nvPr>
            <p:ph sz="quarter" idx="1"/>
          </p:nvPr>
        </p:nvSpPr>
        <p:spPr>
          <a:xfrm>
            <a:off x="304800" y="304800"/>
            <a:ext cx="5715000" cy="5715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ja-JP" altLang="en-US" smtClean="0"/>
              <a:t>アイコンをクリックして図を追加</a:t>
            </a:r>
            <a:endParaRPr kumimoji="0" lang="en-US" dirty="0"/>
          </a:p>
        </p:txBody>
      </p:sp>
      <p:sp>
        <p:nvSpPr>
          <p:cNvPr id="4" name="テキスト プレースホルダ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2011/6/4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&lt;#&gt;</a:t>
            </a:fld>
            <a:endParaRPr kumimoji="1" lang="ja-JP" altLang="en-US"/>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457200" y="152400"/>
            <a:ext cx="8229600" cy="990600"/>
          </a:xfrm>
          <a:prstGeom prst="rect">
            <a:avLst/>
          </a:prstGeom>
        </p:spPr>
        <p:txBody>
          <a:bodyPr vert="horz" anchor="b" anchorCtr="0">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E90ED720-0104-4369-84BC-D37694168613}" type="datetimeFigureOut">
              <a:rPr kumimoji="1" lang="ja-JP" altLang="en-US" smtClean="0"/>
              <a:pPr/>
              <a:t>2011/6/4</a:t>
            </a:fld>
            <a:endParaRPr kumimoji="1" lang="ja-JP" altLang="en-US"/>
          </a:p>
        </p:txBody>
      </p:sp>
      <p:sp>
        <p:nvSpPr>
          <p:cNvPr id="3" name="フッター プレースホルダ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kumimoji="1" lang="ja-JP" altLang="en-US"/>
          </a:p>
        </p:txBody>
      </p:sp>
      <p:sp>
        <p:nvSpPr>
          <p:cNvPr id="23" name="スライド番号プレースホルダ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D2D8002D-B5B0-4BAC-B1F6-782DDCCE6D9C}" type="slidenum">
              <a:rPr kumimoji="1" lang="ja-JP" altLang="en-US" smtClean="0"/>
              <a:pPr/>
              <a:t>&lt;#&gt;</a:t>
            </a:fld>
            <a:endParaRPr kumimoji="1" lang="ja-JP" altLang="en-US"/>
          </a:p>
        </p:txBody>
      </p:sp>
      <p:sp>
        <p:nvSpPr>
          <p:cNvPr id="28" name="直線コネクタ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二等辺三角形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1"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994792" y="3789040"/>
            <a:ext cx="7249616" cy="990600"/>
          </a:xfrm>
        </p:spPr>
        <p:txBody>
          <a:bodyPr>
            <a:noAutofit/>
          </a:bodyPr>
          <a:lstStyle/>
          <a:p>
            <a:r>
              <a:rPr kumimoji="1" lang="en-US" altLang="ja-JP" sz="2800" dirty="0" smtClean="0"/>
              <a:t>Bimode Cascading: Adaptive Rehashing for</a:t>
            </a:r>
            <a:br>
              <a:rPr kumimoji="1" lang="en-US" altLang="ja-JP" sz="2800" dirty="0" smtClean="0"/>
            </a:br>
            <a:r>
              <a:rPr lang="en-US" altLang="ja-JP" sz="2800" dirty="0" smtClean="0"/>
              <a:t>ITTAGE Indirect Branch Predictor</a:t>
            </a:r>
            <a:endParaRPr kumimoji="1" lang="ja-JP" altLang="en-US" sz="2800" dirty="0"/>
          </a:p>
        </p:txBody>
      </p:sp>
      <p:sp>
        <p:nvSpPr>
          <p:cNvPr id="3" name="サブタイトル 2"/>
          <p:cNvSpPr>
            <a:spLocks noGrp="1"/>
          </p:cNvSpPr>
          <p:nvPr>
            <p:ph type="subTitle" idx="1"/>
          </p:nvPr>
        </p:nvSpPr>
        <p:spPr/>
        <p:txBody>
          <a:bodyPr>
            <a:normAutofit/>
          </a:bodyPr>
          <a:lstStyle/>
          <a:p>
            <a:r>
              <a:rPr kumimoji="1" lang="en-US" altLang="ja-JP" dirty="0" err="1" smtClean="0"/>
              <a:t>Y.Ishii</a:t>
            </a:r>
            <a:r>
              <a:rPr kumimoji="1" lang="en-US" altLang="ja-JP" dirty="0" smtClean="0"/>
              <a:t>, </a:t>
            </a:r>
            <a:r>
              <a:rPr kumimoji="1" lang="en-US" altLang="ja-JP" dirty="0" err="1" smtClean="0"/>
              <a:t>K.Kuroyanagi</a:t>
            </a:r>
            <a:r>
              <a:rPr kumimoji="1" lang="en-US" altLang="ja-JP" dirty="0" smtClean="0"/>
              <a:t>, </a:t>
            </a:r>
            <a:r>
              <a:rPr kumimoji="1" lang="en-US" altLang="ja-JP" dirty="0" err="1" smtClean="0"/>
              <a:t>T.Sawada</a:t>
            </a:r>
            <a:r>
              <a:rPr kumimoji="1" lang="en-US" altLang="ja-JP" dirty="0" smtClean="0"/>
              <a:t>, </a:t>
            </a:r>
            <a:r>
              <a:rPr kumimoji="1" lang="en-US" altLang="ja-JP" dirty="0" err="1" smtClean="0"/>
              <a:t>M.Inaba</a:t>
            </a:r>
            <a:r>
              <a:rPr kumimoji="1" lang="en-US" altLang="ja-JP" dirty="0" smtClean="0"/>
              <a:t>, and </a:t>
            </a:r>
            <a:r>
              <a:rPr kumimoji="1" lang="en-US" altLang="ja-JP" dirty="0" err="1" smtClean="0"/>
              <a:t>K.Hiraki</a:t>
            </a:r>
            <a:endParaRPr kumimoji="1" lang="en-US" altLang="ja-JP" dirty="0" smtClean="0"/>
          </a:p>
        </p:txBody>
      </p:sp>
      <p:pic>
        <p:nvPicPr>
          <p:cNvPr id="1026" name="Picture 2"/>
          <p:cNvPicPr>
            <a:picLocks noChangeAspect="1" noChangeArrowheads="1"/>
          </p:cNvPicPr>
          <p:nvPr/>
        </p:nvPicPr>
        <p:blipFill>
          <a:blip r:embed="rId3" cstate="print"/>
          <a:srcRect/>
          <a:stretch>
            <a:fillRect/>
          </a:stretch>
        </p:blipFill>
        <p:spPr bwMode="auto">
          <a:xfrm>
            <a:off x="5248027" y="5859324"/>
            <a:ext cx="3508872" cy="57138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sz="4800" dirty="0" smtClean="0"/>
              <a:t>BCTAGE</a:t>
            </a:r>
            <a:endParaRPr kumimoji="1" lang="ja-JP" altLang="en-US" sz="4800" dirty="0"/>
          </a:p>
        </p:txBody>
      </p:sp>
      <p:sp>
        <p:nvSpPr>
          <p:cNvPr id="3" name="コンテンツ プレースホルダ 2"/>
          <p:cNvSpPr>
            <a:spLocks noGrp="1"/>
          </p:cNvSpPr>
          <p:nvPr>
            <p:ph sz="quarter" idx="1"/>
          </p:nvPr>
        </p:nvSpPr>
        <p:spPr>
          <a:xfrm>
            <a:off x="457200" y="1219200"/>
            <a:ext cx="8229600" cy="5180196"/>
          </a:xfrm>
        </p:spPr>
        <p:txBody>
          <a:bodyPr>
            <a:normAutofit/>
          </a:bodyPr>
          <a:lstStyle/>
          <a:p>
            <a:r>
              <a:rPr lang="en-US" altLang="ja-JP" sz="3200" dirty="0" smtClean="0"/>
              <a:t>Key Idea</a:t>
            </a:r>
          </a:p>
          <a:p>
            <a:pPr lvl="1"/>
            <a:r>
              <a:rPr lang="en-US" altLang="ja-JP" sz="3200" dirty="0" smtClean="0"/>
              <a:t>Dynamic reconfiguration to adapt the predictor to match the workload characteristics</a:t>
            </a:r>
          </a:p>
          <a:p>
            <a:pPr lvl="1"/>
            <a:endParaRPr lang="en-US" altLang="ja-JP" sz="3200" dirty="0" smtClean="0"/>
          </a:p>
          <a:p>
            <a:r>
              <a:rPr lang="en-US" altLang="ja-JP" sz="3200" dirty="0" smtClean="0"/>
              <a:t>Solution</a:t>
            </a:r>
          </a:p>
          <a:p>
            <a:pPr lvl="1"/>
            <a:r>
              <a:rPr lang="en-US" altLang="ja-JP" sz="3200" dirty="0" smtClean="0"/>
              <a:t>Combines adaptive rehashing and cascaded predictor to improve the performance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sz="4800" dirty="0" smtClean="0"/>
              <a:t>Advantage of BCTAGE</a:t>
            </a:r>
            <a:endParaRPr kumimoji="1" lang="ja-JP" altLang="en-US" sz="4800" dirty="0"/>
          </a:p>
        </p:txBody>
      </p:sp>
      <p:sp>
        <p:nvSpPr>
          <p:cNvPr id="3" name="コンテンツ プレースホルダ 2"/>
          <p:cNvSpPr>
            <a:spLocks noGrp="1"/>
          </p:cNvSpPr>
          <p:nvPr>
            <p:ph sz="quarter" idx="1"/>
          </p:nvPr>
        </p:nvSpPr>
        <p:spPr>
          <a:xfrm>
            <a:off x="457200" y="1219200"/>
            <a:ext cx="8229600" cy="5180196"/>
          </a:xfrm>
        </p:spPr>
        <p:txBody>
          <a:bodyPr>
            <a:normAutofit/>
          </a:bodyPr>
          <a:lstStyle/>
          <a:p>
            <a:endParaRPr lang="en-US" altLang="ja-JP" sz="3200" dirty="0" smtClean="0"/>
          </a:p>
          <a:p>
            <a:r>
              <a:rPr lang="en-US" altLang="ja-JP" sz="3200" dirty="0" smtClean="0"/>
              <a:t>Effective use of limited hardware resources</a:t>
            </a:r>
            <a:endParaRPr lang="en-US" altLang="ja-JP" sz="2800" dirty="0" smtClean="0"/>
          </a:p>
          <a:p>
            <a:pPr lvl="1"/>
            <a:r>
              <a:rPr lang="en-US" altLang="ja-JP" sz="2800" dirty="0" smtClean="0"/>
              <a:t>For strongly </a:t>
            </a:r>
            <a:r>
              <a:rPr lang="en-US" altLang="ja-JP" sz="2800" dirty="0" err="1" smtClean="0"/>
              <a:t>monomorphic</a:t>
            </a:r>
            <a:r>
              <a:rPr lang="en-US" altLang="ja-JP" sz="2800" dirty="0" smtClean="0"/>
              <a:t>-dominant workloads</a:t>
            </a:r>
          </a:p>
          <a:p>
            <a:pPr lvl="1"/>
            <a:r>
              <a:rPr lang="en-US" altLang="ja-JP" sz="2800" dirty="0" smtClean="0"/>
              <a:t>For strongly polymorphic-dominant workloads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Adaptive Rehashing for ITTAGE</a:t>
            </a:r>
            <a:endParaRPr kumimoji="1" lang="ja-JP" altLang="en-US" dirty="0"/>
          </a:p>
        </p:txBody>
      </p:sp>
      <p:sp>
        <p:nvSpPr>
          <p:cNvPr id="3" name="コンテンツ プレースホルダ 2"/>
          <p:cNvSpPr>
            <a:spLocks noGrp="1"/>
          </p:cNvSpPr>
          <p:nvPr>
            <p:ph sz="quarter" idx="1"/>
          </p:nvPr>
        </p:nvSpPr>
        <p:spPr/>
        <p:txBody>
          <a:bodyPr>
            <a:normAutofit/>
          </a:bodyPr>
          <a:lstStyle/>
          <a:p>
            <a:r>
              <a:rPr lang="en-US" altLang="ja-JP" dirty="0" err="1" smtClean="0"/>
              <a:t>Bimode</a:t>
            </a:r>
            <a:r>
              <a:rPr lang="en-US" altLang="ja-JP" dirty="0" smtClean="0"/>
              <a:t> Component</a:t>
            </a:r>
          </a:p>
          <a:p>
            <a:pPr lvl="1"/>
            <a:r>
              <a:rPr lang="en-US" altLang="ja-JP" dirty="0" smtClean="0"/>
              <a:t>BIM mode: monomorphic friendly (using only PC)</a:t>
            </a:r>
          </a:p>
          <a:p>
            <a:pPr lvl="1"/>
            <a:r>
              <a:rPr lang="en-US" altLang="ja-JP" dirty="0" smtClean="0"/>
              <a:t>TAG mode: polymorphic friendly (using both PC &amp; BHR)</a:t>
            </a:r>
          </a:p>
          <a:p>
            <a:pPr lvl="1"/>
            <a:endParaRPr lang="en-US" altLang="ja-JP" dirty="0" smtClean="0"/>
          </a:p>
          <a:p>
            <a:endParaRPr lang="en-US" altLang="ja-JP" dirty="0" smtClean="0"/>
          </a:p>
          <a:p>
            <a:endParaRPr lang="en-US" altLang="ja-JP" dirty="0" smtClean="0"/>
          </a:p>
          <a:p>
            <a:endParaRPr lang="en-US" altLang="ja-JP" dirty="0" smtClean="0"/>
          </a:p>
          <a:p>
            <a:r>
              <a:rPr lang="en-US" altLang="ja-JP" dirty="0" smtClean="0"/>
              <a:t>Workload detector</a:t>
            </a:r>
          </a:p>
          <a:p>
            <a:pPr lvl="1"/>
            <a:r>
              <a:rPr lang="en-US" altLang="ja-JP" dirty="0" smtClean="0"/>
              <a:t>Decides the workload characteristics dynamically</a:t>
            </a:r>
          </a:p>
          <a:p>
            <a:pPr lvl="1"/>
            <a:r>
              <a:rPr lang="en-US" altLang="ja-JP" dirty="0" smtClean="0"/>
              <a:t>Tracks t</a:t>
            </a:r>
            <a:r>
              <a:rPr kumimoji="1" lang="en-US" altLang="ja-JP" dirty="0" smtClean="0"/>
              <a:t>he capacity shortage of BTB-like resources</a:t>
            </a:r>
          </a:p>
        </p:txBody>
      </p:sp>
      <p:sp>
        <p:nvSpPr>
          <p:cNvPr id="5" name="正方形/長方形 4"/>
          <p:cNvSpPr/>
          <p:nvPr/>
        </p:nvSpPr>
        <p:spPr>
          <a:xfrm>
            <a:off x="1691616" y="3068952"/>
            <a:ext cx="1080144" cy="72009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en-US" altLang="ja-JP" dirty="0" smtClean="0"/>
              <a:t>TTC</a:t>
            </a:r>
          </a:p>
          <a:p>
            <a:pPr algn="ctr"/>
            <a:r>
              <a:rPr kumimoji="1" lang="en-US" altLang="ja-JP" dirty="0" smtClean="0"/>
              <a:t>50%</a:t>
            </a:r>
            <a:endParaRPr kumimoji="1" lang="ja-JP" altLang="en-US" dirty="0"/>
          </a:p>
        </p:txBody>
      </p:sp>
      <p:sp>
        <p:nvSpPr>
          <p:cNvPr id="4" name="正方形/長方形 3"/>
          <p:cNvSpPr/>
          <p:nvPr/>
        </p:nvSpPr>
        <p:spPr>
          <a:xfrm>
            <a:off x="611472" y="3068952"/>
            <a:ext cx="1080144" cy="72009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dirty="0" smtClean="0"/>
              <a:t>BTB</a:t>
            </a:r>
          </a:p>
          <a:p>
            <a:pPr algn="ctr"/>
            <a:r>
              <a:rPr lang="en-US" altLang="ja-JP" dirty="0" smtClean="0"/>
              <a:t>5</a:t>
            </a:r>
            <a:r>
              <a:rPr kumimoji="1" lang="en-US" altLang="ja-JP" dirty="0" smtClean="0"/>
              <a:t>0%</a:t>
            </a:r>
            <a:endParaRPr kumimoji="1" lang="ja-JP" altLang="en-US" dirty="0"/>
          </a:p>
        </p:txBody>
      </p:sp>
      <p:sp>
        <p:nvSpPr>
          <p:cNvPr id="6" name="正方形/長方形 5"/>
          <p:cNvSpPr/>
          <p:nvPr/>
        </p:nvSpPr>
        <p:spPr>
          <a:xfrm>
            <a:off x="4391976" y="3068952"/>
            <a:ext cx="1260168" cy="72009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en-US" altLang="ja-JP" dirty="0" smtClean="0"/>
              <a:t>TTC</a:t>
            </a:r>
          </a:p>
          <a:p>
            <a:pPr algn="ctr"/>
            <a:r>
              <a:rPr kumimoji="1" lang="en-US" altLang="ja-JP" dirty="0" smtClean="0"/>
              <a:t>75%</a:t>
            </a:r>
            <a:endParaRPr kumimoji="1" lang="ja-JP" altLang="en-US" dirty="0"/>
          </a:p>
        </p:txBody>
      </p:sp>
      <p:sp>
        <p:nvSpPr>
          <p:cNvPr id="7" name="正方形/長方形 6"/>
          <p:cNvSpPr/>
          <p:nvPr/>
        </p:nvSpPr>
        <p:spPr>
          <a:xfrm>
            <a:off x="3491856" y="3068952"/>
            <a:ext cx="900120" cy="72009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altLang="ja-JP" dirty="0" smtClean="0"/>
              <a:t>BTB</a:t>
            </a:r>
          </a:p>
          <a:p>
            <a:pPr algn="ctr"/>
            <a:r>
              <a:rPr lang="en-US" altLang="ja-JP" dirty="0" smtClean="0"/>
              <a:t>25%</a:t>
            </a:r>
            <a:endParaRPr kumimoji="1" lang="ja-JP" altLang="en-US" dirty="0"/>
          </a:p>
        </p:txBody>
      </p:sp>
      <p:sp>
        <p:nvSpPr>
          <p:cNvPr id="8" name="正方形/長方形 7"/>
          <p:cNvSpPr/>
          <p:nvPr/>
        </p:nvSpPr>
        <p:spPr>
          <a:xfrm>
            <a:off x="7092336" y="3068952"/>
            <a:ext cx="1440192" cy="72009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ja-JP" dirty="0" smtClean="0"/>
              <a:t>TTC</a:t>
            </a:r>
          </a:p>
          <a:p>
            <a:pPr algn="ctr"/>
            <a:r>
              <a:rPr kumimoji="1" lang="en-US" altLang="ja-JP" dirty="0" smtClean="0"/>
              <a:t>90%</a:t>
            </a:r>
            <a:endParaRPr kumimoji="1" lang="ja-JP" altLang="en-US" dirty="0"/>
          </a:p>
        </p:txBody>
      </p:sp>
      <p:sp>
        <p:nvSpPr>
          <p:cNvPr id="9" name="正方形/長方形 8"/>
          <p:cNvSpPr/>
          <p:nvPr/>
        </p:nvSpPr>
        <p:spPr>
          <a:xfrm>
            <a:off x="6372240" y="3068952"/>
            <a:ext cx="720096" cy="72009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dirty="0" smtClean="0"/>
              <a:t>BTB</a:t>
            </a:r>
          </a:p>
          <a:p>
            <a:pPr algn="ctr"/>
            <a:r>
              <a:rPr lang="en-US" altLang="ja-JP" dirty="0" smtClean="0"/>
              <a:t>1</a:t>
            </a:r>
            <a:r>
              <a:rPr kumimoji="1" lang="en-US" altLang="ja-JP" dirty="0" smtClean="0"/>
              <a:t>0%</a:t>
            </a:r>
            <a:endParaRPr kumimoji="1" lang="ja-JP" altLang="en-US" dirty="0"/>
          </a:p>
        </p:txBody>
      </p:sp>
      <p:sp>
        <p:nvSpPr>
          <p:cNvPr id="10" name="角丸四角形 9"/>
          <p:cNvSpPr/>
          <p:nvPr/>
        </p:nvSpPr>
        <p:spPr>
          <a:xfrm>
            <a:off x="251424" y="2798916"/>
            <a:ext cx="2250300" cy="270036"/>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en-US" altLang="ja-JP" sz="1400" dirty="0" smtClean="0"/>
              <a:t>Monomorphic-dominant</a:t>
            </a:r>
            <a:endParaRPr kumimoji="1" lang="ja-JP" altLang="en-US" sz="1400" dirty="0"/>
          </a:p>
        </p:txBody>
      </p:sp>
      <p:sp>
        <p:nvSpPr>
          <p:cNvPr id="11" name="角丸四角形 10"/>
          <p:cNvSpPr/>
          <p:nvPr/>
        </p:nvSpPr>
        <p:spPr>
          <a:xfrm>
            <a:off x="3131808" y="2798916"/>
            <a:ext cx="2250300" cy="270036"/>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ja-JP" sz="1400" dirty="0" smtClean="0"/>
              <a:t>Normal Workloads</a:t>
            </a:r>
            <a:endParaRPr kumimoji="1" lang="ja-JP" altLang="en-US" sz="1400" dirty="0"/>
          </a:p>
        </p:txBody>
      </p:sp>
      <p:sp>
        <p:nvSpPr>
          <p:cNvPr id="12" name="角丸四角形 11"/>
          <p:cNvSpPr/>
          <p:nvPr/>
        </p:nvSpPr>
        <p:spPr>
          <a:xfrm>
            <a:off x="6012192" y="2798916"/>
            <a:ext cx="2250300" cy="270036"/>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ja-JP" sz="1400" dirty="0" smtClean="0"/>
              <a:t>Polymorphic-dominant</a:t>
            </a:r>
            <a:endParaRPr kumimoji="1" lang="ja-JP" altLang="en-US" sz="1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8" name="グループ化 327"/>
          <p:cNvGrpSpPr/>
          <p:nvPr/>
        </p:nvGrpSpPr>
        <p:grpSpPr>
          <a:xfrm>
            <a:off x="4211952" y="1358724"/>
            <a:ext cx="4770636" cy="4771430"/>
            <a:chOff x="4211952" y="1358724"/>
            <a:chExt cx="4770636" cy="4771430"/>
          </a:xfrm>
        </p:grpSpPr>
        <p:sp>
          <p:nvSpPr>
            <p:cNvPr id="61" name="正方形/長方形 60"/>
            <p:cNvSpPr/>
            <p:nvPr/>
          </p:nvSpPr>
          <p:spPr>
            <a:xfrm>
              <a:off x="5022060" y="1358724"/>
              <a:ext cx="720096" cy="144019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62" name="テキスト ボックス 61"/>
            <p:cNvSpPr txBox="1"/>
            <p:nvPr/>
          </p:nvSpPr>
          <p:spPr>
            <a:xfrm>
              <a:off x="5022060" y="1358724"/>
              <a:ext cx="720096" cy="276999"/>
            </a:xfrm>
            <a:prstGeom prst="rect">
              <a:avLst/>
            </a:prstGeom>
            <a:noFill/>
          </p:spPr>
          <p:txBody>
            <a:bodyPr wrap="square" rtlCol="0">
              <a:spAutoFit/>
            </a:bodyPr>
            <a:lstStyle/>
            <a:p>
              <a:r>
                <a:rPr kumimoji="1" lang="en-US" altLang="ja-JP" sz="1200" dirty="0" smtClean="0"/>
                <a:t>T0</a:t>
              </a:r>
            </a:p>
          </p:txBody>
        </p:sp>
        <p:sp>
          <p:nvSpPr>
            <p:cNvPr id="63" name="正方形/長方形 62"/>
            <p:cNvSpPr/>
            <p:nvPr/>
          </p:nvSpPr>
          <p:spPr>
            <a:xfrm>
              <a:off x="4211952" y="1358724"/>
              <a:ext cx="720096" cy="144019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64" name="テキスト ボックス 63"/>
            <p:cNvSpPr txBox="1"/>
            <p:nvPr/>
          </p:nvSpPr>
          <p:spPr>
            <a:xfrm>
              <a:off x="4211952" y="1358724"/>
              <a:ext cx="720096" cy="276999"/>
            </a:xfrm>
            <a:prstGeom prst="rect">
              <a:avLst/>
            </a:prstGeom>
            <a:noFill/>
          </p:spPr>
          <p:txBody>
            <a:bodyPr wrap="square" rtlCol="0">
              <a:spAutoFit/>
            </a:bodyPr>
            <a:lstStyle/>
            <a:p>
              <a:r>
                <a:rPr kumimoji="1" lang="en-US" altLang="ja-JP" sz="1200" dirty="0" smtClean="0"/>
                <a:t>BASE</a:t>
              </a:r>
            </a:p>
          </p:txBody>
        </p:sp>
        <p:sp>
          <p:nvSpPr>
            <p:cNvPr id="65" name="正方形/長方形 64"/>
            <p:cNvSpPr/>
            <p:nvPr/>
          </p:nvSpPr>
          <p:spPr>
            <a:xfrm>
              <a:off x="5832168" y="1358724"/>
              <a:ext cx="720096" cy="144019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66" name="テキスト ボックス 65"/>
            <p:cNvSpPr txBox="1"/>
            <p:nvPr/>
          </p:nvSpPr>
          <p:spPr>
            <a:xfrm>
              <a:off x="5832168" y="1358725"/>
              <a:ext cx="720096" cy="276999"/>
            </a:xfrm>
            <a:prstGeom prst="rect">
              <a:avLst/>
            </a:prstGeom>
            <a:noFill/>
          </p:spPr>
          <p:txBody>
            <a:bodyPr wrap="square" rtlCol="0">
              <a:spAutoFit/>
            </a:bodyPr>
            <a:lstStyle/>
            <a:p>
              <a:r>
                <a:rPr kumimoji="1" lang="en-US" altLang="ja-JP" sz="1200" dirty="0" smtClean="0"/>
                <a:t>T1</a:t>
              </a:r>
            </a:p>
          </p:txBody>
        </p:sp>
        <p:sp>
          <p:nvSpPr>
            <p:cNvPr id="67" name="正方形/長方形 66"/>
            <p:cNvSpPr/>
            <p:nvPr/>
          </p:nvSpPr>
          <p:spPr>
            <a:xfrm>
              <a:off x="6642276" y="1358724"/>
              <a:ext cx="720096" cy="144019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71" name="テキスト ボックス 70"/>
            <p:cNvSpPr txBox="1"/>
            <p:nvPr/>
          </p:nvSpPr>
          <p:spPr>
            <a:xfrm>
              <a:off x="6642276" y="1358724"/>
              <a:ext cx="720096" cy="276999"/>
            </a:xfrm>
            <a:prstGeom prst="rect">
              <a:avLst/>
            </a:prstGeom>
            <a:noFill/>
          </p:spPr>
          <p:txBody>
            <a:bodyPr wrap="square" rtlCol="0">
              <a:spAutoFit/>
            </a:bodyPr>
            <a:lstStyle/>
            <a:p>
              <a:r>
                <a:rPr kumimoji="1" lang="en-US" altLang="ja-JP" sz="1200" dirty="0" smtClean="0"/>
                <a:t>T2</a:t>
              </a:r>
            </a:p>
          </p:txBody>
        </p:sp>
        <p:sp>
          <p:nvSpPr>
            <p:cNvPr id="75" name="正方形/長方形 74"/>
            <p:cNvSpPr/>
            <p:nvPr/>
          </p:nvSpPr>
          <p:spPr>
            <a:xfrm>
              <a:off x="7452384" y="1358724"/>
              <a:ext cx="720096" cy="144019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76" name="テキスト ボックス 75"/>
            <p:cNvSpPr txBox="1"/>
            <p:nvPr/>
          </p:nvSpPr>
          <p:spPr>
            <a:xfrm>
              <a:off x="7452384" y="1358725"/>
              <a:ext cx="720096" cy="276999"/>
            </a:xfrm>
            <a:prstGeom prst="rect">
              <a:avLst/>
            </a:prstGeom>
            <a:noFill/>
          </p:spPr>
          <p:txBody>
            <a:bodyPr wrap="square" rtlCol="0">
              <a:spAutoFit/>
            </a:bodyPr>
            <a:lstStyle/>
            <a:p>
              <a:r>
                <a:rPr kumimoji="1" lang="en-US" altLang="ja-JP" sz="1200" dirty="0" smtClean="0"/>
                <a:t>T3</a:t>
              </a:r>
            </a:p>
          </p:txBody>
        </p:sp>
        <p:sp>
          <p:nvSpPr>
            <p:cNvPr id="77" name="正方形/長方形 76"/>
            <p:cNvSpPr/>
            <p:nvPr/>
          </p:nvSpPr>
          <p:spPr>
            <a:xfrm>
              <a:off x="8262492" y="1358724"/>
              <a:ext cx="720096" cy="144019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78" name="テキスト ボックス 77"/>
            <p:cNvSpPr txBox="1"/>
            <p:nvPr/>
          </p:nvSpPr>
          <p:spPr>
            <a:xfrm>
              <a:off x="8262492" y="1358724"/>
              <a:ext cx="720096" cy="276999"/>
            </a:xfrm>
            <a:prstGeom prst="rect">
              <a:avLst/>
            </a:prstGeom>
            <a:noFill/>
          </p:spPr>
          <p:txBody>
            <a:bodyPr wrap="square" rtlCol="0">
              <a:spAutoFit/>
            </a:bodyPr>
            <a:lstStyle/>
            <a:p>
              <a:r>
                <a:rPr kumimoji="1" lang="en-US" altLang="ja-JP" sz="1200" dirty="0" smtClean="0"/>
                <a:t>T4</a:t>
              </a:r>
            </a:p>
          </p:txBody>
        </p:sp>
        <p:cxnSp>
          <p:nvCxnSpPr>
            <p:cNvPr id="82" name="図形 24"/>
            <p:cNvCxnSpPr>
              <a:stCxn id="65" idx="2"/>
            </p:cNvCxnSpPr>
            <p:nvPr/>
          </p:nvCxnSpPr>
          <p:spPr>
            <a:xfrm rot="5400000">
              <a:off x="5652144" y="3338988"/>
              <a:ext cx="1080144"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98" name="図形 24"/>
            <p:cNvCxnSpPr>
              <a:stCxn id="61" idx="2"/>
            </p:cNvCxnSpPr>
            <p:nvPr/>
          </p:nvCxnSpPr>
          <p:spPr>
            <a:xfrm rot="5400000">
              <a:off x="5112072" y="3068952"/>
              <a:ext cx="540072"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99" name="図形 24"/>
            <p:cNvCxnSpPr>
              <a:stCxn id="67" idx="2"/>
            </p:cNvCxnSpPr>
            <p:nvPr/>
          </p:nvCxnSpPr>
          <p:spPr>
            <a:xfrm rot="5400000">
              <a:off x="6192216" y="3609024"/>
              <a:ext cx="1620216"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108" name="図形 24"/>
            <p:cNvCxnSpPr>
              <a:stCxn id="63" idx="2"/>
            </p:cNvCxnSpPr>
            <p:nvPr/>
          </p:nvCxnSpPr>
          <p:spPr>
            <a:xfrm rot="16200000" flipH="1">
              <a:off x="4526994" y="2843922"/>
              <a:ext cx="540072" cy="450060"/>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152" name="図形 24"/>
            <p:cNvCxnSpPr/>
            <p:nvPr/>
          </p:nvCxnSpPr>
          <p:spPr>
            <a:xfrm rot="16200000" flipH="1">
              <a:off x="5337102" y="3383994"/>
              <a:ext cx="360048" cy="630084"/>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153" name="図形 24"/>
            <p:cNvCxnSpPr/>
            <p:nvPr/>
          </p:nvCxnSpPr>
          <p:spPr>
            <a:xfrm rot="5400000">
              <a:off x="8216691" y="5904330"/>
              <a:ext cx="450060"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grpSp>
          <p:nvGrpSpPr>
            <p:cNvPr id="154" name="グループ化 153"/>
            <p:cNvGrpSpPr/>
            <p:nvPr/>
          </p:nvGrpSpPr>
          <p:grpSpPr>
            <a:xfrm>
              <a:off x="4842036" y="3338988"/>
              <a:ext cx="720096" cy="180024"/>
              <a:chOff x="3491856" y="3609023"/>
              <a:chExt cx="720096" cy="180024"/>
            </a:xfrm>
          </p:grpSpPr>
          <p:sp>
            <p:nvSpPr>
              <p:cNvPr id="155" name="台形 154"/>
              <p:cNvSpPr/>
              <p:nvPr/>
            </p:nvSpPr>
            <p:spPr>
              <a:xfrm rot="10800000">
                <a:off x="3491856" y="3609023"/>
                <a:ext cx="720096" cy="180024"/>
              </a:xfrm>
              <a:prstGeom prst="trapezoid">
                <a:avLst>
                  <a:gd name="adj" fmla="val 638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156" name="正方形/長方形 155"/>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7" name="正方形/長方形 156"/>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60" name="グループ化 159"/>
            <p:cNvGrpSpPr/>
            <p:nvPr/>
          </p:nvGrpSpPr>
          <p:grpSpPr>
            <a:xfrm>
              <a:off x="5652144" y="3879060"/>
              <a:ext cx="720096" cy="180024"/>
              <a:chOff x="3491856" y="3609023"/>
              <a:chExt cx="720096" cy="180024"/>
            </a:xfrm>
          </p:grpSpPr>
          <p:sp>
            <p:nvSpPr>
              <p:cNvPr id="161" name="台形 160"/>
              <p:cNvSpPr/>
              <p:nvPr/>
            </p:nvSpPr>
            <p:spPr>
              <a:xfrm rot="10800000">
                <a:off x="3491856" y="3609023"/>
                <a:ext cx="720096" cy="180024"/>
              </a:xfrm>
              <a:prstGeom prst="trapezoid">
                <a:avLst>
                  <a:gd name="adj" fmla="val 638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162" name="正方形/長方形 161"/>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3" name="正方形/長方形 162"/>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67" name="グループ化 166"/>
            <p:cNvGrpSpPr/>
            <p:nvPr/>
          </p:nvGrpSpPr>
          <p:grpSpPr>
            <a:xfrm>
              <a:off x="6462252" y="4419132"/>
              <a:ext cx="720096" cy="180024"/>
              <a:chOff x="3491856" y="3609023"/>
              <a:chExt cx="720096" cy="180024"/>
            </a:xfrm>
          </p:grpSpPr>
          <p:sp>
            <p:nvSpPr>
              <p:cNvPr id="168" name="台形 167"/>
              <p:cNvSpPr/>
              <p:nvPr/>
            </p:nvSpPr>
            <p:spPr>
              <a:xfrm rot="10800000">
                <a:off x="3491856" y="3609023"/>
                <a:ext cx="720096" cy="180024"/>
              </a:xfrm>
              <a:prstGeom prst="trapezoid">
                <a:avLst>
                  <a:gd name="adj" fmla="val 638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169" name="正方形/長方形 168"/>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0" name="正方形/長方形 169"/>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175" name="図形 24"/>
            <p:cNvCxnSpPr/>
            <p:nvPr/>
          </p:nvCxnSpPr>
          <p:spPr>
            <a:xfrm rot="16200000" flipH="1">
              <a:off x="6147210" y="3924066"/>
              <a:ext cx="360048" cy="630084"/>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grpSp>
          <p:nvGrpSpPr>
            <p:cNvPr id="178" name="グループ化 177"/>
            <p:cNvGrpSpPr/>
            <p:nvPr/>
          </p:nvGrpSpPr>
          <p:grpSpPr>
            <a:xfrm>
              <a:off x="7272360" y="4959204"/>
              <a:ext cx="720096" cy="180024"/>
              <a:chOff x="3491856" y="3609023"/>
              <a:chExt cx="720096" cy="180024"/>
            </a:xfrm>
          </p:grpSpPr>
          <p:sp>
            <p:nvSpPr>
              <p:cNvPr id="179" name="台形 178"/>
              <p:cNvSpPr/>
              <p:nvPr/>
            </p:nvSpPr>
            <p:spPr>
              <a:xfrm rot="10800000">
                <a:off x="3491856" y="3609023"/>
                <a:ext cx="720096" cy="180024"/>
              </a:xfrm>
              <a:prstGeom prst="trapezoid">
                <a:avLst>
                  <a:gd name="adj" fmla="val 638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180" name="正方形/長方形 179"/>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1" name="正方形/長方形 180"/>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215" name="図形 24"/>
            <p:cNvCxnSpPr>
              <a:stCxn id="75" idx="2"/>
            </p:cNvCxnSpPr>
            <p:nvPr/>
          </p:nvCxnSpPr>
          <p:spPr>
            <a:xfrm rot="5400000">
              <a:off x="6732288" y="3879060"/>
              <a:ext cx="2160288"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219" name="図形 24"/>
            <p:cNvCxnSpPr/>
            <p:nvPr/>
          </p:nvCxnSpPr>
          <p:spPr>
            <a:xfrm rot="16200000" flipH="1">
              <a:off x="6957318" y="4464138"/>
              <a:ext cx="360048" cy="630084"/>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276" name="図形 24"/>
            <p:cNvCxnSpPr/>
            <p:nvPr/>
          </p:nvCxnSpPr>
          <p:spPr>
            <a:xfrm rot="16200000" flipH="1">
              <a:off x="7767426" y="5004210"/>
              <a:ext cx="360048" cy="630084"/>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grpSp>
          <p:nvGrpSpPr>
            <p:cNvPr id="278" name="グループ化 277"/>
            <p:cNvGrpSpPr/>
            <p:nvPr/>
          </p:nvGrpSpPr>
          <p:grpSpPr>
            <a:xfrm>
              <a:off x="8082468" y="5499276"/>
              <a:ext cx="720096" cy="180024"/>
              <a:chOff x="3491856" y="3609023"/>
              <a:chExt cx="720096" cy="180024"/>
            </a:xfrm>
          </p:grpSpPr>
          <p:sp>
            <p:nvSpPr>
              <p:cNvPr id="279" name="台形 278"/>
              <p:cNvSpPr/>
              <p:nvPr/>
            </p:nvSpPr>
            <p:spPr>
              <a:xfrm rot="10800000">
                <a:off x="3491856" y="3609023"/>
                <a:ext cx="720096" cy="180024"/>
              </a:xfrm>
              <a:prstGeom prst="trapezoid">
                <a:avLst>
                  <a:gd name="adj" fmla="val 638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280" name="正方形/長方形 279"/>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1" name="正方形/長方形 280"/>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324" name="図形 24"/>
            <p:cNvCxnSpPr>
              <a:stCxn id="77" idx="2"/>
            </p:cNvCxnSpPr>
            <p:nvPr/>
          </p:nvCxnSpPr>
          <p:spPr>
            <a:xfrm rot="5400000">
              <a:off x="7272360" y="4149096"/>
              <a:ext cx="2700360"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grpSp>
      <p:sp>
        <p:nvSpPr>
          <p:cNvPr id="397" name="正方形/長方形 396"/>
          <p:cNvSpPr/>
          <p:nvPr/>
        </p:nvSpPr>
        <p:spPr>
          <a:xfrm>
            <a:off x="4031928" y="1268712"/>
            <a:ext cx="5112072" cy="49506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88" name="グループ化 387"/>
          <p:cNvGrpSpPr/>
          <p:nvPr/>
        </p:nvGrpSpPr>
        <p:grpSpPr>
          <a:xfrm>
            <a:off x="4572000" y="2798916"/>
            <a:ext cx="4230564" cy="3331238"/>
            <a:chOff x="4572000" y="2798916"/>
            <a:chExt cx="4230564" cy="3331238"/>
          </a:xfrm>
        </p:grpSpPr>
        <p:cxnSp>
          <p:nvCxnSpPr>
            <p:cNvPr id="341" name="図形 24"/>
            <p:cNvCxnSpPr/>
            <p:nvPr/>
          </p:nvCxnSpPr>
          <p:spPr>
            <a:xfrm rot="5400000">
              <a:off x="5922180" y="3068952"/>
              <a:ext cx="540072"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342" name="図形 24"/>
            <p:cNvCxnSpPr/>
            <p:nvPr/>
          </p:nvCxnSpPr>
          <p:spPr>
            <a:xfrm rot="16200000" flipH="1">
              <a:off x="5337102" y="2843922"/>
              <a:ext cx="540072" cy="450060"/>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343" name="図形 24"/>
            <p:cNvCxnSpPr/>
            <p:nvPr/>
          </p:nvCxnSpPr>
          <p:spPr>
            <a:xfrm rot="5400000">
              <a:off x="6462252" y="3338988"/>
              <a:ext cx="1080144"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344" name="図形 24"/>
            <p:cNvCxnSpPr/>
            <p:nvPr/>
          </p:nvCxnSpPr>
          <p:spPr>
            <a:xfrm rot="5400000">
              <a:off x="7002324" y="3609024"/>
              <a:ext cx="1620216"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345" name="図形 24"/>
            <p:cNvCxnSpPr/>
            <p:nvPr/>
          </p:nvCxnSpPr>
          <p:spPr>
            <a:xfrm rot="5400000">
              <a:off x="7542396" y="3879060"/>
              <a:ext cx="2160288"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346" name="図形 24"/>
            <p:cNvCxnSpPr/>
            <p:nvPr/>
          </p:nvCxnSpPr>
          <p:spPr>
            <a:xfrm rot="5400000">
              <a:off x="6552264" y="3338988"/>
              <a:ext cx="1800240" cy="720096"/>
            </a:xfrm>
            <a:prstGeom prst="bentConnector3">
              <a:avLst>
                <a:gd name="adj1" fmla="val 74868"/>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347" name="図形 24"/>
            <p:cNvCxnSpPr/>
            <p:nvPr/>
          </p:nvCxnSpPr>
          <p:spPr>
            <a:xfrm rot="5400000">
              <a:off x="5472120" y="2798916"/>
              <a:ext cx="720096" cy="720096"/>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grpSp>
          <p:nvGrpSpPr>
            <p:cNvPr id="348" name="グループ化 275"/>
            <p:cNvGrpSpPr/>
            <p:nvPr/>
          </p:nvGrpSpPr>
          <p:grpSpPr>
            <a:xfrm>
              <a:off x="4932048" y="3519012"/>
              <a:ext cx="720096" cy="180024"/>
              <a:chOff x="3491856" y="3609023"/>
              <a:chExt cx="720096" cy="180024"/>
            </a:xfrm>
          </p:grpSpPr>
          <p:sp>
            <p:nvSpPr>
              <p:cNvPr id="349" name="台形 348"/>
              <p:cNvSpPr/>
              <p:nvPr/>
            </p:nvSpPr>
            <p:spPr>
              <a:xfrm rot="10800000">
                <a:off x="3491856" y="3609023"/>
                <a:ext cx="720096" cy="180024"/>
              </a:xfrm>
              <a:prstGeom prst="trapezoid">
                <a:avLst>
                  <a:gd name="adj" fmla="val 63800"/>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350" name="正方形/長方形 349"/>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1" name="正方形/長方形 350"/>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352" name="図形 24"/>
            <p:cNvCxnSpPr/>
            <p:nvPr/>
          </p:nvCxnSpPr>
          <p:spPr>
            <a:xfrm rot="16200000" flipH="1">
              <a:off x="4481988" y="2888928"/>
              <a:ext cx="720096" cy="540072"/>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353" name="図形 24"/>
            <p:cNvCxnSpPr/>
            <p:nvPr/>
          </p:nvCxnSpPr>
          <p:spPr>
            <a:xfrm rot="16200000" flipH="1">
              <a:off x="6147210" y="3383994"/>
              <a:ext cx="360048" cy="630084"/>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grpSp>
          <p:nvGrpSpPr>
            <p:cNvPr id="354" name="グループ化 276"/>
            <p:cNvGrpSpPr/>
            <p:nvPr/>
          </p:nvGrpSpPr>
          <p:grpSpPr>
            <a:xfrm>
              <a:off x="5652144" y="3338988"/>
              <a:ext cx="720096" cy="180024"/>
              <a:chOff x="3491856" y="3609023"/>
              <a:chExt cx="720096" cy="180024"/>
            </a:xfrm>
          </p:grpSpPr>
          <p:sp>
            <p:nvSpPr>
              <p:cNvPr id="355" name="台形 354"/>
              <p:cNvSpPr/>
              <p:nvPr/>
            </p:nvSpPr>
            <p:spPr>
              <a:xfrm rot="10800000">
                <a:off x="3491856" y="3609023"/>
                <a:ext cx="720096" cy="180024"/>
              </a:xfrm>
              <a:prstGeom prst="trapezoid">
                <a:avLst>
                  <a:gd name="adj" fmla="val 638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356" name="正方形/長方形 355"/>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7" name="正方形/長方形 356"/>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58" name="グループ化 283"/>
            <p:cNvGrpSpPr/>
            <p:nvPr/>
          </p:nvGrpSpPr>
          <p:grpSpPr>
            <a:xfrm>
              <a:off x="6462252" y="3879060"/>
              <a:ext cx="720096" cy="180024"/>
              <a:chOff x="3491856" y="3609023"/>
              <a:chExt cx="720096" cy="180024"/>
            </a:xfrm>
          </p:grpSpPr>
          <p:sp>
            <p:nvSpPr>
              <p:cNvPr id="359" name="台形 358"/>
              <p:cNvSpPr/>
              <p:nvPr/>
            </p:nvSpPr>
            <p:spPr>
              <a:xfrm rot="10800000">
                <a:off x="3491856" y="3609023"/>
                <a:ext cx="720096" cy="180024"/>
              </a:xfrm>
              <a:prstGeom prst="trapezoid">
                <a:avLst>
                  <a:gd name="adj" fmla="val 638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360" name="正方形/長方形 359"/>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1" name="正方形/長方形 360"/>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62" name="グループ化 291"/>
            <p:cNvGrpSpPr/>
            <p:nvPr/>
          </p:nvGrpSpPr>
          <p:grpSpPr>
            <a:xfrm>
              <a:off x="7272360" y="4419132"/>
              <a:ext cx="720096" cy="180024"/>
              <a:chOff x="3491856" y="3609023"/>
              <a:chExt cx="720096" cy="180024"/>
            </a:xfrm>
          </p:grpSpPr>
          <p:sp>
            <p:nvSpPr>
              <p:cNvPr id="363" name="台形 362"/>
              <p:cNvSpPr/>
              <p:nvPr/>
            </p:nvSpPr>
            <p:spPr>
              <a:xfrm rot="10800000">
                <a:off x="3491856" y="3609023"/>
                <a:ext cx="720096" cy="180024"/>
              </a:xfrm>
              <a:prstGeom prst="trapezoid">
                <a:avLst>
                  <a:gd name="adj" fmla="val 638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364" name="正方形/長方形 363"/>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5" name="正方形/長方形 364"/>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66" name="グループ化 296"/>
            <p:cNvGrpSpPr/>
            <p:nvPr/>
          </p:nvGrpSpPr>
          <p:grpSpPr>
            <a:xfrm>
              <a:off x="8082468" y="4959204"/>
              <a:ext cx="720096" cy="180024"/>
              <a:chOff x="3491856" y="3609023"/>
              <a:chExt cx="720096" cy="180024"/>
            </a:xfrm>
          </p:grpSpPr>
          <p:sp>
            <p:nvSpPr>
              <p:cNvPr id="367" name="台形 366"/>
              <p:cNvSpPr/>
              <p:nvPr/>
            </p:nvSpPr>
            <p:spPr>
              <a:xfrm rot="10800000">
                <a:off x="3491856" y="3609023"/>
                <a:ext cx="720096" cy="180024"/>
              </a:xfrm>
              <a:prstGeom prst="trapezoid">
                <a:avLst>
                  <a:gd name="adj" fmla="val 638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368" name="正方形/長方形 367"/>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9" name="正方形/長方形 368"/>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370" name="図形 24"/>
            <p:cNvCxnSpPr/>
            <p:nvPr/>
          </p:nvCxnSpPr>
          <p:spPr>
            <a:xfrm rot="16200000" flipH="1">
              <a:off x="6957318" y="3924066"/>
              <a:ext cx="360048" cy="630084"/>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grpSp>
          <p:nvGrpSpPr>
            <p:cNvPr id="371" name="グループ化 301"/>
            <p:cNvGrpSpPr/>
            <p:nvPr/>
          </p:nvGrpSpPr>
          <p:grpSpPr>
            <a:xfrm>
              <a:off x="6552264" y="4599156"/>
              <a:ext cx="720096" cy="180024"/>
              <a:chOff x="3491856" y="3609023"/>
              <a:chExt cx="720096" cy="180024"/>
            </a:xfrm>
          </p:grpSpPr>
          <p:sp>
            <p:nvSpPr>
              <p:cNvPr id="372" name="台形 371"/>
              <p:cNvSpPr/>
              <p:nvPr/>
            </p:nvSpPr>
            <p:spPr>
              <a:xfrm rot="10800000">
                <a:off x="3491856" y="3609023"/>
                <a:ext cx="720096" cy="180024"/>
              </a:xfrm>
              <a:prstGeom prst="trapezoid">
                <a:avLst>
                  <a:gd name="adj" fmla="val 63800"/>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373" name="正方形/長方形 372"/>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4" name="正方形/長方形 373"/>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375" name="グループ化 312"/>
            <p:cNvGrpSpPr/>
            <p:nvPr/>
          </p:nvGrpSpPr>
          <p:grpSpPr>
            <a:xfrm>
              <a:off x="7902444" y="5499276"/>
              <a:ext cx="720096" cy="180024"/>
              <a:chOff x="3491856" y="3609023"/>
              <a:chExt cx="720096" cy="180024"/>
            </a:xfrm>
          </p:grpSpPr>
          <p:sp>
            <p:nvSpPr>
              <p:cNvPr id="376" name="台形 375"/>
              <p:cNvSpPr/>
              <p:nvPr/>
            </p:nvSpPr>
            <p:spPr>
              <a:xfrm rot="10800000">
                <a:off x="3491856" y="3609023"/>
                <a:ext cx="720096" cy="180024"/>
              </a:xfrm>
              <a:prstGeom prst="trapezoid">
                <a:avLst>
                  <a:gd name="adj" fmla="val 638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377" name="正方形/長方形 376"/>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8" name="正方形/長方形 377"/>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379" name="図形 24"/>
            <p:cNvCxnSpPr/>
            <p:nvPr/>
          </p:nvCxnSpPr>
          <p:spPr>
            <a:xfrm rot="16200000" flipH="1">
              <a:off x="7767426" y="4464138"/>
              <a:ext cx="360048" cy="630084"/>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380" name="図形 24"/>
            <p:cNvCxnSpPr/>
            <p:nvPr/>
          </p:nvCxnSpPr>
          <p:spPr>
            <a:xfrm rot="5400000">
              <a:off x="8262889" y="5318855"/>
              <a:ext cx="360048" cy="794"/>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381" name="図形 24"/>
            <p:cNvCxnSpPr/>
            <p:nvPr/>
          </p:nvCxnSpPr>
          <p:spPr>
            <a:xfrm rot="16200000" flipH="1">
              <a:off x="7137342" y="4554150"/>
              <a:ext cx="720096" cy="1170156"/>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382" name="図形 24"/>
            <p:cNvCxnSpPr/>
            <p:nvPr/>
          </p:nvCxnSpPr>
          <p:spPr>
            <a:xfrm rot="16200000" flipH="1">
              <a:off x="5562132" y="3429000"/>
              <a:ext cx="900120" cy="1440192"/>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383" name="図形 24"/>
            <p:cNvCxnSpPr/>
            <p:nvPr/>
          </p:nvCxnSpPr>
          <p:spPr>
            <a:xfrm rot="5400000">
              <a:off x="8037462" y="5904330"/>
              <a:ext cx="450060"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grpSp>
      <p:sp>
        <p:nvSpPr>
          <p:cNvPr id="2" name="タイトル 1"/>
          <p:cNvSpPr>
            <a:spLocks noGrp="1"/>
          </p:cNvSpPr>
          <p:nvPr>
            <p:ph type="title"/>
          </p:nvPr>
        </p:nvSpPr>
        <p:spPr/>
        <p:txBody>
          <a:bodyPr/>
          <a:lstStyle/>
          <a:p>
            <a:r>
              <a:rPr kumimoji="1" lang="en-US" altLang="ja-JP" dirty="0" smtClean="0"/>
              <a:t>Bimode Cascading ITTAGE (BCTAGE)</a:t>
            </a:r>
            <a:endParaRPr kumimoji="1" lang="ja-JP" altLang="en-US" dirty="0"/>
          </a:p>
        </p:txBody>
      </p:sp>
      <p:grpSp>
        <p:nvGrpSpPr>
          <p:cNvPr id="389" name="グループ化 373"/>
          <p:cNvGrpSpPr/>
          <p:nvPr/>
        </p:nvGrpSpPr>
        <p:grpSpPr>
          <a:xfrm>
            <a:off x="4391976" y="3068952"/>
            <a:ext cx="4919953" cy="2086523"/>
            <a:chOff x="4391976" y="3068952"/>
            <a:chExt cx="4919953" cy="2086523"/>
          </a:xfrm>
        </p:grpSpPr>
        <p:sp>
          <p:nvSpPr>
            <p:cNvPr id="390" name="円/楕円 389"/>
            <p:cNvSpPr/>
            <p:nvPr/>
          </p:nvSpPr>
          <p:spPr>
            <a:xfrm rot="1966669">
              <a:off x="4712296" y="3893283"/>
              <a:ext cx="2898734" cy="598980"/>
            </a:xfrm>
            <a:prstGeom prst="ellipse">
              <a:avLst/>
            </a:prstGeom>
            <a:noFill/>
            <a:ln w="25400">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391" name="テキスト ボックス 390"/>
            <p:cNvSpPr txBox="1"/>
            <p:nvPr/>
          </p:nvSpPr>
          <p:spPr>
            <a:xfrm>
              <a:off x="4391976" y="4509144"/>
              <a:ext cx="2108541" cy="646331"/>
            </a:xfrm>
            <a:prstGeom prst="rect">
              <a:avLst/>
            </a:prstGeom>
            <a:noFill/>
          </p:spPr>
          <p:txBody>
            <a:bodyPr wrap="square" rtlCol="0">
              <a:spAutoFit/>
            </a:bodyPr>
            <a:lstStyle/>
            <a:p>
              <a:r>
                <a:rPr kumimoji="1" lang="en-US" altLang="ja-JP" b="1" dirty="0" smtClean="0">
                  <a:solidFill>
                    <a:srgbClr val="0000FF"/>
                  </a:solidFill>
                </a:rPr>
                <a:t>BIM Cascading Multiplexer</a:t>
              </a:r>
              <a:endParaRPr kumimoji="1" lang="ja-JP" altLang="en-US" b="1" dirty="0">
                <a:solidFill>
                  <a:srgbClr val="0000FF"/>
                </a:solidFill>
              </a:endParaRPr>
            </a:p>
          </p:txBody>
        </p:sp>
        <p:sp>
          <p:nvSpPr>
            <p:cNvPr id="392" name="円/楕円 391"/>
            <p:cNvSpPr/>
            <p:nvPr/>
          </p:nvSpPr>
          <p:spPr>
            <a:xfrm rot="1966669">
              <a:off x="5165960" y="3915715"/>
              <a:ext cx="4145969" cy="598980"/>
            </a:xfrm>
            <a:prstGeom prst="ellipse">
              <a:avLst/>
            </a:prstGeom>
            <a:noFill/>
            <a:ln w="25400">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393" name="テキスト ボックス 392"/>
            <p:cNvSpPr txBox="1"/>
            <p:nvPr/>
          </p:nvSpPr>
          <p:spPr>
            <a:xfrm>
              <a:off x="6773179" y="3068952"/>
              <a:ext cx="2370821" cy="646331"/>
            </a:xfrm>
            <a:prstGeom prst="rect">
              <a:avLst/>
            </a:prstGeom>
            <a:noFill/>
          </p:spPr>
          <p:txBody>
            <a:bodyPr wrap="square" rtlCol="0">
              <a:spAutoFit/>
            </a:bodyPr>
            <a:lstStyle/>
            <a:p>
              <a:r>
                <a:rPr kumimoji="1" lang="en-US" altLang="ja-JP" b="1" dirty="0" smtClean="0">
                  <a:solidFill>
                    <a:srgbClr val="FF0000"/>
                  </a:solidFill>
                </a:rPr>
                <a:t>TAG Cascading Multiplexer</a:t>
              </a:r>
              <a:endParaRPr kumimoji="1" lang="ja-JP" altLang="en-US" b="1" dirty="0">
                <a:solidFill>
                  <a:srgbClr val="FF0000"/>
                </a:solidFill>
              </a:endParaRPr>
            </a:p>
          </p:txBody>
        </p:sp>
      </p:grpSp>
      <p:sp>
        <p:nvSpPr>
          <p:cNvPr id="394" name="コンテンツ プレースホルダ 72"/>
          <p:cNvSpPr>
            <a:spLocks noGrp="1"/>
          </p:cNvSpPr>
          <p:nvPr>
            <p:ph sz="quarter" idx="1"/>
          </p:nvPr>
        </p:nvSpPr>
        <p:spPr>
          <a:xfrm>
            <a:off x="251424" y="1219200"/>
            <a:ext cx="4041648" cy="4937760"/>
          </a:xfrm>
        </p:spPr>
        <p:txBody>
          <a:bodyPr>
            <a:normAutofit/>
          </a:bodyPr>
          <a:lstStyle/>
          <a:p>
            <a:pPr>
              <a:defRPr/>
            </a:pPr>
            <a:r>
              <a:rPr lang="en-US" altLang="ja-JP" dirty="0" smtClean="0"/>
              <a:t>Bimode components</a:t>
            </a:r>
          </a:p>
          <a:p>
            <a:pPr lvl="1">
              <a:defRPr/>
            </a:pPr>
            <a:r>
              <a:rPr lang="en-US" altLang="ja-JP" dirty="0" smtClean="0"/>
              <a:t>Several normal tagged components are replaced</a:t>
            </a:r>
          </a:p>
          <a:p>
            <a:pPr lvl="8">
              <a:defRPr/>
            </a:pPr>
            <a:endParaRPr lang="ja-JP" altLang="en-US" sz="900" dirty="0" smtClean="0">
              <a:solidFill>
                <a:schemeClr val="tx2"/>
              </a:solidFill>
            </a:endParaRPr>
          </a:p>
          <a:p>
            <a:r>
              <a:rPr kumimoji="1" lang="en-US" altLang="ja-JP" dirty="0" smtClean="0"/>
              <a:t>Two cascading </a:t>
            </a:r>
            <a:r>
              <a:rPr lang="en-US" altLang="ja-JP" dirty="0" err="1" smtClean="0"/>
              <a:t>MUX</a:t>
            </a:r>
            <a:r>
              <a:rPr kumimoji="1" lang="en-US" altLang="ja-JP" dirty="0" err="1" smtClean="0"/>
              <a:t>es</a:t>
            </a:r>
            <a:endParaRPr kumimoji="1" lang="en-US" altLang="ja-JP" dirty="0" smtClean="0"/>
          </a:p>
          <a:p>
            <a:pPr lvl="1"/>
            <a:r>
              <a:rPr lang="en-US" altLang="ja-JP" dirty="0" smtClean="0"/>
              <a:t>BIM Cascading </a:t>
            </a:r>
            <a:r>
              <a:rPr lang="en-US" altLang="ja-JP" dirty="0" err="1" smtClean="0"/>
              <a:t>MUXes</a:t>
            </a:r>
            <a:endParaRPr lang="en-US" altLang="ja-JP" dirty="0" smtClean="0"/>
          </a:p>
          <a:p>
            <a:pPr lvl="2"/>
            <a:r>
              <a:rPr lang="en-US" altLang="ja-JP" dirty="0" smtClean="0"/>
              <a:t>For monomorphic branch</a:t>
            </a:r>
          </a:p>
          <a:p>
            <a:pPr lvl="1"/>
            <a:r>
              <a:rPr kumimoji="1" lang="en-US" altLang="ja-JP" dirty="0" smtClean="0"/>
              <a:t>TAG Cascading </a:t>
            </a:r>
            <a:r>
              <a:rPr lang="en-US" altLang="ja-JP" dirty="0" err="1" smtClean="0"/>
              <a:t>MUX</a:t>
            </a:r>
            <a:r>
              <a:rPr kumimoji="1" lang="en-US" altLang="ja-JP" dirty="0" err="1" smtClean="0"/>
              <a:t>es</a:t>
            </a:r>
            <a:endParaRPr kumimoji="1" lang="en-US" altLang="ja-JP" dirty="0" smtClean="0"/>
          </a:p>
          <a:p>
            <a:pPr lvl="2"/>
            <a:r>
              <a:rPr lang="en-US" altLang="ja-JP" dirty="0" smtClean="0"/>
              <a:t>For polymorphic branch</a:t>
            </a:r>
            <a:endParaRPr kumimoji="1" lang="en-US" altLang="ja-JP" dirty="0" smtClean="0"/>
          </a:p>
          <a:p>
            <a:pPr lvl="8">
              <a:defRPr/>
            </a:pPr>
            <a:endParaRPr lang="en-US" altLang="ja-JP" dirty="0" smtClean="0"/>
          </a:p>
          <a:p>
            <a:pPr>
              <a:defRPr/>
            </a:pPr>
            <a:r>
              <a:rPr lang="en-US" altLang="ja-JP" dirty="0" smtClean="0"/>
              <a:t>Switches data path and </a:t>
            </a:r>
            <a:r>
              <a:rPr lang="en-US" altLang="ja-JP" dirty="0" err="1" smtClean="0"/>
              <a:t>bimode</a:t>
            </a:r>
            <a:r>
              <a:rPr lang="en-US" altLang="ja-JP" dirty="0" smtClean="0"/>
              <a:t> component</a:t>
            </a:r>
          </a:p>
        </p:txBody>
      </p:sp>
      <p:grpSp>
        <p:nvGrpSpPr>
          <p:cNvPr id="396" name="グループ化 395"/>
          <p:cNvGrpSpPr/>
          <p:nvPr/>
        </p:nvGrpSpPr>
        <p:grpSpPr>
          <a:xfrm>
            <a:off x="4211952" y="1358724"/>
            <a:ext cx="4770636" cy="1440192"/>
            <a:chOff x="4211952" y="1358724"/>
            <a:chExt cx="4770636" cy="1440192"/>
          </a:xfrm>
        </p:grpSpPr>
        <p:sp>
          <p:nvSpPr>
            <p:cNvPr id="329" name="正方形/長方形 328"/>
            <p:cNvSpPr/>
            <p:nvPr/>
          </p:nvSpPr>
          <p:spPr>
            <a:xfrm>
              <a:off x="5022060" y="1358724"/>
              <a:ext cx="720096" cy="144019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330" name="テキスト ボックス 329"/>
            <p:cNvSpPr txBox="1"/>
            <p:nvPr/>
          </p:nvSpPr>
          <p:spPr>
            <a:xfrm>
              <a:off x="5022060" y="1358724"/>
              <a:ext cx="720096" cy="276999"/>
            </a:xfrm>
            <a:prstGeom prst="rect">
              <a:avLst/>
            </a:prstGeom>
            <a:noFill/>
          </p:spPr>
          <p:txBody>
            <a:bodyPr wrap="square" rtlCol="0">
              <a:spAutoFit/>
            </a:bodyPr>
            <a:lstStyle/>
            <a:p>
              <a:r>
                <a:rPr kumimoji="1" lang="en-US" altLang="ja-JP" sz="1200" dirty="0" smtClean="0"/>
                <a:t>T0</a:t>
              </a:r>
            </a:p>
          </p:txBody>
        </p:sp>
        <p:sp>
          <p:nvSpPr>
            <p:cNvPr id="331" name="正方形/長方形 330"/>
            <p:cNvSpPr/>
            <p:nvPr/>
          </p:nvSpPr>
          <p:spPr>
            <a:xfrm>
              <a:off x="4211952" y="1358724"/>
              <a:ext cx="720096" cy="144019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332" name="テキスト ボックス 331"/>
            <p:cNvSpPr txBox="1"/>
            <p:nvPr/>
          </p:nvSpPr>
          <p:spPr>
            <a:xfrm>
              <a:off x="4211952" y="1358724"/>
              <a:ext cx="720096" cy="276999"/>
            </a:xfrm>
            <a:prstGeom prst="rect">
              <a:avLst/>
            </a:prstGeom>
            <a:noFill/>
          </p:spPr>
          <p:txBody>
            <a:bodyPr wrap="square" rtlCol="0">
              <a:spAutoFit/>
            </a:bodyPr>
            <a:lstStyle/>
            <a:p>
              <a:r>
                <a:rPr kumimoji="1" lang="en-US" altLang="ja-JP" sz="1200" dirty="0" smtClean="0"/>
                <a:t>BASE</a:t>
              </a:r>
            </a:p>
          </p:txBody>
        </p:sp>
        <p:sp>
          <p:nvSpPr>
            <p:cNvPr id="333" name="正方形/長方形 332"/>
            <p:cNvSpPr/>
            <p:nvPr/>
          </p:nvSpPr>
          <p:spPr>
            <a:xfrm>
              <a:off x="5832168" y="1358724"/>
              <a:ext cx="720096" cy="1440192"/>
            </a:xfrm>
            <a:prstGeom prst="rect">
              <a:avLst/>
            </a:prstGeom>
            <a:ln w="50800"/>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334" name="テキスト ボックス 333"/>
            <p:cNvSpPr txBox="1"/>
            <p:nvPr/>
          </p:nvSpPr>
          <p:spPr>
            <a:xfrm>
              <a:off x="5832168" y="1358725"/>
              <a:ext cx="720096" cy="461665"/>
            </a:xfrm>
            <a:prstGeom prst="rect">
              <a:avLst/>
            </a:prstGeom>
            <a:noFill/>
          </p:spPr>
          <p:txBody>
            <a:bodyPr wrap="square" rtlCol="0">
              <a:spAutoFit/>
            </a:bodyPr>
            <a:lstStyle/>
            <a:p>
              <a:r>
                <a:rPr kumimoji="1" lang="en-US" altLang="ja-JP" sz="1200" dirty="0" smtClean="0"/>
                <a:t>T1</a:t>
              </a:r>
            </a:p>
            <a:p>
              <a:r>
                <a:rPr lang="en-US" altLang="ja-JP" sz="1200" dirty="0" smtClean="0"/>
                <a:t>Bimode</a:t>
              </a:r>
              <a:endParaRPr kumimoji="1" lang="en-US" altLang="ja-JP" sz="1200" dirty="0" smtClean="0"/>
            </a:p>
          </p:txBody>
        </p:sp>
        <p:sp>
          <p:nvSpPr>
            <p:cNvPr id="335" name="正方形/長方形 334"/>
            <p:cNvSpPr/>
            <p:nvPr/>
          </p:nvSpPr>
          <p:spPr>
            <a:xfrm>
              <a:off x="6642276" y="1358724"/>
              <a:ext cx="720096" cy="144019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336" name="テキスト ボックス 335"/>
            <p:cNvSpPr txBox="1"/>
            <p:nvPr/>
          </p:nvSpPr>
          <p:spPr>
            <a:xfrm>
              <a:off x="6642276" y="1358724"/>
              <a:ext cx="720096" cy="276999"/>
            </a:xfrm>
            <a:prstGeom prst="rect">
              <a:avLst/>
            </a:prstGeom>
            <a:noFill/>
          </p:spPr>
          <p:txBody>
            <a:bodyPr wrap="square" rtlCol="0">
              <a:spAutoFit/>
            </a:bodyPr>
            <a:lstStyle/>
            <a:p>
              <a:r>
                <a:rPr kumimoji="1" lang="en-US" altLang="ja-JP" sz="1200" dirty="0" smtClean="0"/>
                <a:t>T2</a:t>
              </a:r>
            </a:p>
          </p:txBody>
        </p:sp>
        <p:sp>
          <p:nvSpPr>
            <p:cNvPr id="337" name="正方形/長方形 336"/>
            <p:cNvSpPr/>
            <p:nvPr/>
          </p:nvSpPr>
          <p:spPr>
            <a:xfrm>
              <a:off x="7452384" y="1358724"/>
              <a:ext cx="720096" cy="1440192"/>
            </a:xfrm>
            <a:prstGeom prst="rect">
              <a:avLst/>
            </a:prstGeom>
            <a:ln w="50800"/>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338" name="テキスト ボックス 337"/>
            <p:cNvSpPr txBox="1"/>
            <p:nvPr/>
          </p:nvSpPr>
          <p:spPr>
            <a:xfrm>
              <a:off x="7452384" y="1358725"/>
              <a:ext cx="720096" cy="461665"/>
            </a:xfrm>
            <a:prstGeom prst="rect">
              <a:avLst/>
            </a:prstGeom>
            <a:noFill/>
          </p:spPr>
          <p:txBody>
            <a:bodyPr wrap="square" rtlCol="0">
              <a:spAutoFit/>
            </a:bodyPr>
            <a:lstStyle/>
            <a:p>
              <a:r>
                <a:rPr kumimoji="1" lang="en-US" altLang="ja-JP" sz="1200" dirty="0" smtClean="0"/>
                <a:t>T3</a:t>
              </a:r>
            </a:p>
            <a:p>
              <a:r>
                <a:rPr lang="en-US" altLang="ja-JP" sz="1200" dirty="0" smtClean="0"/>
                <a:t>Bimode</a:t>
              </a:r>
              <a:endParaRPr kumimoji="1" lang="en-US" altLang="ja-JP" sz="1200" dirty="0" smtClean="0"/>
            </a:p>
          </p:txBody>
        </p:sp>
        <p:sp>
          <p:nvSpPr>
            <p:cNvPr id="339" name="正方形/長方形 338"/>
            <p:cNvSpPr/>
            <p:nvPr/>
          </p:nvSpPr>
          <p:spPr>
            <a:xfrm>
              <a:off x="8262492" y="1358724"/>
              <a:ext cx="720096" cy="144019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395" name="テキスト ボックス 394"/>
            <p:cNvSpPr txBox="1"/>
            <p:nvPr/>
          </p:nvSpPr>
          <p:spPr>
            <a:xfrm>
              <a:off x="8262492" y="1358724"/>
              <a:ext cx="720096" cy="276999"/>
            </a:xfrm>
            <a:prstGeom prst="rect">
              <a:avLst/>
            </a:prstGeom>
            <a:noFill/>
          </p:spPr>
          <p:txBody>
            <a:bodyPr wrap="square" rtlCol="0">
              <a:spAutoFit/>
            </a:bodyPr>
            <a:lstStyle/>
            <a:p>
              <a:r>
                <a:rPr kumimoji="1" lang="en-US" altLang="ja-JP" sz="1200" dirty="0" smtClean="0"/>
                <a:t>T4</a:t>
              </a:r>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For monomorphic-dominant workloads</a:t>
            </a:r>
            <a:endParaRPr kumimoji="1" lang="ja-JP" altLang="en-US" dirty="0"/>
          </a:p>
        </p:txBody>
      </p:sp>
      <p:sp>
        <p:nvSpPr>
          <p:cNvPr id="73" name="コンテンツ プレースホルダ 72"/>
          <p:cNvSpPr>
            <a:spLocks noGrp="1"/>
          </p:cNvSpPr>
          <p:nvPr>
            <p:ph sz="quarter" idx="1"/>
          </p:nvPr>
        </p:nvSpPr>
        <p:spPr>
          <a:xfrm>
            <a:off x="251424" y="1219200"/>
            <a:ext cx="4114800" cy="4937760"/>
          </a:xfrm>
        </p:spPr>
        <p:txBody>
          <a:bodyPr>
            <a:normAutofit/>
          </a:bodyPr>
          <a:lstStyle/>
          <a:p>
            <a:r>
              <a:rPr lang="en-US" altLang="ja-JP" dirty="0" smtClean="0"/>
              <a:t>All bimode components switch to BIM mode</a:t>
            </a:r>
          </a:p>
          <a:p>
            <a:pPr lvl="1"/>
            <a:r>
              <a:rPr lang="en-US" altLang="ja-JP" dirty="0" smtClean="0"/>
              <a:t>Provides predictions for BIM Cascading </a:t>
            </a:r>
            <a:r>
              <a:rPr lang="en-US" altLang="ja-JP" dirty="0" err="1" smtClean="0"/>
              <a:t>MUXes</a:t>
            </a:r>
            <a:endParaRPr lang="en-US" altLang="ja-JP" dirty="0" smtClean="0"/>
          </a:p>
          <a:p>
            <a:pPr lvl="1"/>
            <a:endParaRPr lang="en-US" altLang="ja-JP" dirty="0" smtClean="0">
              <a:solidFill>
                <a:schemeClr val="tx2"/>
              </a:solidFill>
            </a:endParaRPr>
          </a:p>
          <a:p>
            <a:r>
              <a:rPr lang="en-US" altLang="ja-JP" dirty="0" smtClean="0"/>
              <a:t>Blue boxes use only a PC to predict the branch</a:t>
            </a:r>
          </a:p>
          <a:p>
            <a:pPr lvl="1"/>
            <a:r>
              <a:rPr lang="en-US" altLang="ja-JP" dirty="0" smtClean="0"/>
              <a:t>Resources for BTB-like predictions are increased</a:t>
            </a:r>
          </a:p>
        </p:txBody>
      </p:sp>
      <p:sp>
        <p:nvSpPr>
          <p:cNvPr id="4" name="正方形/長方形 3"/>
          <p:cNvSpPr/>
          <p:nvPr/>
        </p:nvSpPr>
        <p:spPr>
          <a:xfrm>
            <a:off x="5022060" y="1358724"/>
            <a:ext cx="720096" cy="144019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5022060" y="1358724"/>
            <a:ext cx="720096" cy="276999"/>
          </a:xfrm>
          <a:prstGeom prst="rect">
            <a:avLst/>
          </a:prstGeom>
          <a:noFill/>
        </p:spPr>
        <p:txBody>
          <a:bodyPr wrap="square" rtlCol="0">
            <a:spAutoFit/>
          </a:bodyPr>
          <a:lstStyle/>
          <a:p>
            <a:r>
              <a:rPr kumimoji="1" lang="en-US" altLang="ja-JP" sz="1200" dirty="0" smtClean="0"/>
              <a:t>T0</a:t>
            </a:r>
          </a:p>
        </p:txBody>
      </p:sp>
      <p:sp>
        <p:nvSpPr>
          <p:cNvPr id="7" name="正方形/長方形 6"/>
          <p:cNvSpPr/>
          <p:nvPr/>
        </p:nvSpPr>
        <p:spPr>
          <a:xfrm>
            <a:off x="4211952" y="1358724"/>
            <a:ext cx="720096" cy="144019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9" name="テキスト ボックス 8"/>
          <p:cNvSpPr txBox="1"/>
          <p:nvPr/>
        </p:nvSpPr>
        <p:spPr>
          <a:xfrm>
            <a:off x="4211952" y="1358724"/>
            <a:ext cx="720096" cy="276999"/>
          </a:xfrm>
          <a:prstGeom prst="rect">
            <a:avLst/>
          </a:prstGeom>
          <a:noFill/>
        </p:spPr>
        <p:txBody>
          <a:bodyPr wrap="square" rtlCol="0">
            <a:spAutoFit/>
          </a:bodyPr>
          <a:lstStyle/>
          <a:p>
            <a:r>
              <a:rPr kumimoji="1" lang="en-US" altLang="ja-JP" sz="1200" dirty="0" smtClean="0"/>
              <a:t>BASE</a:t>
            </a:r>
          </a:p>
        </p:txBody>
      </p:sp>
      <p:sp>
        <p:nvSpPr>
          <p:cNvPr id="10" name="正方形/長方形 9"/>
          <p:cNvSpPr/>
          <p:nvPr/>
        </p:nvSpPr>
        <p:spPr>
          <a:xfrm>
            <a:off x="5832168" y="1358724"/>
            <a:ext cx="720096" cy="1440192"/>
          </a:xfrm>
          <a:prstGeom prst="rect">
            <a:avLst/>
          </a:prstGeom>
          <a:ln w="50800">
            <a:solidFill>
              <a:schemeClr val="accent3">
                <a:lumMod val="5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5832168" y="1358725"/>
            <a:ext cx="720096" cy="646331"/>
          </a:xfrm>
          <a:prstGeom prst="rect">
            <a:avLst/>
          </a:prstGeom>
          <a:noFill/>
        </p:spPr>
        <p:txBody>
          <a:bodyPr wrap="square" rtlCol="0">
            <a:spAutoFit/>
          </a:bodyPr>
          <a:lstStyle/>
          <a:p>
            <a:r>
              <a:rPr kumimoji="1" lang="en-US" altLang="ja-JP" sz="1200" dirty="0" smtClean="0"/>
              <a:t>T1</a:t>
            </a:r>
          </a:p>
          <a:p>
            <a:r>
              <a:rPr lang="en-US" altLang="ja-JP" sz="1200" dirty="0" smtClean="0"/>
              <a:t>Bimode</a:t>
            </a:r>
          </a:p>
          <a:p>
            <a:r>
              <a:rPr kumimoji="1" lang="en-US" altLang="ja-JP" sz="1200" dirty="0" smtClean="0"/>
              <a:t>BIM</a:t>
            </a:r>
          </a:p>
        </p:txBody>
      </p:sp>
      <p:sp>
        <p:nvSpPr>
          <p:cNvPr id="13" name="正方形/長方形 12"/>
          <p:cNvSpPr/>
          <p:nvPr/>
        </p:nvSpPr>
        <p:spPr>
          <a:xfrm>
            <a:off x="6642276" y="1358724"/>
            <a:ext cx="720096" cy="144019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15" name="テキスト ボックス 14"/>
          <p:cNvSpPr txBox="1"/>
          <p:nvPr/>
        </p:nvSpPr>
        <p:spPr>
          <a:xfrm>
            <a:off x="6642276" y="1358724"/>
            <a:ext cx="720096" cy="276999"/>
          </a:xfrm>
          <a:prstGeom prst="rect">
            <a:avLst/>
          </a:prstGeom>
          <a:noFill/>
        </p:spPr>
        <p:txBody>
          <a:bodyPr wrap="square" rtlCol="0">
            <a:spAutoFit/>
          </a:bodyPr>
          <a:lstStyle/>
          <a:p>
            <a:r>
              <a:rPr kumimoji="1" lang="en-US" altLang="ja-JP" sz="1200" dirty="0" smtClean="0"/>
              <a:t>T2</a:t>
            </a:r>
          </a:p>
        </p:txBody>
      </p:sp>
      <p:sp>
        <p:nvSpPr>
          <p:cNvPr id="16" name="正方形/長方形 15"/>
          <p:cNvSpPr/>
          <p:nvPr/>
        </p:nvSpPr>
        <p:spPr>
          <a:xfrm>
            <a:off x="7452384" y="1358724"/>
            <a:ext cx="720096" cy="1440192"/>
          </a:xfrm>
          <a:prstGeom prst="rect">
            <a:avLst/>
          </a:prstGeom>
          <a:ln w="50800">
            <a:solidFill>
              <a:schemeClr val="accent3">
                <a:lumMod val="5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7452384" y="1358725"/>
            <a:ext cx="720096" cy="646331"/>
          </a:xfrm>
          <a:prstGeom prst="rect">
            <a:avLst/>
          </a:prstGeom>
          <a:noFill/>
        </p:spPr>
        <p:txBody>
          <a:bodyPr wrap="square" rtlCol="0">
            <a:spAutoFit/>
          </a:bodyPr>
          <a:lstStyle/>
          <a:p>
            <a:r>
              <a:rPr kumimoji="1" lang="en-US" altLang="ja-JP" sz="1200" dirty="0" smtClean="0"/>
              <a:t>T3</a:t>
            </a:r>
          </a:p>
          <a:p>
            <a:r>
              <a:rPr lang="en-US" altLang="ja-JP" sz="1200" dirty="0" smtClean="0"/>
              <a:t>Bimode</a:t>
            </a:r>
          </a:p>
          <a:p>
            <a:r>
              <a:rPr kumimoji="1" lang="en-US" altLang="ja-JP" sz="1200" dirty="0" smtClean="0"/>
              <a:t>BIM</a:t>
            </a:r>
          </a:p>
        </p:txBody>
      </p:sp>
      <p:sp>
        <p:nvSpPr>
          <p:cNvPr id="47" name="正方形/長方形 46"/>
          <p:cNvSpPr/>
          <p:nvPr/>
        </p:nvSpPr>
        <p:spPr>
          <a:xfrm>
            <a:off x="8262492" y="1358724"/>
            <a:ext cx="720096" cy="144019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51" name="テキスト ボックス 50"/>
          <p:cNvSpPr txBox="1"/>
          <p:nvPr/>
        </p:nvSpPr>
        <p:spPr>
          <a:xfrm>
            <a:off x="8262492" y="1358724"/>
            <a:ext cx="720096" cy="276999"/>
          </a:xfrm>
          <a:prstGeom prst="rect">
            <a:avLst/>
          </a:prstGeom>
          <a:noFill/>
        </p:spPr>
        <p:txBody>
          <a:bodyPr wrap="square" rtlCol="0">
            <a:spAutoFit/>
          </a:bodyPr>
          <a:lstStyle/>
          <a:p>
            <a:r>
              <a:rPr kumimoji="1" lang="en-US" altLang="ja-JP" sz="1200" dirty="0" smtClean="0"/>
              <a:t>T4</a:t>
            </a:r>
          </a:p>
        </p:txBody>
      </p:sp>
      <p:cxnSp>
        <p:nvCxnSpPr>
          <p:cNvPr id="160" name="図形 24"/>
          <p:cNvCxnSpPr>
            <a:stCxn id="10" idx="2"/>
          </p:cNvCxnSpPr>
          <p:nvPr/>
        </p:nvCxnSpPr>
        <p:spPr>
          <a:xfrm rot="5400000">
            <a:off x="5922180" y="3068952"/>
            <a:ext cx="540072"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161" name="図形 24"/>
          <p:cNvCxnSpPr>
            <a:stCxn id="4" idx="2"/>
          </p:cNvCxnSpPr>
          <p:nvPr/>
        </p:nvCxnSpPr>
        <p:spPr>
          <a:xfrm rot="16200000" flipH="1">
            <a:off x="5337102" y="2843922"/>
            <a:ext cx="540072" cy="450060"/>
          </a:xfrm>
          <a:prstGeom prst="bentConnector3">
            <a:avLst>
              <a:gd name="adj1" fmla="val 50000"/>
            </a:avLst>
          </a:prstGeom>
          <a:ln w="25400">
            <a:solidFill>
              <a:srgbClr val="FF0000"/>
            </a:solidFill>
            <a:tailEnd type="triangle" w="lg" len="lg"/>
          </a:ln>
        </p:spPr>
        <p:style>
          <a:lnRef idx="1">
            <a:schemeClr val="dk1"/>
          </a:lnRef>
          <a:fillRef idx="0">
            <a:schemeClr val="dk1"/>
          </a:fillRef>
          <a:effectRef idx="0">
            <a:schemeClr val="dk1"/>
          </a:effectRef>
          <a:fontRef idx="minor">
            <a:schemeClr val="tx1"/>
          </a:fontRef>
        </p:style>
      </p:cxnSp>
      <p:cxnSp>
        <p:nvCxnSpPr>
          <p:cNvPr id="162" name="図形 24"/>
          <p:cNvCxnSpPr>
            <a:stCxn id="13" idx="2"/>
          </p:cNvCxnSpPr>
          <p:nvPr/>
        </p:nvCxnSpPr>
        <p:spPr>
          <a:xfrm rot="5400000">
            <a:off x="6462252" y="3338988"/>
            <a:ext cx="1080144" cy="1588"/>
          </a:xfrm>
          <a:prstGeom prst="bentConnector3">
            <a:avLst>
              <a:gd name="adj1" fmla="val 50000"/>
            </a:avLst>
          </a:prstGeom>
          <a:ln w="25400">
            <a:solidFill>
              <a:srgbClr val="FF0000"/>
            </a:solidFill>
            <a:tailEnd type="triangle" w="lg" len="lg"/>
          </a:ln>
        </p:spPr>
        <p:style>
          <a:lnRef idx="1">
            <a:schemeClr val="dk1"/>
          </a:lnRef>
          <a:fillRef idx="0">
            <a:schemeClr val="dk1"/>
          </a:fillRef>
          <a:effectRef idx="0">
            <a:schemeClr val="dk1"/>
          </a:effectRef>
          <a:fontRef idx="minor">
            <a:schemeClr val="tx1"/>
          </a:fontRef>
        </p:style>
      </p:cxnSp>
      <p:cxnSp>
        <p:nvCxnSpPr>
          <p:cNvPr id="163" name="図形 24"/>
          <p:cNvCxnSpPr>
            <a:stCxn id="16" idx="2"/>
          </p:cNvCxnSpPr>
          <p:nvPr/>
        </p:nvCxnSpPr>
        <p:spPr>
          <a:xfrm rot="5400000">
            <a:off x="7002324" y="3609024"/>
            <a:ext cx="1620216"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169" name="図形 24"/>
          <p:cNvCxnSpPr>
            <a:stCxn id="47" idx="2"/>
          </p:cNvCxnSpPr>
          <p:nvPr/>
        </p:nvCxnSpPr>
        <p:spPr>
          <a:xfrm rot="5400000">
            <a:off x="7542396" y="3879060"/>
            <a:ext cx="2160288" cy="1588"/>
          </a:xfrm>
          <a:prstGeom prst="bentConnector3">
            <a:avLst>
              <a:gd name="adj1" fmla="val 50000"/>
            </a:avLst>
          </a:prstGeom>
          <a:ln w="25400">
            <a:solidFill>
              <a:srgbClr val="FF0000"/>
            </a:solidFill>
            <a:tailEnd type="triangle" w="lg" len="lg"/>
          </a:ln>
        </p:spPr>
        <p:style>
          <a:lnRef idx="1">
            <a:schemeClr val="dk1"/>
          </a:lnRef>
          <a:fillRef idx="0">
            <a:schemeClr val="dk1"/>
          </a:fillRef>
          <a:effectRef idx="0">
            <a:schemeClr val="dk1"/>
          </a:effectRef>
          <a:fontRef idx="minor">
            <a:schemeClr val="tx1"/>
          </a:fontRef>
        </p:style>
      </p:cxnSp>
      <p:cxnSp>
        <p:nvCxnSpPr>
          <p:cNvPr id="186" name="図形 24"/>
          <p:cNvCxnSpPr>
            <a:stCxn id="16" idx="2"/>
          </p:cNvCxnSpPr>
          <p:nvPr/>
        </p:nvCxnSpPr>
        <p:spPr>
          <a:xfrm rot="5400000">
            <a:off x="6552264" y="3338988"/>
            <a:ext cx="1800240" cy="720096"/>
          </a:xfrm>
          <a:prstGeom prst="bentConnector3">
            <a:avLst>
              <a:gd name="adj1" fmla="val 74868"/>
            </a:avLst>
          </a:prstGeom>
          <a:ln w="50800">
            <a:solidFill>
              <a:srgbClr val="0000FF"/>
            </a:solidFill>
            <a:tailEnd type="triangle" w="lg" len="lg"/>
          </a:ln>
        </p:spPr>
        <p:style>
          <a:lnRef idx="1">
            <a:schemeClr val="dk1"/>
          </a:lnRef>
          <a:fillRef idx="0">
            <a:schemeClr val="dk1"/>
          </a:fillRef>
          <a:effectRef idx="0">
            <a:schemeClr val="dk1"/>
          </a:effectRef>
          <a:fontRef idx="minor">
            <a:schemeClr val="tx1"/>
          </a:fontRef>
        </p:style>
      </p:cxnSp>
      <p:cxnSp>
        <p:nvCxnSpPr>
          <p:cNvPr id="187" name="図形 24"/>
          <p:cNvCxnSpPr>
            <a:stCxn id="10" idx="2"/>
          </p:cNvCxnSpPr>
          <p:nvPr/>
        </p:nvCxnSpPr>
        <p:spPr>
          <a:xfrm rot="5400000">
            <a:off x="5472120" y="2798916"/>
            <a:ext cx="720096" cy="720096"/>
          </a:xfrm>
          <a:prstGeom prst="bentConnector3">
            <a:avLst>
              <a:gd name="adj1" fmla="val 50000"/>
            </a:avLst>
          </a:prstGeom>
          <a:ln w="50800">
            <a:solidFill>
              <a:srgbClr val="0000FF"/>
            </a:solidFill>
            <a:tailEnd type="triangle" w="lg" len="lg"/>
          </a:ln>
        </p:spPr>
        <p:style>
          <a:lnRef idx="1">
            <a:schemeClr val="dk1"/>
          </a:lnRef>
          <a:fillRef idx="0">
            <a:schemeClr val="dk1"/>
          </a:fillRef>
          <a:effectRef idx="0">
            <a:schemeClr val="dk1"/>
          </a:effectRef>
          <a:fontRef idx="minor">
            <a:schemeClr val="tx1"/>
          </a:fontRef>
        </p:style>
      </p:cxnSp>
      <p:grpSp>
        <p:nvGrpSpPr>
          <p:cNvPr id="3" name="グループ化 275"/>
          <p:cNvGrpSpPr/>
          <p:nvPr/>
        </p:nvGrpSpPr>
        <p:grpSpPr>
          <a:xfrm>
            <a:off x="4932048" y="3519012"/>
            <a:ext cx="720096" cy="180024"/>
            <a:chOff x="3491856" y="3609023"/>
            <a:chExt cx="720096" cy="180024"/>
          </a:xfrm>
        </p:grpSpPr>
        <p:sp>
          <p:nvSpPr>
            <p:cNvPr id="188" name="台形 187"/>
            <p:cNvSpPr/>
            <p:nvPr/>
          </p:nvSpPr>
          <p:spPr>
            <a:xfrm rot="10800000">
              <a:off x="3491856" y="3609023"/>
              <a:ext cx="720096" cy="180024"/>
            </a:xfrm>
            <a:prstGeom prst="trapezoid">
              <a:avLst>
                <a:gd name="adj" fmla="val 63800"/>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189" name="正方形/長方形 188"/>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0" name="正方形/長方形 189"/>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191" name="図形 24"/>
          <p:cNvCxnSpPr>
            <a:stCxn id="7" idx="2"/>
          </p:cNvCxnSpPr>
          <p:nvPr/>
        </p:nvCxnSpPr>
        <p:spPr>
          <a:xfrm rot="16200000" flipH="1">
            <a:off x="4481988" y="2888928"/>
            <a:ext cx="720096" cy="540072"/>
          </a:xfrm>
          <a:prstGeom prst="bentConnector3">
            <a:avLst>
              <a:gd name="adj1" fmla="val 50000"/>
            </a:avLst>
          </a:prstGeom>
          <a:ln w="25400">
            <a:solidFill>
              <a:srgbClr val="0000FF"/>
            </a:solidFill>
            <a:tailEnd type="triangle" w="lg" len="lg"/>
          </a:ln>
        </p:spPr>
        <p:style>
          <a:lnRef idx="1">
            <a:schemeClr val="dk1"/>
          </a:lnRef>
          <a:fillRef idx="0">
            <a:schemeClr val="dk1"/>
          </a:fillRef>
          <a:effectRef idx="0">
            <a:schemeClr val="dk1"/>
          </a:effectRef>
          <a:fontRef idx="minor">
            <a:schemeClr val="tx1"/>
          </a:fontRef>
        </p:style>
      </p:cxnSp>
      <p:cxnSp>
        <p:nvCxnSpPr>
          <p:cNvPr id="192" name="図形 24"/>
          <p:cNvCxnSpPr/>
          <p:nvPr/>
        </p:nvCxnSpPr>
        <p:spPr>
          <a:xfrm rot="16200000" flipH="1">
            <a:off x="6147210" y="3383994"/>
            <a:ext cx="360048" cy="630084"/>
          </a:xfrm>
          <a:prstGeom prst="bentConnector3">
            <a:avLst>
              <a:gd name="adj1" fmla="val 50000"/>
            </a:avLst>
          </a:prstGeom>
          <a:ln w="25400">
            <a:solidFill>
              <a:srgbClr val="FF0000"/>
            </a:solidFill>
            <a:tailEnd type="triangle" w="lg" len="lg"/>
          </a:ln>
        </p:spPr>
        <p:style>
          <a:lnRef idx="1">
            <a:schemeClr val="dk1"/>
          </a:lnRef>
          <a:fillRef idx="0">
            <a:schemeClr val="dk1"/>
          </a:fillRef>
          <a:effectRef idx="0">
            <a:schemeClr val="dk1"/>
          </a:effectRef>
          <a:fontRef idx="minor">
            <a:schemeClr val="tx1"/>
          </a:fontRef>
        </p:style>
      </p:cxnSp>
      <p:grpSp>
        <p:nvGrpSpPr>
          <p:cNvPr id="5" name="グループ化 276"/>
          <p:cNvGrpSpPr/>
          <p:nvPr/>
        </p:nvGrpSpPr>
        <p:grpSpPr>
          <a:xfrm>
            <a:off x="5652144" y="3338988"/>
            <a:ext cx="720096" cy="180024"/>
            <a:chOff x="3491856" y="3609023"/>
            <a:chExt cx="720096" cy="180024"/>
          </a:xfrm>
        </p:grpSpPr>
        <p:sp>
          <p:nvSpPr>
            <p:cNvPr id="278" name="台形 277"/>
            <p:cNvSpPr/>
            <p:nvPr/>
          </p:nvSpPr>
          <p:spPr>
            <a:xfrm rot="10800000">
              <a:off x="3491856" y="3609023"/>
              <a:ext cx="720096" cy="180024"/>
            </a:xfrm>
            <a:prstGeom prst="trapezoid">
              <a:avLst>
                <a:gd name="adj" fmla="val 638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279" name="正方形/長方形 278"/>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0" name="正方形/長方形 279"/>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8" name="グループ化 283"/>
          <p:cNvGrpSpPr/>
          <p:nvPr/>
        </p:nvGrpSpPr>
        <p:grpSpPr>
          <a:xfrm>
            <a:off x="6462252" y="3879060"/>
            <a:ext cx="720096" cy="180024"/>
            <a:chOff x="3491856" y="3609023"/>
            <a:chExt cx="720096" cy="180024"/>
          </a:xfrm>
        </p:grpSpPr>
        <p:sp>
          <p:nvSpPr>
            <p:cNvPr id="285" name="台形 284"/>
            <p:cNvSpPr/>
            <p:nvPr/>
          </p:nvSpPr>
          <p:spPr>
            <a:xfrm rot="10800000">
              <a:off x="3491856" y="3609023"/>
              <a:ext cx="720096" cy="180024"/>
            </a:xfrm>
            <a:prstGeom prst="trapezoid">
              <a:avLst>
                <a:gd name="adj" fmla="val 638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286" name="正方形/長方形 285"/>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7" name="正方形/長方形 286"/>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1" name="グループ化 291"/>
          <p:cNvGrpSpPr/>
          <p:nvPr/>
        </p:nvGrpSpPr>
        <p:grpSpPr>
          <a:xfrm>
            <a:off x="7272360" y="4419132"/>
            <a:ext cx="720096" cy="180024"/>
            <a:chOff x="3491856" y="3609023"/>
            <a:chExt cx="720096" cy="180024"/>
          </a:xfrm>
        </p:grpSpPr>
        <p:sp>
          <p:nvSpPr>
            <p:cNvPr id="293" name="台形 292"/>
            <p:cNvSpPr/>
            <p:nvPr/>
          </p:nvSpPr>
          <p:spPr>
            <a:xfrm rot="10800000">
              <a:off x="3491856" y="3609023"/>
              <a:ext cx="720096" cy="180024"/>
            </a:xfrm>
            <a:prstGeom prst="trapezoid">
              <a:avLst>
                <a:gd name="adj" fmla="val 638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294" name="正方形/長方形 293"/>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5" name="正方形/長方形 294"/>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4" name="グループ化 296"/>
          <p:cNvGrpSpPr/>
          <p:nvPr/>
        </p:nvGrpSpPr>
        <p:grpSpPr>
          <a:xfrm>
            <a:off x="8082468" y="4959204"/>
            <a:ext cx="720096" cy="180024"/>
            <a:chOff x="3491856" y="3609023"/>
            <a:chExt cx="720096" cy="180024"/>
          </a:xfrm>
        </p:grpSpPr>
        <p:sp>
          <p:nvSpPr>
            <p:cNvPr id="298" name="台形 297"/>
            <p:cNvSpPr/>
            <p:nvPr/>
          </p:nvSpPr>
          <p:spPr>
            <a:xfrm rot="10800000">
              <a:off x="3491856" y="3609023"/>
              <a:ext cx="720096" cy="180024"/>
            </a:xfrm>
            <a:prstGeom prst="trapezoid">
              <a:avLst>
                <a:gd name="adj" fmla="val 638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299" name="正方形/長方形 298"/>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0" name="正方形/長方形 299"/>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301" name="図形 24"/>
          <p:cNvCxnSpPr/>
          <p:nvPr/>
        </p:nvCxnSpPr>
        <p:spPr>
          <a:xfrm rot="16200000" flipH="1">
            <a:off x="6957318" y="3924066"/>
            <a:ext cx="360048" cy="630084"/>
          </a:xfrm>
          <a:prstGeom prst="bentConnector3">
            <a:avLst>
              <a:gd name="adj1" fmla="val 50000"/>
            </a:avLst>
          </a:prstGeom>
          <a:ln w="25400">
            <a:solidFill>
              <a:srgbClr val="FF0000"/>
            </a:solidFill>
            <a:tailEnd type="triangle" w="lg" len="lg"/>
          </a:ln>
        </p:spPr>
        <p:style>
          <a:lnRef idx="1">
            <a:schemeClr val="dk1"/>
          </a:lnRef>
          <a:fillRef idx="0">
            <a:schemeClr val="dk1"/>
          </a:fillRef>
          <a:effectRef idx="0">
            <a:schemeClr val="dk1"/>
          </a:effectRef>
          <a:fontRef idx="minor">
            <a:schemeClr val="tx1"/>
          </a:fontRef>
        </p:style>
      </p:cxnSp>
      <p:grpSp>
        <p:nvGrpSpPr>
          <p:cNvPr id="17" name="グループ化 301"/>
          <p:cNvGrpSpPr/>
          <p:nvPr/>
        </p:nvGrpSpPr>
        <p:grpSpPr>
          <a:xfrm>
            <a:off x="6552264" y="4599156"/>
            <a:ext cx="720096" cy="180024"/>
            <a:chOff x="3491856" y="3609023"/>
            <a:chExt cx="720096" cy="180024"/>
          </a:xfrm>
        </p:grpSpPr>
        <p:sp>
          <p:nvSpPr>
            <p:cNvPr id="303" name="台形 302"/>
            <p:cNvSpPr/>
            <p:nvPr/>
          </p:nvSpPr>
          <p:spPr>
            <a:xfrm rot="10800000">
              <a:off x="3491856" y="3609023"/>
              <a:ext cx="720096" cy="180024"/>
            </a:xfrm>
            <a:prstGeom prst="trapezoid">
              <a:avLst>
                <a:gd name="adj" fmla="val 63800"/>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304" name="正方形/長方形 303"/>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5" name="正方形/長方形 304"/>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9" name="グループ化 312"/>
          <p:cNvGrpSpPr/>
          <p:nvPr/>
        </p:nvGrpSpPr>
        <p:grpSpPr>
          <a:xfrm>
            <a:off x="7902444" y="5499276"/>
            <a:ext cx="720096" cy="180024"/>
            <a:chOff x="3491856" y="3609023"/>
            <a:chExt cx="720096" cy="180024"/>
          </a:xfrm>
        </p:grpSpPr>
        <p:sp>
          <p:nvSpPr>
            <p:cNvPr id="314" name="台形 313"/>
            <p:cNvSpPr/>
            <p:nvPr/>
          </p:nvSpPr>
          <p:spPr>
            <a:xfrm rot="10800000">
              <a:off x="3491856" y="3609023"/>
              <a:ext cx="720096" cy="180024"/>
            </a:xfrm>
            <a:prstGeom prst="trapezoid">
              <a:avLst>
                <a:gd name="adj" fmla="val 638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315" name="正方形/長方形 314"/>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6" name="正方形/長方形 315"/>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317" name="図形 24"/>
          <p:cNvCxnSpPr/>
          <p:nvPr/>
        </p:nvCxnSpPr>
        <p:spPr>
          <a:xfrm rot="16200000" flipH="1">
            <a:off x="7767426" y="4464138"/>
            <a:ext cx="360048" cy="630084"/>
          </a:xfrm>
          <a:prstGeom prst="bentConnector3">
            <a:avLst>
              <a:gd name="adj1" fmla="val 50000"/>
            </a:avLst>
          </a:prstGeom>
          <a:ln w="25400">
            <a:solidFill>
              <a:srgbClr val="FF0000"/>
            </a:solidFill>
            <a:tailEnd type="triangle" w="lg" len="lg"/>
          </a:ln>
        </p:spPr>
        <p:style>
          <a:lnRef idx="1">
            <a:schemeClr val="dk1"/>
          </a:lnRef>
          <a:fillRef idx="0">
            <a:schemeClr val="dk1"/>
          </a:fillRef>
          <a:effectRef idx="0">
            <a:schemeClr val="dk1"/>
          </a:effectRef>
          <a:fontRef idx="minor">
            <a:schemeClr val="tx1"/>
          </a:fontRef>
        </p:style>
      </p:cxnSp>
      <p:cxnSp>
        <p:nvCxnSpPr>
          <p:cNvPr id="324" name="図形 24"/>
          <p:cNvCxnSpPr/>
          <p:nvPr/>
        </p:nvCxnSpPr>
        <p:spPr>
          <a:xfrm rot="5400000">
            <a:off x="8262889" y="5318855"/>
            <a:ext cx="360048" cy="794"/>
          </a:xfrm>
          <a:prstGeom prst="bentConnector3">
            <a:avLst>
              <a:gd name="adj1" fmla="val 50000"/>
            </a:avLst>
          </a:prstGeom>
          <a:ln w="25400">
            <a:solidFill>
              <a:srgbClr val="FF0000"/>
            </a:solidFill>
            <a:tailEnd type="triangle" w="lg" len="lg"/>
          </a:ln>
        </p:spPr>
        <p:style>
          <a:lnRef idx="1">
            <a:schemeClr val="dk1"/>
          </a:lnRef>
          <a:fillRef idx="0">
            <a:schemeClr val="dk1"/>
          </a:fillRef>
          <a:effectRef idx="0">
            <a:schemeClr val="dk1"/>
          </a:effectRef>
          <a:fontRef idx="minor">
            <a:schemeClr val="tx1"/>
          </a:fontRef>
        </p:style>
      </p:cxnSp>
      <p:cxnSp>
        <p:nvCxnSpPr>
          <p:cNvPr id="329" name="図形 24"/>
          <p:cNvCxnSpPr/>
          <p:nvPr/>
        </p:nvCxnSpPr>
        <p:spPr>
          <a:xfrm rot="16200000" flipH="1">
            <a:off x="7137342" y="4554150"/>
            <a:ext cx="720096" cy="1170156"/>
          </a:xfrm>
          <a:prstGeom prst="bentConnector3">
            <a:avLst>
              <a:gd name="adj1" fmla="val 50000"/>
            </a:avLst>
          </a:prstGeom>
          <a:ln w="25400">
            <a:solidFill>
              <a:srgbClr val="0000FF"/>
            </a:solidFill>
            <a:tailEnd type="triangle" w="lg" len="lg"/>
          </a:ln>
        </p:spPr>
        <p:style>
          <a:lnRef idx="1">
            <a:schemeClr val="dk1"/>
          </a:lnRef>
          <a:fillRef idx="0">
            <a:schemeClr val="dk1"/>
          </a:fillRef>
          <a:effectRef idx="0">
            <a:schemeClr val="dk1"/>
          </a:effectRef>
          <a:fontRef idx="minor">
            <a:schemeClr val="tx1"/>
          </a:fontRef>
        </p:style>
      </p:cxnSp>
      <p:cxnSp>
        <p:nvCxnSpPr>
          <p:cNvPr id="332" name="図形 24"/>
          <p:cNvCxnSpPr/>
          <p:nvPr/>
        </p:nvCxnSpPr>
        <p:spPr>
          <a:xfrm rot="16200000" flipH="1">
            <a:off x="5562132" y="3429000"/>
            <a:ext cx="900120" cy="1440192"/>
          </a:xfrm>
          <a:prstGeom prst="bentConnector3">
            <a:avLst>
              <a:gd name="adj1" fmla="val 50000"/>
            </a:avLst>
          </a:prstGeom>
          <a:ln w="25400">
            <a:solidFill>
              <a:srgbClr val="0000FF"/>
            </a:solidFill>
            <a:tailEnd type="triangle" w="lg" len="lg"/>
          </a:ln>
        </p:spPr>
        <p:style>
          <a:lnRef idx="1">
            <a:schemeClr val="dk1"/>
          </a:lnRef>
          <a:fillRef idx="0">
            <a:schemeClr val="dk1"/>
          </a:fillRef>
          <a:effectRef idx="0">
            <a:schemeClr val="dk1"/>
          </a:effectRef>
          <a:fontRef idx="minor">
            <a:schemeClr val="tx1"/>
          </a:fontRef>
        </p:style>
      </p:cxnSp>
      <p:cxnSp>
        <p:nvCxnSpPr>
          <p:cNvPr id="363" name="図形 24"/>
          <p:cNvCxnSpPr/>
          <p:nvPr/>
        </p:nvCxnSpPr>
        <p:spPr>
          <a:xfrm rot="5400000">
            <a:off x="8037462" y="5904330"/>
            <a:ext cx="450060"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64" name="図形 24"/>
          <p:cNvCxnSpPr/>
          <p:nvPr/>
        </p:nvCxnSpPr>
        <p:spPr>
          <a:xfrm>
            <a:off x="4752024" y="5409264"/>
            <a:ext cx="540072" cy="1588"/>
          </a:xfrm>
          <a:prstGeom prst="bentConnector3">
            <a:avLst>
              <a:gd name="adj1" fmla="val 50000"/>
            </a:avLst>
          </a:prstGeom>
          <a:ln w="50800">
            <a:solidFill>
              <a:srgbClr val="0000FF"/>
            </a:solidFill>
            <a:tailEnd type="triangle" w="lg" len="lg"/>
          </a:ln>
        </p:spPr>
        <p:style>
          <a:lnRef idx="1">
            <a:schemeClr val="dk1"/>
          </a:lnRef>
          <a:fillRef idx="0">
            <a:schemeClr val="dk1"/>
          </a:fillRef>
          <a:effectRef idx="0">
            <a:schemeClr val="dk1"/>
          </a:effectRef>
          <a:fontRef idx="minor">
            <a:schemeClr val="tx1"/>
          </a:fontRef>
        </p:style>
      </p:cxnSp>
      <p:sp>
        <p:nvSpPr>
          <p:cNvPr id="67" name="テキスト ボックス 66"/>
          <p:cNvSpPr txBox="1"/>
          <p:nvPr/>
        </p:nvSpPr>
        <p:spPr>
          <a:xfrm>
            <a:off x="5382108" y="5229240"/>
            <a:ext cx="2121093" cy="369332"/>
          </a:xfrm>
          <a:prstGeom prst="rect">
            <a:avLst/>
          </a:prstGeom>
          <a:noFill/>
        </p:spPr>
        <p:txBody>
          <a:bodyPr wrap="none" rtlCol="0">
            <a:spAutoFit/>
          </a:bodyPr>
          <a:lstStyle/>
          <a:p>
            <a:r>
              <a:rPr kumimoji="1" lang="en-US" altLang="ja-JP" dirty="0" smtClean="0"/>
              <a:t>BTB-like prediction</a:t>
            </a:r>
            <a:endParaRPr kumimoji="1" lang="ja-JP" altLang="en-US" dirty="0"/>
          </a:p>
        </p:txBody>
      </p:sp>
      <p:cxnSp>
        <p:nvCxnSpPr>
          <p:cNvPr id="68" name="図形 24"/>
          <p:cNvCxnSpPr/>
          <p:nvPr/>
        </p:nvCxnSpPr>
        <p:spPr>
          <a:xfrm>
            <a:off x="4752024" y="5769312"/>
            <a:ext cx="540072" cy="1588"/>
          </a:xfrm>
          <a:prstGeom prst="bentConnector3">
            <a:avLst>
              <a:gd name="adj1" fmla="val 50000"/>
            </a:avLst>
          </a:prstGeom>
          <a:ln w="50800">
            <a:solidFill>
              <a:srgbClr val="FF0000"/>
            </a:solidFill>
            <a:tailEnd type="triangle" w="lg" len="lg"/>
          </a:ln>
        </p:spPr>
        <p:style>
          <a:lnRef idx="1">
            <a:schemeClr val="dk1"/>
          </a:lnRef>
          <a:fillRef idx="0">
            <a:schemeClr val="dk1"/>
          </a:fillRef>
          <a:effectRef idx="0">
            <a:schemeClr val="dk1"/>
          </a:effectRef>
          <a:fontRef idx="minor">
            <a:schemeClr val="tx1"/>
          </a:fontRef>
        </p:style>
      </p:cxnSp>
      <p:sp>
        <p:nvSpPr>
          <p:cNvPr id="69" name="テキスト ボックス 68"/>
          <p:cNvSpPr txBox="1"/>
          <p:nvPr/>
        </p:nvSpPr>
        <p:spPr>
          <a:xfrm>
            <a:off x="5382108" y="5589288"/>
            <a:ext cx="2121093" cy="369332"/>
          </a:xfrm>
          <a:prstGeom prst="rect">
            <a:avLst/>
          </a:prstGeom>
          <a:noFill/>
        </p:spPr>
        <p:txBody>
          <a:bodyPr wrap="none" rtlCol="0">
            <a:spAutoFit/>
          </a:bodyPr>
          <a:lstStyle/>
          <a:p>
            <a:r>
              <a:rPr lang="en-US" altLang="ja-JP" dirty="0" smtClean="0"/>
              <a:t>TTC-like</a:t>
            </a:r>
            <a:r>
              <a:rPr kumimoji="1" lang="en-US" altLang="ja-JP" dirty="0" smtClean="0"/>
              <a:t> prediction</a:t>
            </a:r>
            <a:endParaRPr kumimoji="1" lang="ja-JP" alt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For polymorphic-dominant workloads</a:t>
            </a:r>
            <a:endParaRPr kumimoji="1" lang="ja-JP" altLang="en-US" dirty="0"/>
          </a:p>
        </p:txBody>
      </p:sp>
      <p:sp>
        <p:nvSpPr>
          <p:cNvPr id="73" name="コンテンツ プレースホルダ 72"/>
          <p:cNvSpPr>
            <a:spLocks noGrp="1"/>
          </p:cNvSpPr>
          <p:nvPr>
            <p:ph sz="quarter" idx="1"/>
          </p:nvPr>
        </p:nvSpPr>
        <p:spPr>
          <a:xfrm>
            <a:off x="251424" y="1219200"/>
            <a:ext cx="4114800" cy="4937760"/>
          </a:xfrm>
        </p:spPr>
        <p:txBody>
          <a:bodyPr>
            <a:normAutofit/>
          </a:bodyPr>
          <a:lstStyle/>
          <a:p>
            <a:r>
              <a:rPr lang="en-US" altLang="ja-JP" dirty="0" smtClean="0"/>
              <a:t>All bimode components switches to TAG mode</a:t>
            </a:r>
          </a:p>
          <a:p>
            <a:pPr lvl="1"/>
            <a:r>
              <a:rPr lang="en-US" altLang="ja-JP" dirty="0" smtClean="0"/>
              <a:t>Provides predictions for TAG Cascading </a:t>
            </a:r>
            <a:r>
              <a:rPr lang="en-US" altLang="ja-JP" dirty="0" err="1" smtClean="0"/>
              <a:t>Muxes</a:t>
            </a:r>
            <a:endParaRPr lang="en-US" altLang="ja-JP" dirty="0" smtClean="0"/>
          </a:p>
          <a:p>
            <a:pPr lvl="1"/>
            <a:endParaRPr lang="en-US" altLang="ja-JP" dirty="0" smtClean="0"/>
          </a:p>
          <a:p>
            <a:r>
              <a:rPr lang="en-US" altLang="ja-JP" dirty="0" smtClean="0"/>
              <a:t>Yellow boxes use branch history to predict the branch</a:t>
            </a:r>
          </a:p>
          <a:p>
            <a:pPr lvl="1"/>
            <a:r>
              <a:rPr lang="en-US" altLang="ja-JP" dirty="0" smtClean="0"/>
              <a:t>Resources for TTC-like predictions are increased</a:t>
            </a:r>
          </a:p>
        </p:txBody>
      </p:sp>
      <p:sp>
        <p:nvSpPr>
          <p:cNvPr id="4" name="正方形/長方形 3"/>
          <p:cNvSpPr/>
          <p:nvPr/>
        </p:nvSpPr>
        <p:spPr>
          <a:xfrm>
            <a:off x="5022060" y="1358724"/>
            <a:ext cx="720096" cy="144019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5022060" y="1358724"/>
            <a:ext cx="720096" cy="276999"/>
          </a:xfrm>
          <a:prstGeom prst="rect">
            <a:avLst/>
          </a:prstGeom>
          <a:noFill/>
        </p:spPr>
        <p:txBody>
          <a:bodyPr wrap="square" rtlCol="0">
            <a:spAutoFit/>
          </a:bodyPr>
          <a:lstStyle/>
          <a:p>
            <a:r>
              <a:rPr kumimoji="1" lang="en-US" altLang="ja-JP" sz="1200" dirty="0" smtClean="0"/>
              <a:t>T0</a:t>
            </a:r>
          </a:p>
        </p:txBody>
      </p:sp>
      <p:sp>
        <p:nvSpPr>
          <p:cNvPr id="7" name="正方形/長方形 6"/>
          <p:cNvSpPr/>
          <p:nvPr/>
        </p:nvSpPr>
        <p:spPr>
          <a:xfrm>
            <a:off x="4211952" y="1358724"/>
            <a:ext cx="720096" cy="144019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9" name="テキスト ボックス 8"/>
          <p:cNvSpPr txBox="1"/>
          <p:nvPr/>
        </p:nvSpPr>
        <p:spPr>
          <a:xfrm>
            <a:off x="4211952" y="1358724"/>
            <a:ext cx="720096" cy="276999"/>
          </a:xfrm>
          <a:prstGeom prst="rect">
            <a:avLst/>
          </a:prstGeom>
          <a:noFill/>
        </p:spPr>
        <p:txBody>
          <a:bodyPr wrap="square" rtlCol="0">
            <a:spAutoFit/>
          </a:bodyPr>
          <a:lstStyle/>
          <a:p>
            <a:r>
              <a:rPr kumimoji="1" lang="en-US" altLang="ja-JP" sz="1200" dirty="0" smtClean="0"/>
              <a:t>BASE</a:t>
            </a:r>
          </a:p>
        </p:txBody>
      </p:sp>
      <p:sp>
        <p:nvSpPr>
          <p:cNvPr id="10" name="正方形/長方形 9"/>
          <p:cNvSpPr/>
          <p:nvPr/>
        </p:nvSpPr>
        <p:spPr>
          <a:xfrm>
            <a:off x="5832168" y="1358724"/>
            <a:ext cx="720096" cy="1440192"/>
          </a:xfrm>
          <a:prstGeom prst="rect">
            <a:avLst/>
          </a:prstGeom>
          <a:ln w="50800">
            <a:solidFill>
              <a:schemeClr val="accent3">
                <a:lumMod val="50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5832168" y="1358725"/>
            <a:ext cx="720096" cy="646331"/>
          </a:xfrm>
          <a:prstGeom prst="rect">
            <a:avLst/>
          </a:prstGeom>
          <a:noFill/>
        </p:spPr>
        <p:txBody>
          <a:bodyPr wrap="square" rtlCol="0">
            <a:spAutoFit/>
          </a:bodyPr>
          <a:lstStyle/>
          <a:p>
            <a:r>
              <a:rPr kumimoji="1" lang="en-US" altLang="ja-JP" sz="1200" dirty="0" smtClean="0"/>
              <a:t>T1</a:t>
            </a:r>
          </a:p>
          <a:p>
            <a:r>
              <a:rPr lang="en-US" altLang="ja-JP" sz="1200" dirty="0" smtClean="0"/>
              <a:t>Bimode</a:t>
            </a:r>
          </a:p>
          <a:p>
            <a:r>
              <a:rPr kumimoji="1" lang="en-US" altLang="ja-JP" sz="1200" dirty="0" smtClean="0"/>
              <a:t>TAG</a:t>
            </a:r>
          </a:p>
        </p:txBody>
      </p:sp>
      <p:sp>
        <p:nvSpPr>
          <p:cNvPr id="13" name="正方形/長方形 12"/>
          <p:cNvSpPr/>
          <p:nvPr/>
        </p:nvSpPr>
        <p:spPr>
          <a:xfrm>
            <a:off x="6642276" y="1358724"/>
            <a:ext cx="720096" cy="144019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15" name="テキスト ボックス 14"/>
          <p:cNvSpPr txBox="1"/>
          <p:nvPr/>
        </p:nvSpPr>
        <p:spPr>
          <a:xfrm>
            <a:off x="6642276" y="1358724"/>
            <a:ext cx="720096" cy="276999"/>
          </a:xfrm>
          <a:prstGeom prst="rect">
            <a:avLst/>
          </a:prstGeom>
          <a:noFill/>
        </p:spPr>
        <p:txBody>
          <a:bodyPr wrap="square" rtlCol="0">
            <a:spAutoFit/>
          </a:bodyPr>
          <a:lstStyle/>
          <a:p>
            <a:r>
              <a:rPr kumimoji="1" lang="en-US" altLang="ja-JP" sz="1200" dirty="0" smtClean="0"/>
              <a:t>T2</a:t>
            </a:r>
          </a:p>
        </p:txBody>
      </p:sp>
      <p:sp>
        <p:nvSpPr>
          <p:cNvPr id="16" name="正方形/長方形 15"/>
          <p:cNvSpPr/>
          <p:nvPr/>
        </p:nvSpPr>
        <p:spPr>
          <a:xfrm>
            <a:off x="7452384" y="1358724"/>
            <a:ext cx="720096" cy="1440192"/>
          </a:xfrm>
          <a:prstGeom prst="rect">
            <a:avLst/>
          </a:prstGeom>
          <a:ln w="50800">
            <a:solidFill>
              <a:schemeClr val="accent3">
                <a:lumMod val="50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7452384" y="1358725"/>
            <a:ext cx="720096" cy="646331"/>
          </a:xfrm>
          <a:prstGeom prst="rect">
            <a:avLst/>
          </a:prstGeom>
          <a:noFill/>
        </p:spPr>
        <p:txBody>
          <a:bodyPr wrap="square" rtlCol="0">
            <a:spAutoFit/>
          </a:bodyPr>
          <a:lstStyle/>
          <a:p>
            <a:r>
              <a:rPr kumimoji="1" lang="en-US" altLang="ja-JP" sz="1200" dirty="0" smtClean="0"/>
              <a:t>T3</a:t>
            </a:r>
          </a:p>
          <a:p>
            <a:r>
              <a:rPr lang="en-US" altLang="ja-JP" sz="1200" dirty="0" smtClean="0"/>
              <a:t>Bimode</a:t>
            </a:r>
          </a:p>
          <a:p>
            <a:r>
              <a:rPr kumimoji="1" lang="en-US" altLang="ja-JP" sz="1200" dirty="0" smtClean="0"/>
              <a:t>TAG</a:t>
            </a:r>
          </a:p>
        </p:txBody>
      </p:sp>
      <p:sp>
        <p:nvSpPr>
          <p:cNvPr id="47" name="正方形/長方形 46"/>
          <p:cNvSpPr/>
          <p:nvPr/>
        </p:nvSpPr>
        <p:spPr>
          <a:xfrm>
            <a:off x="8262492" y="1358724"/>
            <a:ext cx="720096" cy="144019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51" name="テキスト ボックス 50"/>
          <p:cNvSpPr txBox="1"/>
          <p:nvPr/>
        </p:nvSpPr>
        <p:spPr>
          <a:xfrm>
            <a:off x="8262492" y="1358724"/>
            <a:ext cx="720096" cy="276999"/>
          </a:xfrm>
          <a:prstGeom prst="rect">
            <a:avLst/>
          </a:prstGeom>
          <a:noFill/>
        </p:spPr>
        <p:txBody>
          <a:bodyPr wrap="square" rtlCol="0">
            <a:spAutoFit/>
          </a:bodyPr>
          <a:lstStyle/>
          <a:p>
            <a:r>
              <a:rPr kumimoji="1" lang="en-US" altLang="ja-JP" sz="1200" dirty="0" smtClean="0"/>
              <a:t>T4</a:t>
            </a:r>
          </a:p>
        </p:txBody>
      </p:sp>
      <p:cxnSp>
        <p:nvCxnSpPr>
          <p:cNvPr id="161" name="図形 24"/>
          <p:cNvCxnSpPr>
            <a:stCxn id="4" idx="2"/>
          </p:cNvCxnSpPr>
          <p:nvPr/>
        </p:nvCxnSpPr>
        <p:spPr>
          <a:xfrm rot="16200000" flipH="1">
            <a:off x="5337102" y="2843922"/>
            <a:ext cx="540072" cy="450060"/>
          </a:xfrm>
          <a:prstGeom prst="bentConnector3">
            <a:avLst>
              <a:gd name="adj1" fmla="val 50000"/>
            </a:avLst>
          </a:prstGeom>
          <a:ln w="25400">
            <a:solidFill>
              <a:srgbClr val="FF0000"/>
            </a:solidFill>
            <a:tailEnd type="triangle" w="lg" len="lg"/>
          </a:ln>
        </p:spPr>
        <p:style>
          <a:lnRef idx="1">
            <a:schemeClr val="dk1"/>
          </a:lnRef>
          <a:fillRef idx="0">
            <a:schemeClr val="dk1"/>
          </a:fillRef>
          <a:effectRef idx="0">
            <a:schemeClr val="dk1"/>
          </a:effectRef>
          <a:fontRef idx="minor">
            <a:schemeClr val="tx1"/>
          </a:fontRef>
        </p:style>
      </p:cxnSp>
      <p:cxnSp>
        <p:nvCxnSpPr>
          <p:cNvPr id="162" name="図形 24"/>
          <p:cNvCxnSpPr>
            <a:stCxn id="13" idx="2"/>
          </p:cNvCxnSpPr>
          <p:nvPr/>
        </p:nvCxnSpPr>
        <p:spPr>
          <a:xfrm rot="5400000">
            <a:off x="6462252" y="3338988"/>
            <a:ext cx="1080144" cy="1588"/>
          </a:xfrm>
          <a:prstGeom prst="bentConnector3">
            <a:avLst>
              <a:gd name="adj1" fmla="val 50000"/>
            </a:avLst>
          </a:prstGeom>
          <a:ln w="25400">
            <a:solidFill>
              <a:srgbClr val="FF0000"/>
            </a:solidFill>
            <a:tailEnd type="triangle" w="lg" len="lg"/>
          </a:ln>
        </p:spPr>
        <p:style>
          <a:lnRef idx="1">
            <a:schemeClr val="dk1"/>
          </a:lnRef>
          <a:fillRef idx="0">
            <a:schemeClr val="dk1"/>
          </a:fillRef>
          <a:effectRef idx="0">
            <a:schemeClr val="dk1"/>
          </a:effectRef>
          <a:fontRef idx="minor">
            <a:schemeClr val="tx1"/>
          </a:fontRef>
        </p:style>
      </p:cxnSp>
      <p:cxnSp>
        <p:nvCxnSpPr>
          <p:cNvPr id="169" name="図形 24"/>
          <p:cNvCxnSpPr>
            <a:stCxn id="47" idx="2"/>
          </p:cNvCxnSpPr>
          <p:nvPr/>
        </p:nvCxnSpPr>
        <p:spPr>
          <a:xfrm rot="5400000">
            <a:off x="7542396" y="3879060"/>
            <a:ext cx="2160288" cy="1588"/>
          </a:xfrm>
          <a:prstGeom prst="bentConnector3">
            <a:avLst>
              <a:gd name="adj1" fmla="val 50000"/>
            </a:avLst>
          </a:prstGeom>
          <a:ln w="25400">
            <a:solidFill>
              <a:srgbClr val="FF0000"/>
            </a:solidFill>
            <a:tailEnd type="triangle" w="lg" len="lg"/>
          </a:ln>
        </p:spPr>
        <p:style>
          <a:lnRef idx="1">
            <a:schemeClr val="dk1"/>
          </a:lnRef>
          <a:fillRef idx="0">
            <a:schemeClr val="dk1"/>
          </a:fillRef>
          <a:effectRef idx="0">
            <a:schemeClr val="dk1"/>
          </a:effectRef>
          <a:fontRef idx="minor">
            <a:schemeClr val="tx1"/>
          </a:fontRef>
        </p:style>
      </p:cxnSp>
      <p:cxnSp>
        <p:nvCxnSpPr>
          <p:cNvPr id="186" name="図形 24"/>
          <p:cNvCxnSpPr>
            <a:stCxn id="16" idx="2"/>
          </p:cNvCxnSpPr>
          <p:nvPr/>
        </p:nvCxnSpPr>
        <p:spPr>
          <a:xfrm rot="5400000">
            <a:off x="6552264" y="3338988"/>
            <a:ext cx="1800240" cy="720096"/>
          </a:xfrm>
          <a:prstGeom prst="bentConnector3">
            <a:avLst>
              <a:gd name="adj1" fmla="val 74868"/>
            </a:avLst>
          </a:prstGeom>
          <a:ln w="12700">
            <a:solidFill>
              <a:schemeClr val="tx1"/>
            </a:solidFill>
            <a:tailEnd type="triangle" w="lg" len="lg"/>
          </a:ln>
        </p:spPr>
        <p:style>
          <a:lnRef idx="1">
            <a:schemeClr val="dk1"/>
          </a:lnRef>
          <a:fillRef idx="0">
            <a:schemeClr val="dk1"/>
          </a:fillRef>
          <a:effectRef idx="0">
            <a:schemeClr val="dk1"/>
          </a:effectRef>
          <a:fontRef idx="minor">
            <a:schemeClr val="tx1"/>
          </a:fontRef>
        </p:style>
      </p:cxnSp>
      <p:cxnSp>
        <p:nvCxnSpPr>
          <p:cNvPr id="187" name="図形 24"/>
          <p:cNvCxnSpPr>
            <a:stCxn id="10" idx="2"/>
          </p:cNvCxnSpPr>
          <p:nvPr/>
        </p:nvCxnSpPr>
        <p:spPr>
          <a:xfrm rot="5400000">
            <a:off x="5472120" y="2798916"/>
            <a:ext cx="720096" cy="720096"/>
          </a:xfrm>
          <a:prstGeom prst="bentConnector3">
            <a:avLst>
              <a:gd name="adj1" fmla="val 50000"/>
            </a:avLst>
          </a:prstGeom>
          <a:ln w="12700">
            <a:solidFill>
              <a:schemeClr val="tx1"/>
            </a:solidFill>
            <a:tailEnd type="triangle" w="lg" len="lg"/>
          </a:ln>
        </p:spPr>
        <p:style>
          <a:lnRef idx="1">
            <a:schemeClr val="dk1"/>
          </a:lnRef>
          <a:fillRef idx="0">
            <a:schemeClr val="dk1"/>
          </a:fillRef>
          <a:effectRef idx="0">
            <a:schemeClr val="dk1"/>
          </a:effectRef>
          <a:fontRef idx="minor">
            <a:schemeClr val="tx1"/>
          </a:fontRef>
        </p:style>
      </p:cxnSp>
      <p:grpSp>
        <p:nvGrpSpPr>
          <p:cNvPr id="3" name="グループ化 275"/>
          <p:cNvGrpSpPr/>
          <p:nvPr/>
        </p:nvGrpSpPr>
        <p:grpSpPr>
          <a:xfrm>
            <a:off x="4932048" y="3519012"/>
            <a:ext cx="720096" cy="180024"/>
            <a:chOff x="3491856" y="3609023"/>
            <a:chExt cx="720096" cy="180024"/>
          </a:xfrm>
        </p:grpSpPr>
        <p:sp>
          <p:nvSpPr>
            <p:cNvPr id="188" name="台形 187"/>
            <p:cNvSpPr/>
            <p:nvPr/>
          </p:nvSpPr>
          <p:spPr>
            <a:xfrm rot="10800000">
              <a:off x="3491856" y="3609023"/>
              <a:ext cx="720096" cy="180024"/>
            </a:xfrm>
            <a:prstGeom prst="trapezoid">
              <a:avLst>
                <a:gd name="adj" fmla="val 63800"/>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189" name="正方形/長方形 188"/>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0" name="正方形/長方形 189"/>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191" name="図形 24"/>
          <p:cNvCxnSpPr>
            <a:stCxn id="7" idx="2"/>
          </p:cNvCxnSpPr>
          <p:nvPr/>
        </p:nvCxnSpPr>
        <p:spPr>
          <a:xfrm rot="16200000" flipH="1">
            <a:off x="4481988" y="2888928"/>
            <a:ext cx="720096" cy="540072"/>
          </a:xfrm>
          <a:prstGeom prst="bentConnector3">
            <a:avLst>
              <a:gd name="adj1" fmla="val 50000"/>
            </a:avLst>
          </a:prstGeom>
          <a:ln w="25400">
            <a:solidFill>
              <a:srgbClr val="0000FF"/>
            </a:solidFill>
            <a:tailEnd type="triangle" w="lg" len="lg"/>
          </a:ln>
        </p:spPr>
        <p:style>
          <a:lnRef idx="1">
            <a:schemeClr val="dk1"/>
          </a:lnRef>
          <a:fillRef idx="0">
            <a:schemeClr val="dk1"/>
          </a:fillRef>
          <a:effectRef idx="0">
            <a:schemeClr val="dk1"/>
          </a:effectRef>
          <a:fontRef idx="minor">
            <a:schemeClr val="tx1"/>
          </a:fontRef>
        </p:style>
      </p:cxnSp>
      <p:cxnSp>
        <p:nvCxnSpPr>
          <p:cNvPr id="192" name="図形 24"/>
          <p:cNvCxnSpPr/>
          <p:nvPr/>
        </p:nvCxnSpPr>
        <p:spPr>
          <a:xfrm rot="16200000" flipH="1">
            <a:off x="6147210" y="3383994"/>
            <a:ext cx="360048" cy="630084"/>
          </a:xfrm>
          <a:prstGeom prst="bentConnector3">
            <a:avLst>
              <a:gd name="adj1" fmla="val 50000"/>
            </a:avLst>
          </a:prstGeom>
          <a:ln w="25400">
            <a:solidFill>
              <a:srgbClr val="FF0000"/>
            </a:solidFill>
            <a:tailEnd type="triangle" w="lg" len="lg"/>
          </a:ln>
        </p:spPr>
        <p:style>
          <a:lnRef idx="1">
            <a:schemeClr val="dk1"/>
          </a:lnRef>
          <a:fillRef idx="0">
            <a:schemeClr val="dk1"/>
          </a:fillRef>
          <a:effectRef idx="0">
            <a:schemeClr val="dk1"/>
          </a:effectRef>
          <a:fontRef idx="minor">
            <a:schemeClr val="tx1"/>
          </a:fontRef>
        </p:style>
      </p:cxnSp>
      <p:grpSp>
        <p:nvGrpSpPr>
          <p:cNvPr id="5" name="グループ化 276"/>
          <p:cNvGrpSpPr/>
          <p:nvPr/>
        </p:nvGrpSpPr>
        <p:grpSpPr>
          <a:xfrm>
            <a:off x="5652144" y="3338988"/>
            <a:ext cx="720096" cy="180024"/>
            <a:chOff x="3491856" y="3609023"/>
            <a:chExt cx="720096" cy="180024"/>
          </a:xfrm>
        </p:grpSpPr>
        <p:sp>
          <p:nvSpPr>
            <p:cNvPr id="278" name="台形 277"/>
            <p:cNvSpPr/>
            <p:nvPr/>
          </p:nvSpPr>
          <p:spPr>
            <a:xfrm rot="10800000">
              <a:off x="3491856" y="3609023"/>
              <a:ext cx="720096" cy="180024"/>
            </a:xfrm>
            <a:prstGeom prst="trapezoid">
              <a:avLst>
                <a:gd name="adj" fmla="val 638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279" name="正方形/長方形 278"/>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0" name="正方形/長方形 279"/>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8" name="グループ化 283"/>
          <p:cNvGrpSpPr/>
          <p:nvPr/>
        </p:nvGrpSpPr>
        <p:grpSpPr>
          <a:xfrm>
            <a:off x="6462252" y="3879060"/>
            <a:ext cx="720096" cy="180024"/>
            <a:chOff x="3491856" y="3609023"/>
            <a:chExt cx="720096" cy="180024"/>
          </a:xfrm>
        </p:grpSpPr>
        <p:sp>
          <p:nvSpPr>
            <p:cNvPr id="285" name="台形 284"/>
            <p:cNvSpPr/>
            <p:nvPr/>
          </p:nvSpPr>
          <p:spPr>
            <a:xfrm rot="10800000">
              <a:off x="3491856" y="3609023"/>
              <a:ext cx="720096" cy="180024"/>
            </a:xfrm>
            <a:prstGeom prst="trapezoid">
              <a:avLst>
                <a:gd name="adj" fmla="val 638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286" name="正方形/長方形 285"/>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7" name="正方形/長方形 286"/>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1" name="グループ化 291"/>
          <p:cNvGrpSpPr/>
          <p:nvPr/>
        </p:nvGrpSpPr>
        <p:grpSpPr>
          <a:xfrm>
            <a:off x="7272360" y="4419132"/>
            <a:ext cx="720096" cy="180024"/>
            <a:chOff x="3491856" y="3609023"/>
            <a:chExt cx="720096" cy="180024"/>
          </a:xfrm>
        </p:grpSpPr>
        <p:sp>
          <p:nvSpPr>
            <p:cNvPr id="293" name="台形 292"/>
            <p:cNvSpPr/>
            <p:nvPr/>
          </p:nvSpPr>
          <p:spPr>
            <a:xfrm rot="10800000">
              <a:off x="3491856" y="3609023"/>
              <a:ext cx="720096" cy="180024"/>
            </a:xfrm>
            <a:prstGeom prst="trapezoid">
              <a:avLst>
                <a:gd name="adj" fmla="val 638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294" name="正方形/長方形 293"/>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5" name="正方形/長方形 294"/>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4" name="グループ化 296"/>
          <p:cNvGrpSpPr/>
          <p:nvPr/>
        </p:nvGrpSpPr>
        <p:grpSpPr>
          <a:xfrm>
            <a:off x="8082468" y="4959204"/>
            <a:ext cx="720096" cy="180024"/>
            <a:chOff x="3491856" y="3609023"/>
            <a:chExt cx="720096" cy="180024"/>
          </a:xfrm>
        </p:grpSpPr>
        <p:sp>
          <p:nvSpPr>
            <p:cNvPr id="298" name="台形 297"/>
            <p:cNvSpPr/>
            <p:nvPr/>
          </p:nvSpPr>
          <p:spPr>
            <a:xfrm rot="10800000">
              <a:off x="3491856" y="3609023"/>
              <a:ext cx="720096" cy="180024"/>
            </a:xfrm>
            <a:prstGeom prst="trapezoid">
              <a:avLst>
                <a:gd name="adj" fmla="val 638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299" name="正方形/長方形 298"/>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0" name="正方形/長方形 299"/>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301" name="図形 24"/>
          <p:cNvCxnSpPr/>
          <p:nvPr/>
        </p:nvCxnSpPr>
        <p:spPr>
          <a:xfrm rot="16200000" flipH="1">
            <a:off x="6957318" y="3924066"/>
            <a:ext cx="360048" cy="630084"/>
          </a:xfrm>
          <a:prstGeom prst="bentConnector3">
            <a:avLst>
              <a:gd name="adj1" fmla="val 50000"/>
            </a:avLst>
          </a:prstGeom>
          <a:ln w="25400">
            <a:solidFill>
              <a:srgbClr val="FF0000"/>
            </a:solidFill>
            <a:tailEnd type="triangle" w="lg" len="lg"/>
          </a:ln>
        </p:spPr>
        <p:style>
          <a:lnRef idx="1">
            <a:schemeClr val="dk1"/>
          </a:lnRef>
          <a:fillRef idx="0">
            <a:schemeClr val="dk1"/>
          </a:fillRef>
          <a:effectRef idx="0">
            <a:schemeClr val="dk1"/>
          </a:effectRef>
          <a:fontRef idx="minor">
            <a:schemeClr val="tx1"/>
          </a:fontRef>
        </p:style>
      </p:cxnSp>
      <p:grpSp>
        <p:nvGrpSpPr>
          <p:cNvPr id="17" name="グループ化 301"/>
          <p:cNvGrpSpPr/>
          <p:nvPr/>
        </p:nvGrpSpPr>
        <p:grpSpPr>
          <a:xfrm>
            <a:off x="6552264" y="4599156"/>
            <a:ext cx="720096" cy="180024"/>
            <a:chOff x="3491856" y="3609023"/>
            <a:chExt cx="720096" cy="180024"/>
          </a:xfrm>
        </p:grpSpPr>
        <p:sp>
          <p:nvSpPr>
            <p:cNvPr id="303" name="台形 302"/>
            <p:cNvSpPr/>
            <p:nvPr/>
          </p:nvSpPr>
          <p:spPr>
            <a:xfrm rot="10800000">
              <a:off x="3491856" y="3609023"/>
              <a:ext cx="720096" cy="180024"/>
            </a:xfrm>
            <a:prstGeom prst="trapezoid">
              <a:avLst>
                <a:gd name="adj" fmla="val 63800"/>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304" name="正方形/長方形 303"/>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5" name="正方形/長方形 304"/>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9" name="グループ化 312"/>
          <p:cNvGrpSpPr/>
          <p:nvPr/>
        </p:nvGrpSpPr>
        <p:grpSpPr>
          <a:xfrm>
            <a:off x="7902444" y="5499276"/>
            <a:ext cx="720096" cy="180024"/>
            <a:chOff x="3491856" y="3609023"/>
            <a:chExt cx="720096" cy="180024"/>
          </a:xfrm>
        </p:grpSpPr>
        <p:sp>
          <p:nvSpPr>
            <p:cNvPr id="314" name="台形 313"/>
            <p:cNvSpPr/>
            <p:nvPr/>
          </p:nvSpPr>
          <p:spPr>
            <a:xfrm rot="10800000">
              <a:off x="3491856" y="3609023"/>
              <a:ext cx="720096" cy="180024"/>
            </a:xfrm>
            <a:prstGeom prst="trapezoid">
              <a:avLst>
                <a:gd name="adj" fmla="val 638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315" name="正方形/長方形 314"/>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6" name="正方形/長方形 315"/>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317" name="図形 24"/>
          <p:cNvCxnSpPr/>
          <p:nvPr/>
        </p:nvCxnSpPr>
        <p:spPr>
          <a:xfrm rot="16200000" flipH="1">
            <a:off x="7767426" y="4464138"/>
            <a:ext cx="360048" cy="630084"/>
          </a:xfrm>
          <a:prstGeom prst="bentConnector3">
            <a:avLst>
              <a:gd name="adj1" fmla="val 50000"/>
            </a:avLst>
          </a:prstGeom>
          <a:ln w="25400">
            <a:solidFill>
              <a:srgbClr val="FF0000"/>
            </a:solidFill>
            <a:tailEnd type="triangle" w="lg" len="lg"/>
          </a:ln>
        </p:spPr>
        <p:style>
          <a:lnRef idx="1">
            <a:schemeClr val="dk1"/>
          </a:lnRef>
          <a:fillRef idx="0">
            <a:schemeClr val="dk1"/>
          </a:fillRef>
          <a:effectRef idx="0">
            <a:schemeClr val="dk1"/>
          </a:effectRef>
          <a:fontRef idx="minor">
            <a:schemeClr val="tx1"/>
          </a:fontRef>
        </p:style>
      </p:cxnSp>
      <p:cxnSp>
        <p:nvCxnSpPr>
          <p:cNvPr id="324" name="図形 24"/>
          <p:cNvCxnSpPr/>
          <p:nvPr/>
        </p:nvCxnSpPr>
        <p:spPr>
          <a:xfrm rot="5400000">
            <a:off x="8262889" y="5318855"/>
            <a:ext cx="360048" cy="794"/>
          </a:xfrm>
          <a:prstGeom prst="bentConnector3">
            <a:avLst>
              <a:gd name="adj1" fmla="val 50000"/>
            </a:avLst>
          </a:prstGeom>
          <a:ln w="25400">
            <a:solidFill>
              <a:srgbClr val="FF0000"/>
            </a:solidFill>
            <a:tailEnd type="triangle" w="lg" len="lg"/>
          </a:ln>
        </p:spPr>
        <p:style>
          <a:lnRef idx="1">
            <a:schemeClr val="dk1"/>
          </a:lnRef>
          <a:fillRef idx="0">
            <a:schemeClr val="dk1"/>
          </a:fillRef>
          <a:effectRef idx="0">
            <a:schemeClr val="dk1"/>
          </a:effectRef>
          <a:fontRef idx="minor">
            <a:schemeClr val="tx1"/>
          </a:fontRef>
        </p:style>
      </p:cxnSp>
      <p:cxnSp>
        <p:nvCxnSpPr>
          <p:cNvPr id="329" name="図形 24"/>
          <p:cNvCxnSpPr/>
          <p:nvPr/>
        </p:nvCxnSpPr>
        <p:spPr>
          <a:xfrm rot="16200000" flipH="1">
            <a:off x="7137342" y="4554150"/>
            <a:ext cx="720096" cy="1170156"/>
          </a:xfrm>
          <a:prstGeom prst="bentConnector3">
            <a:avLst>
              <a:gd name="adj1" fmla="val 50000"/>
            </a:avLst>
          </a:prstGeom>
          <a:ln w="25400">
            <a:solidFill>
              <a:srgbClr val="0000FF"/>
            </a:solidFill>
            <a:tailEnd type="triangle" w="lg" len="lg"/>
          </a:ln>
        </p:spPr>
        <p:style>
          <a:lnRef idx="1">
            <a:schemeClr val="dk1"/>
          </a:lnRef>
          <a:fillRef idx="0">
            <a:schemeClr val="dk1"/>
          </a:fillRef>
          <a:effectRef idx="0">
            <a:schemeClr val="dk1"/>
          </a:effectRef>
          <a:fontRef idx="minor">
            <a:schemeClr val="tx1"/>
          </a:fontRef>
        </p:style>
      </p:cxnSp>
      <p:cxnSp>
        <p:nvCxnSpPr>
          <p:cNvPr id="332" name="図形 24"/>
          <p:cNvCxnSpPr/>
          <p:nvPr/>
        </p:nvCxnSpPr>
        <p:spPr>
          <a:xfrm rot="16200000" flipH="1">
            <a:off x="5562132" y="3429000"/>
            <a:ext cx="900120" cy="1440192"/>
          </a:xfrm>
          <a:prstGeom prst="bentConnector3">
            <a:avLst>
              <a:gd name="adj1" fmla="val 50000"/>
            </a:avLst>
          </a:prstGeom>
          <a:ln w="25400">
            <a:solidFill>
              <a:srgbClr val="0000FF"/>
            </a:solidFill>
            <a:tailEnd type="triangle" w="lg" len="lg"/>
          </a:ln>
        </p:spPr>
        <p:style>
          <a:lnRef idx="1">
            <a:schemeClr val="dk1"/>
          </a:lnRef>
          <a:fillRef idx="0">
            <a:schemeClr val="dk1"/>
          </a:fillRef>
          <a:effectRef idx="0">
            <a:schemeClr val="dk1"/>
          </a:effectRef>
          <a:fontRef idx="minor">
            <a:schemeClr val="tx1"/>
          </a:fontRef>
        </p:style>
      </p:cxnSp>
      <p:cxnSp>
        <p:nvCxnSpPr>
          <p:cNvPr id="363" name="図形 24"/>
          <p:cNvCxnSpPr/>
          <p:nvPr/>
        </p:nvCxnSpPr>
        <p:spPr>
          <a:xfrm rot="5400000">
            <a:off x="8037462" y="5904330"/>
            <a:ext cx="450060"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64" name="図形 24"/>
          <p:cNvCxnSpPr/>
          <p:nvPr/>
        </p:nvCxnSpPr>
        <p:spPr>
          <a:xfrm>
            <a:off x="4752024" y="5409264"/>
            <a:ext cx="540072" cy="1588"/>
          </a:xfrm>
          <a:prstGeom prst="bentConnector3">
            <a:avLst>
              <a:gd name="adj1" fmla="val 50000"/>
            </a:avLst>
          </a:prstGeom>
          <a:ln w="50800">
            <a:solidFill>
              <a:srgbClr val="0000FF"/>
            </a:solidFill>
            <a:tailEnd type="triangle" w="lg" len="lg"/>
          </a:ln>
        </p:spPr>
        <p:style>
          <a:lnRef idx="1">
            <a:schemeClr val="dk1"/>
          </a:lnRef>
          <a:fillRef idx="0">
            <a:schemeClr val="dk1"/>
          </a:fillRef>
          <a:effectRef idx="0">
            <a:schemeClr val="dk1"/>
          </a:effectRef>
          <a:fontRef idx="minor">
            <a:schemeClr val="tx1"/>
          </a:fontRef>
        </p:style>
      </p:cxnSp>
      <p:sp>
        <p:nvSpPr>
          <p:cNvPr id="67" name="テキスト ボックス 66"/>
          <p:cNvSpPr txBox="1"/>
          <p:nvPr/>
        </p:nvSpPr>
        <p:spPr>
          <a:xfrm>
            <a:off x="5382108" y="5229240"/>
            <a:ext cx="2121093" cy="369332"/>
          </a:xfrm>
          <a:prstGeom prst="rect">
            <a:avLst/>
          </a:prstGeom>
          <a:noFill/>
        </p:spPr>
        <p:txBody>
          <a:bodyPr wrap="none" rtlCol="0">
            <a:spAutoFit/>
          </a:bodyPr>
          <a:lstStyle/>
          <a:p>
            <a:r>
              <a:rPr kumimoji="1" lang="en-US" altLang="ja-JP" dirty="0" smtClean="0"/>
              <a:t>BTB-like prediction</a:t>
            </a:r>
            <a:endParaRPr kumimoji="1" lang="ja-JP" altLang="en-US" dirty="0"/>
          </a:p>
        </p:txBody>
      </p:sp>
      <p:cxnSp>
        <p:nvCxnSpPr>
          <p:cNvPr id="68" name="図形 24"/>
          <p:cNvCxnSpPr/>
          <p:nvPr/>
        </p:nvCxnSpPr>
        <p:spPr>
          <a:xfrm>
            <a:off x="4752024" y="5769312"/>
            <a:ext cx="540072" cy="1588"/>
          </a:xfrm>
          <a:prstGeom prst="bentConnector3">
            <a:avLst>
              <a:gd name="adj1" fmla="val 50000"/>
            </a:avLst>
          </a:prstGeom>
          <a:ln w="50800">
            <a:solidFill>
              <a:srgbClr val="FF0000"/>
            </a:solidFill>
            <a:tailEnd type="triangle" w="lg" len="lg"/>
          </a:ln>
        </p:spPr>
        <p:style>
          <a:lnRef idx="1">
            <a:schemeClr val="dk1"/>
          </a:lnRef>
          <a:fillRef idx="0">
            <a:schemeClr val="dk1"/>
          </a:fillRef>
          <a:effectRef idx="0">
            <a:schemeClr val="dk1"/>
          </a:effectRef>
          <a:fontRef idx="minor">
            <a:schemeClr val="tx1"/>
          </a:fontRef>
        </p:style>
      </p:cxnSp>
      <p:sp>
        <p:nvSpPr>
          <p:cNvPr id="69" name="テキスト ボックス 68"/>
          <p:cNvSpPr txBox="1"/>
          <p:nvPr/>
        </p:nvSpPr>
        <p:spPr>
          <a:xfrm>
            <a:off x="5382108" y="5589288"/>
            <a:ext cx="2121093" cy="369332"/>
          </a:xfrm>
          <a:prstGeom prst="rect">
            <a:avLst/>
          </a:prstGeom>
          <a:noFill/>
        </p:spPr>
        <p:txBody>
          <a:bodyPr wrap="none" rtlCol="0">
            <a:spAutoFit/>
          </a:bodyPr>
          <a:lstStyle/>
          <a:p>
            <a:r>
              <a:rPr lang="en-US" altLang="ja-JP" dirty="0" smtClean="0"/>
              <a:t>TTC-like</a:t>
            </a:r>
            <a:r>
              <a:rPr kumimoji="1" lang="en-US" altLang="ja-JP" dirty="0" smtClean="0"/>
              <a:t> prediction</a:t>
            </a:r>
            <a:endParaRPr kumimoji="1" lang="ja-JP" altLang="en-US" dirty="0"/>
          </a:p>
        </p:txBody>
      </p:sp>
      <p:cxnSp>
        <p:nvCxnSpPr>
          <p:cNvPr id="160" name="図形 24"/>
          <p:cNvCxnSpPr>
            <a:stCxn id="10" idx="2"/>
          </p:cNvCxnSpPr>
          <p:nvPr/>
        </p:nvCxnSpPr>
        <p:spPr>
          <a:xfrm rot="5400000">
            <a:off x="5922180" y="3068952"/>
            <a:ext cx="540072" cy="1588"/>
          </a:xfrm>
          <a:prstGeom prst="bentConnector3">
            <a:avLst>
              <a:gd name="adj1" fmla="val 50000"/>
            </a:avLst>
          </a:prstGeom>
          <a:ln w="50800">
            <a:solidFill>
              <a:srgbClr val="FF0000"/>
            </a:solidFill>
            <a:tailEnd type="triangle" w="lg" len="lg"/>
          </a:ln>
        </p:spPr>
        <p:style>
          <a:lnRef idx="1">
            <a:schemeClr val="dk1"/>
          </a:lnRef>
          <a:fillRef idx="0">
            <a:schemeClr val="dk1"/>
          </a:fillRef>
          <a:effectRef idx="0">
            <a:schemeClr val="dk1"/>
          </a:effectRef>
          <a:fontRef idx="minor">
            <a:schemeClr val="tx1"/>
          </a:fontRef>
        </p:style>
      </p:cxnSp>
      <p:cxnSp>
        <p:nvCxnSpPr>
          <p:cNvPr id="163" name="図形 24"/>
          <p:cNvCxnSpPr>
            <a:stCxn id="16" idx="2"/>
          </p:cNvCxnSpPr>
          <p:nvPr/>
        </p:nvCxnSpPr>
        <p:spPr>
          <a:xfrm rot="5400000">
            <a:off x="7002324" y="3609024"/>
            <a:ext cx="1620216" cy="1588"/>
          </a:xfrm>
          <a:prstGeom prst="bentConnector3">
            <a:avLst>
              <a:gd name="adj1" fmla="val 50000"/>
            </a:avLst>
          </a:prstGeom>
          <a:ln w="50800">
            <a:solidFill>
              <a:srgbClr val="FF0000"/>
            </a:solidFill>
            <a:tailEnd type="triangle" w="lg" len="lg"/>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 name="正方形/長方形 65"/>
          <p:cNvSpPr/>
          <p:nvPr/>
        </p:nvSpPr>
        <p:spPr>
          <a:xfrm>
            <a:off x="5832168" y="1358724"/>
            <a:ext cx="720096" cy="1440192"/>
          </a:xfrm>
          <a:prstGeom prst="rect">
            <a:avLst/>
          </a:prstGeom>
          <a:ln w="50800">
            <a:solidFill>
              <a:schemeClr val="accent3">
                <a:lumMod val="5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lang="en-US" altLang="ja-JP" dirty="0" smtClean="0"/>
              <a:t>For other workloads</a:t>
            </a:r>
            <a:endParaRPr kumimoji="1" lang="ja-JP" altLang="en-US" dirty="0"/>
          </a:p>
        </p:txBody>
      </p:sp>
      <p:sp>
        <p:nvSpPr>
          <p:cNvPr id="73" name="コンテンツ プレースホルダ 72"/>
          <p:cNvSpPr>
            <a:spLocks noGrp="1"/>
          </p:cNvSpPr>
          <p:nvPr>
            <p:ph sz="quarter" idx="1"/>
          </p:nvPr>
        </p:nvSpPr>
        <p:spPr>
          <a:xfrm>
            <a:off x="251424" y="1219200"/>
            <a:ext cx="4230564" cy="4937760"/>
          </a:xfrm>
        </p:spPr>
        <p:txBody>
          <a:bodyPr>
            <a:normAutofit/>
          </a:bodyPr>
          <a:lstStyle/>
          <a:p>
            <a:r>
              <a:rPr lang="en-US" altLang="ja-JP" dirty="0" smtClean="0"/>
              <a:t>Combines BIM mode   and TAG mode</a:t>
            </a:r>
          </a:p>
          <a:p>
            <a:endParaRPr lang="en-US" altLang="ja-JP" dirty="0" smtClean="0"/>
          </a:p>
          <a:p>
            <a:pPr lvl="6"/>
            <a:endParaRPr lang="en-US" altLang="ja-JP" dirty="0" smtClean="0"/>
          </a:p>
          <a:p>
            <a:r>
              <a:rPr lang="en-US" altLang="ja-JP" dirty="0" smtClean="0"/>
              <a:t>T1 (BIM mode)</a:t>
            </a:r>
          </a:p>
          <a:p>
            <a:pPr lvl="1"/>
            <a:r>
              <a:rPr lang="en-US" altLang="ja-JP" dirty="0" smtClean="0"/>
              <a:t>Makes BTB-like predictions</a:t>
            </a:r>
          </a:p>
          <a:p>
            <a:pPr lvl="7"/>
            <a:endParaRPr lang="en-US" altLang="ja-JP" dirty="0" smtClean="0"/>
          </a:p>
          <a:p>
            <a:r>
              <a:rPr lang="en-US" altLang="ja-JP" dirty="0" smtClean="0"/>
              <a:t>T3 (TAG mode)</a:t>
            </a:r>
          </a:p>
          <a:p>
            <a:pPr lvl="1"/>
            <a:r>
              <a:rPr lang="en-US" altLang="ja-JP" dirty="0" smtClean="0"/>
              <a:t>Makes TTC-like predictions</a:t>
            </a:r>
          </a:p>
        </p:txBody>
      </p:sp>
      <p:sp>
        <p:nvSpPr>
          <p:cNvPr id="4" name="正方形/長方形 3"/>
          <p:cNvSpPr/>
          <p:nvPr/>
        </p:nvSpPr>
        <p:spPr>
          <a:xfrm>
            <a:off x="5022060" y="1358724"/>
            <a:ext cx="720096" cy="144019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5022060" y="1358724"/>
            <a:ext cx="720096" cy="276999"/>
          </a:xfrm>
          <a:prstGeom prst="rect">
            <a:avLst/>
          </a:prstGeom>
          <a:noFill/>
        </p:spPr>
        <p:txBody>
          <a:bodyPr wrap="square" rtlCol="0">
            <a:spAutoFit/>
          </a:bodyPr>
          <a:lstStyle/>
          <a:p>
            <a:r>
              <a:rPr kumimoji="1" lang="en-US" altLang="ja-JP" sz="1200" dirty="0" smtClean="0"/>
              <a:t>T0</a:t>
            </a:r>
          </a:p>
        </p:txBody>
      </p:sp>
      <p:sp>
        <p:nvSpPr>
          <p:cNvPr id="7" name="正方形/長方形 6"/>
          <p:cNvSpPr/>
          <p:nvPr/>
        </p:nvSpPr>
        <p:spPr>
          <a:xfrm>
            <a:off x="4211952" y="1358724"/>
            <a:ext cx="720096" cy="144019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9" name="テキスト ボックス 8"/>
          <p:cNvSpPr txBox="1"/>
          <p:nvPr/>
        </p:nvSpPr>
        <p:spPr>
          <a:xfrm>
            <a:off x="4211952" y="1358724"/>
            <a:ext cx="720096" cy="276999"/>
          </a:xfrm>
          <a:prstGeom prst="rect">
            <a:avLst/>
          </a:prstGeom>
          <a:noFill/>
        </p:spPr>
        <p:txBody>
          <a:bodyPr wrap="square" rtlCol="0">
            <a:spAutoFit/>
          </a:bodyPr>
          <a:lstStyle/>
          <a:p>
            <a:r>
              <a:rPr kumimoji="1" lang="en-US" altLang="ja-JP" sz="1200" dirty="0" smtClean="0"/>
              <a:t>BASE</a:t>
            </a:r>
          </a:p>
        </p:txBody>
      </p:sp>
      <p:sp>
        <p:nvSpPr>
          <p:cNvPr id="12" name="テキスト ボックス 11"/>
          <p:cNvSpPr txBox="1"/>
          <p:nvPr/>
        </p:nvSpPr>
        <p:spPr>
          <a:xfrm>
            <a:off x="5832168" y="1358725"/>
            <a:ext cx="720096" cy="646331"/>
          </a:xfrm>
          <a:prstGeom prst="rect">
            <a:avLst/>
          </a:prstGeom>
          <a:noFill/>
        </p:spPr>
        <p:txBody>
          <a:bodyPr wrap="square" rtlCol="0">
            <a:spAutoFit/>
          </a:bodyPr>
          <a:lstStyle/>
          <a:p>
            <a:r>
              <a:rPr kumimoji="1" lang="en-US" altLang="ja-JP" sz="1200" dirty="0" smtClean="0"/>
              <a:t>T1</a:t>
            </a:r>
          </a:p>
          <a:p>
            <a:r>
              <a:rPr lang="en-US" altLang="ja-JP" sz="1200" dirty="0" smtClean="0"/>
              <a:t>Bimode</a:t>
            </a:r>
          </a:p>
          <a:p>
            <a:r>
              <a:rPr kumimoji="1" lang="en-US" altLang="ja-JP" sz="1200" dirty="0" smtClean="0"/>
              <a:t>BIM</a:t>
            </a:r>
          </a:p>
        </p:txBody>
      </p:sp>
      <p:sp>
        <p:nvSpPr>
          <p:cNvPr id="13" name="正方形/長方形 12"/>
          <p:cNvSpPr/>
          <p:nvPr/>
        </p:nvSpPr>
        <p:spPr>
          <a:xfrm>
            <a:off x="6642276" y="1358724"/>
            <a:ext cx="720096" cy="144019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15" name="テキスト ボックス 14"/>
          <p:cNvSpPr txBox="1"/>
          <p:nvPr/>
        </p:nvSpPr>
        <p:spPr>
          <a:xfrm>
            <a:off x="6642276" y="1358724"/>
            <a:ext cx="720096" cy="276999"/>
          </a:xfrm>
          <a:prstGeom prst="rect">
            <a:avLst/>
          </a:prstGeom>
          <a:noFill/>
        </p:spPr>
        <p:txBody>
          <a:bodyPr wrap="square" rtlCol="0">
            <a:spAutoFit/>
          </a:bodyPr>
          <a:lstStyle/>
          <a:p>
            <a:r>
              <a:rPr kumimoji="1" lang="en-US" altLang="ja-JP" sz="1200" dirty="0" smtClean="0"/>
              <a:t>T2</a:t>
            </a:r>
          </a:p>
        </p:txBody>
      </p:sp>
      <p:sp>
        <p:nvSpPr>
          <p:cNvPr id="16" name="正方形/長方形 15"/>
          <p:cNvSpPr/>
          <p:nvPr/>
        </p:nvSpPr>
        <p:spPr>
          <a:xfrm>
            <a:off x="7452384" y="1358724"/>
            <a:ext cx="720096" cy="1440192"/>
          </a:xfrm>
          <a:prstGeom prst="rect">
            <a:avLst/>
          </a:prstGeom>
          <a:ln w="50800">
            <a:solidFill>
              <a:schemeClr val="accent3">
                <a:lumMod val="50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18" name="テキスト ボックス 17"/>
          <p:cNvSpPr txBox="1"/>
          <p:nvPr/>
        </p:nvSpPr>
        <p:spPr>
          <a:xfrm>
            <a:off x="7452384" y="1358725"/>
            <a:ext cx="720096" cy="646331"/>
          </a:xfrm>
          <a:prstGeom prst="rect">
            <a:avLst/>
          </a:prstGeom>
          <a:noFill/>
        </p:spPr>
        <p:txBody>
          <a:bodyPr wrap="square" rtlCol="0">
            <a:spAutoFit/>
          </a:bodyPr>
          <a:lstStyle/>
          <a:p>
            <a:r>
              <a:rPr kumimoji="1" lang="en-US" altLang="ja-JP" sz="1200" dirty="0" smtClean="0"/>
              <a:t>T3</a:t>
            </a:r>
          </a:p>
          <a:p>
            <a:r>
              <a:rPr lang="en-US" altLang="ja-JP" sz="1200" dirty="0" smtClean="0"/>
              <a:t>Bimode</a:t>
            </a:r>
          </a:p>
          <a:p>
            <a:r>
              <a:rPr kumimoji="1" lang="en-US" altLang="ja-JP" sz="1200" dirty="0" smtClean="0"/>
              <a:t>TAG</a:t>
            </a:r>
          </a:p>
        </p:txBody>
      </p:sp>
      <p:sp>
        <p:nvSpPr>
          <p:cNvPr id="47" name="正方形/長方形 46"/>
          <p:cNvSpPr/>
          <p:nvPr/>
        </p:nvSpPr>
        <p:spPr>
          <a:xfrm>
            <a:off x="8262492" y="1358724"/>
            <a:ext cx="720096" cy="144019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51" name="テキスト ボックス 50"/>
          <p:cNvSpPr txBox="1"/>
          <p:nvPr/>
        </p:nvSpPr>
        <p:spPr>
          <a:xfrm>
            <a:off x="8262492" y="1358724"/>
            <a:ext cx="720096" cy="276999"/>
          </a:xfrm>
          <a:prstGeom prst="rect">
            <a:avLst/>
          </a:prstGeom>
          <a:noFill/>
        </p:spPr>
        <p:txBody>
          <a:bodyPr wrap="square" rtlCol="0">
            <a:spAutoFit/>
          </a:bodyPr>
          <a:lstStyle/>
          <a:p>
            <a:r>
              <a:rPr kumimoji="1" lang="en-US" altLang="ja-JP" sz="1200" dirty="0" smtClean="0"/>
              <a:t>T4</a:t>
            </a:r>
          </a:p>
        </p:txBody>
      </p:sp>
      <p:cxnSp>
        <p:nvCxnSpPr>
          <p:cNvPr id="161" name="図形 24"/>
          <p:cNvCxnSpPr>
            <a:stCxn id="4" idx="2"/>
          </p:cNvCxnSpPr>
          <p:nvPr/>
        </p:nvCxnSpPr>
        <p:spPr>
          <a:xfrm rot="16200000" flipH="1">
            <a:off x="5337102" y="2843922"/>
            <a:ext cx="540072" cy="450060"/>
          </a:xfrm>
          <a:prstGeom prst="bentConnector3">
            <a:avLst>
              <a:gd name="adj1" fmla="val 50000"/>
            </a:avLst>
          </a:prstGeom>
          <a:ln w="25400">
            <a:solidFill>
              <a:srgbClr val="FF0000"/>
            </a:solidFill>
            <a:tailEnd type="triangle" w="lg" len="lg"/>
          </a:ln>
        </p:spPr>
        <p:style>
          <a:lnRef idx="1">
            <a:schemeClr val="dk1"/>
          </a:lnRef>
          <a:fillRef idx="0">
            <a:schemeClr val="dk1"/>
          </a:fillRef>
          <a:effectRef idx="0">
            <a:schemeClr val="dk1"/>
          </a:effectRef>
          <a:fontRef idx="minor">
            <a:schemeClr val="tx1"/>
          </a:fontRef>
        </p:style>
      </p:cxnSp>
      <p:cxnSp>
        <p:nvCxnSpPr>
          <p:cNvPr id="162" name="図形 24"/>
          <p:cNvCxnSpPr>
            <a:stCxn id="13" idx="2"/>
          </p:cNvCxnSpPr>
          <p:nvPr/>
        </p:nvCxnSpPr>
        <p:spPr>
          <a:xfrm rot="5400000">
            <a:off x="6462252" y="3338988"/>
            <a:ext cx="1080144" cy="1588"/>
          </a:xfrm>
          <a:prstGeom prst="bentConnector3">
            <a:avLst>
              <a:gd name="adj1" fmla="val 50000"/>
            </a:avLst>
          </a:prstGeom>
          <a:ln w="25400">
            <a:solidFill>
              <a:srgbClr val="FF0000"/>
            </a:solidFill>
            <a:tailEnd type="triangle" w="lg" len="lg"/>
          </a:ln>
        </p:spPr>
        <p:style>
          <a:lnRef idx="1">
            <a:schemeClr val="dk1"/>
          </a:lnRef>
          <a:fillRef idx="0">
            <a:schemeClr val="dk1"/>
          </a:fillRef>
          <a:effectRef idx="0">
            <a:schemeClr val="dk1"/>
          </a:effectRef>
          <a:fontRef idx="minor">
            <a:schemeClr val="tx1"/>
          </a:fontRef>
        </p:style>
      </p:cxnSp>
      <p:cxnSp>
        <p:nvCxnSpPr>
          <p:cNvPr id="169" name="図形 24"/>
          <p:cNvCxnSpPr>
            <a:stCxn id="47" idx="2"/>
          </p:cNvCxnSpPr>
          <p:nvPr/>
        </p:nvCxnSpPr>
        <p:spPr>
          <a:xfrm rot="5400000">
            <a:off x="7542396" y="3879060"/>
            <a:ext cx="2160288" cy="1588"/>
          </a:xfrm>
          <a:prstGeom prst="bentConnector3">
            <a:avLst>
              <a:gd name="adj1" fmla="val 50000"/>
            </a:avLst>
          </a:prstGeom>
          <a:ln w="25400">
            <a:solidFill>
              <a:srgbClr val="FF0000"/>
            </a:solidFill>
            <a:tailEnd type="triangle" w="lg" len="lg"/>
          </a:ln>
        </p:spPr>
        <p:style>
          <a:lnRef idx="1">
            <a:schemeClr val="dk1"/>
          </a:lnRef>
          <a:fillRef idx="0">
            <a:schemeClr val="dk1"/>
          </a:fillRef>
          <a:effectRef idx="0">
            <a:schemeClr val="dk1"/>
          </a:effectRef>
          <a:fontRef idx="minor">
            <a:schemeClr val="tx1"/>
          </a:fontRef>
        </p:style>
      </p:cxnSp>
      <p:cxnSp>
        <p:nvCxnSpPr>
          <p:cNvPr id="186" name="図形 24"/>
          <p:cNvCxnSpPr>
            <a:stCxn id="16" idx="2"/>
          </p:cNvCxnSpPr>
          <p:nvPr/>
        </p:nvCxnSpPr>
        <p:spPr>
          <a:xfrm rot="5400000">
            <a:off x="6552264" y="3338988"/>
            <a:ext cx="1800240" cy="720096"/>
          </a:xfrm>
          <a:prstGeom prst="bentConnector3">
            <a:avLst>
              <a:gd name="adj1" fmla="val 74868"/>
            </a:avLst>
          </a:prstGeom>
          <a:ln w="12700">
            <a:solidFill>
              <a:schemeClr val="tx1"/>
            </a:solidFill>
            <a:tailEnd type="triangle" w="lg" len="lg"/>
          </a:ln>
        </p:spPr>
        <p:style>
          <a:lnRef idx="1">
            <a:schemeClr val="dk1"/>
          </a:lnRef>
          <a:fillRef idx="0">
            <a:schemeClr val="dk1"/>
          </a:fillRef>
          <a:effectRef idx="0">
            <a:schemeClr val="dk1"/>
          </a:effectRef>
          <a:fontRef idx="minor">
            <a:schemeClr val="tx1"/>
          </a:fontRef>
        </p:style>
      </p:cxnSp>
      <p:grpSp>
        <p:nvGrpSpPr>
          <p:cNvPr id="3" name="グループ化 275"/>
          <p:cNvGrpSpPr/>
          <p:nvPr/>
        </p:nvGrpSpPr>
        <p:grpSpPr>
          <a:xfrm>
            <a:off x="4932048" y="3519012"/>
            <a:ext cx="720096" cy="180024"/>
            <a:chOff x="3491856" y="3609023"/>
            <a:chExt cx="720096" cy="180024"/>
          </a:xfrm>
        </p:grpSpPr>
        <p:sp>
          <p:nvSpPr>
            <p:cNvPr id="188" name="台形 187"/>
            <p:cNvSpPr/>
            <p:nvPr/>
          </p:nvSpPr>
          <p:spPr>
            <a:xfrm rot="10800000">
              <a:off x="3491856" y="3609023"/>
              <a:ext cx="720096" cy="180024"/>
            </a:xfrm>
            <a:prstGeom prst="trapezoid">
              <a:avLst>
                <a:gd name="adj" fmla="val 63800"/>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189" name="正方形/長方形 188"/>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0" name="正方形/長方形 189"/>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191" name="図形 24"/>
          <p:cNvCxnSpPr>
            <a:stCxn id="7" idx="2"/>
          </p:cNvCxnSpPr>
          <p:nvPr/>
        </p:nvCxnSpPr>
        <p:spPr>
          <a:xfrm rot="16200000" flipH="1">
            <a:off x="4481988" y="2888928"/>
            <a:ext cx="720096" cy="540072"/>
          </a:xfrm>
          <a:prstGeom prst="bentConnector3">
            <a:avLst>
              <a:gd name="adj1" fmla="val 50000"/>
            </a:avLst>
          </a:prstGeom>
          <a:ln w="25400">
            <a:solidFill>
              <a:srgbClr val="0000FF"/>
            </a:solidFill>
            <a:tailEnd type="triangle" w="lg" len="lg"/>
          </a:ln>
        </p:spPr>
        <p:style>
          <a:lnRef idx="1">
            <a:schemeClr val="dk1"/>
          </a:lnRef>
          <a:fillRef idx="0">
            <a:schemeClr val="dk1"/>
          </a:fillRef>
          <a:effectRef idx="0">
            <a:schemeClr val="dk1"/>
          </a:effectRef>
          <a:fontRef idx="minor">
            <a:schemeClr val="tx1"/>
          </a:fontRef>
        </p:style>
      </p:cxnSp>
      <p:cxnSp>
        <p:nvCxnSpPr>
          <p:cNvPr id="192" name="図形 24"/>
          <p:cNvCxnSpPr/>
          <p:nvPr/>
        </p:nvCxnSpPr>
        <p:spPr>
          <a:xfrm rot="16200000" flipH="1">
            <a:off x="6147210" y="3383994"/>
            <a:ext cx="360048" cy="630084"/>
          </a:xfrm>
          <a:prstGeom prst="bentConnector3">
            <a:avLst>
              <a:gd name="adj1" fmla="val 50000"/>
            </a:avLst>
          </a:prstGeom>
          <a:ln w="25400">
            <a:solidFill>
              <a:srgbClr val="FF0000"/>
            </a:solidFill>
            <a:tailEnd type="triangle" w="lg" len="lg"/>
          </a:ln>
        </p:spPr>
        <p:style>
          <a:lnRef idx="1">
            <a:schemeClr val="dk1"/>
          </a:lnRef>
          <a:fillRef idx="0">
            <a:schemeClr val="dk1"/>
          </a:fillRef>
          <a:effectRef idx="0">
            <a:schemeClr val="dk1"/>
          </a:effectRef>
          <a:fontRef idx="minor">
            <a:schemeClr val="tx1"/>
          </a:fontRef>
        </p:style>
      </p:cxnSp>
      <p:grpSp>
        <p:nvGrpSpPr>
          <p:cNvPr id="5" name="グループ化 276"/>
          <p:cNvGrpSpPr/>
          <p:nvPr/>
        </p:nvGrpSpPr>
        <p:grpSpPr>
          <a:xfrm>
            <a:off x="5652144" y="3338988"/>
            <a:ext cx="720096" cy="180024"/>
            <a:chOff x="3491856" y="3609023"/>
            <a:chExt cx="720096" cy="180024"/>
          </a:xfrm>
        </p:grpSpPr>
        <p:sp>
          <p:nvSpPr>
            <p:cNvPr id="278" name="台形 277"/>
            <p:cNvSpPr/>
            <p:nvPr/>
          </p:nvSpPr>
          <p:spPr>
            <a:xfrm rot="10800000">
              <a:off x="3491856" y="3609023"/>
              <a:ext cx="720096" cy="180024"/>
            </a:xfrm>
            <a:prstGeom prst="trapezoid">
              <a:avLst>
                <a:gd name="adj" fmla="val 638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279" name="正方形/長方形 278"/>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0" name="正方形/長方形 279"/>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8" name="グループ化 283"/>
          <p:cNvGrpSpPr/>
          <p:nvPr/>
        </p:nvGrpSpPr>
        <p:grpSpPr>
          <a:xfrm>
            <a:off x="6462252" y="3879060"/>
            <a:ext cx="720096" cy="180024"/>
            <a:chOff x="3491856" y="3609023"/>
            <a:chExt cx="720096" cy="180024"/>
          </a:xfrm>
        </p:grpSpPr>
        <p:sp>
          <p:nvSpPr>
            <p:cNvPr id="285" name="台形 284"/>
            <p:cNvSpPr/>
            <p:nvPr/>
          </p:nvSpPr>
          <p:spPr>
            <a:xfrm rot="10800000">
              <a:off x="3491856" y="3609023"/>
              <a:ext cx="720096" cy="180024"/>
            </a:xfrm>
            <a:prstGeom prst="trapezoid">
              <a:avLst>
                <a:gd name="adj" fmla="val 638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286" name="正方形/長方形 285"/>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7" name="正方形/長方形 286"/>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1" name="グループ化 291"/>
          <p:cNvGrpSpPr/>
          <p:nvPr/>
        </p:nvGrpSpPr>
        <p:grpSpPr>
          <a:xfrm>
            <a:off x="7272360" y="4419132"/>
            <a:ext cx="720096" cy="180024"/>
            <a:chOff x="3491856" y="3609023"/>
            <a:chExt cx="720096" cy="180024"/>
          </a:xfrm>
        </p:grpSpPr>
        <p:sp>
          <p:nvSpPr>
            <p:cNvPr id="293" name="台形 292"/>
            <p:cNvSpPr/>
            <p:nvPr/>
          </p:nvSpPr>
          <p:spPr>
            <a:xfrm rot="10800000">
              <a:off x="3491856" y="3609023"/>
              <a:ext cx="720096" cy="180024"/>
            </a:xfrm>
            <a:prstGeom prst="trapezoid">
              <a:avLst>
                <a:gd name="adj" fmla="val 638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294" name="正方形/長方形 293"/>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5" name="正方形/長方形 294"/>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4" name="グループ化 296"/>
          <p:cNvGrpSpPr/>
          <p:nvPr/>
        </p:nvGrpSpPr>
        <p:grpSpPr>
          <a:xfrm>
            <a:off x="8082468" y="4959204"/>
            <a:ext cx="720096" cy="180024"/>
            <a:chOff x="3491856" y="3609023"/>
            <a:chExt cx="720096" cy="180024"/>
          </a:xfrm>
        </p:grpSpPr>
        <p:sp>
          <p:nvSpPr>
            <p:cNvPr id="298" name="台形 297"/>
            <p:cNvSpPr/>
            <p:nvPr/>
          </p:nvSpPr>
          <p:spPr>
            <a:xfrm rot="10800000">
              <a:off x="3491856" y="3609023"/>
              <a:ext cx="720096" cy="180024"/>
            </a:xfrm>
            <a:prstGeom prst="trapezoid">
              <a:avLst>
                <a:gd name="adj" fmla="val 63800"/>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299" name="正方形/長方形 298"/>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0" name="正方形/長方形 299"/>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301" name="図形 24"/>
          <p:cNvCxnSpPr/>
          <p:nvPr/>
        </p:nvCxnSpPr>
        <p:spPr>
          <a:xfrm rot="16200000" flipH="1">
            <a:off x="6957318" y="3924066"/>
            <a:ext cx="360048" cy="630084"/>
          </a:xfrm>
          <a:prstGeom prst="bentConnector3">
            <a:avLst>
              <a:gd name="adj1" fmla="val 50000"/>
            </a:avLst>
          </a:prstGeom>
          <a:ln w="25400">
            <a:solidFill>
              <a:srgbClr val="FF0000"/>
            </a:solidFill>
            <a:tailEnd type="triangle" w="lg" len="lg"/>
          </a:ln>
        </p:spPr>
        <p:style>
          <a:lnRef idx="1">
            <a:schemeClr val="dk1"/>
          </a:lnRef>
          <a:fillRef idx="0">
            <a:schemeClr val="dk1"/>
          </a:fillRef>
          <a:effectRef idx="0">
            <a:schemeClr val="dk1"/>
          </a:effectRef>
          <a:fontRef idx="minor">
            <a:schemeClr val="tx1"/>
          </a:fontRef>
        </p:style>
      </p:cxnSp>
      <p:grpSp>
        <p:nvGrpSpPr>
          <p:cNvPr id="17" name="グループ化 301"/>
          <p:cNvGrpSpPr/>
          <p:nvPr/>
        </p:nvGrpSpPr>
        <p:grpSpPr>
          <a:xfrm>
            <a:off x="6552264" y="4599156"/>
            <a:ext cx="720096" cy="180024"/>
            <a:chOff x="3491856" y="3609023"/>
            <a:chExt cx="720096" cy="180024"/>
          </a:xfrm>
        </p:grpSpPr>
        <p:sp>
          <p:nvSpPr>
            <p:cNvPr id="303" name="台形 302"/>
            <p:cNvSpPr/>
            <p:nvPr/>
          </p:nvSpPr>
          <p:spPr>
            <a:xfrm rot="10800000">
              <a:off x="3491856" y="3609023"/>
              <a:ext cx="720096" cy="180024"/>
            </a:xfrm>
            <a:prstGeom prst="trapezoid">
              <a:avLst>
                <a:gd name="adj" fmla="val 63800"/>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304" name="正方形/長方形 303"/>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5" name="正方形/長方形 304"/>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19" name="グループ化 312"/>
          <p:cNvGrpSpPr/>
          <p:nvPr/>
        </p:nvGrpSpPr>
        <p:grpSpPr>
          <a:xfrm>
            <a:off x="7902444" y="5499276"/>
            <a:ext cx="720096" cy="180024"/>
            <a:chOff x="3491856" y="3609023"/>
            <a:chExt cx="720096" cy="180024"/>
          </a:xfrm>
        </p:grpSpPr>
        <p:sp>
          <p:nvSpPr>
            <p:cNvPr id="314" name="台形 313"/>
            <p:cNvSpPr/>
            <p:nvPr/>
          </p:nvSpPr>
          <p:spPr>
            <a:xfrm rot="10800000">
              <a:off x="3491856" y="3609023"/>
              <a:ext cx="720096" cy="180024"/>
            </a:xfrm>
            <a:prstGeom prst="trapezoid">
              <a:avLst>
                <a:gd name="adj" fmla="val 63800"/>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315" name="正方形/長方形 314"/>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6" name="正方形/長方形 315"/>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317" name="図形 24"/>
          <p:cNvCxnSpPr/>
          <p:nvPr/>
        </p:nvCxnSpPr>
        <p:spPr>
          <a:xfrm rot="16200000" flipH="1">
            <a:off x="7767426" y="4464138"/>
            <a:ext cx="360048" cy="630084"/>
          </a:xfrm>
          <a:prstGeom prst="bentConnector3">
            <a:avLst>
              <a:gd name="adj1" fmla="val 50000"/>
            </a:avLst>
          </a:prstGeom>
          <a:ln w="25400">
            <a:solidFill>
              <a:srgbClr val="FF0000"/>
            </a:solidFill>
            <a:tailEnd type="triangle" w="lg" len="lg"/>
          </a:ln>
        </p:spPr>
        <p:style>
          <a:lnRef idx="1">
            <a:schemeClr val="dk1"/>
          </a:lnRef>
          <a:fillRef idx="0">
            <a:schemeClr val="dk1"/>
          </a:fillRef>
          <a:effectRef idx="0">
            <a:schemeClr val="dk1"/>
          </a:effectRef>
          <a:fontRef idx="minor">
            <a:schemeClr val="tx1"/>
          </a:fontRef>
        </p:style>
      </p:cxnSp>
      <p:cxnSp>
        <p:nvCxnSpPr>
          <p:cNvPr id="324" name="図形 24"/>
          <p:cNvCxnSpPr/>
          <p:nvPr/>
        </p:nvCxnSpPr>
        <p:spPr>
          <a:xfrm rot="5400000">
            <a:off x="8262889" y="5318855"/>
            <a:ext cx="360048" cy="794"/>
          </a:xfrm>
          <a:prstGeom prst="bentConnector3">
            <a:avLst>
              <a:gd name="adj1" fmla="val 50000"/>
            </a:avLst>
          </a:prstGeom>
          <a:ln w="25400">
            <a:solidFill>
              <a:srgbClr val="FF0000"/>
            </a:solidFill>
            <a:tailEnd type="triangle" w="lg" len="lg"/>
          </a:ln>
        </p:spPr>
        <p:style>
          <a:lnRef idx="1">
            <a:schemeClr val="dk1"/>
          </a:lnRef>
          <a:fillRef idx="0">
            <a:schemeClr val="dk1"/>
          </a:fillRef>
          <a:effectRef idx="0">
            <a:schemeClr val="dk1"/>
          </a:effectRef>
          <a:fontRef idx="minor">
            <a:schemeClr val="tx1"/>
          </a:fontRef>
        </p:style>
      </p:cxnSp>
      <p:cxnSp>
        <p:nvCxnSpPr>
          <p:cNvPr id="329" name="図形 24"/>
          <p:cNvCxnSpPr/>
          <p:nvPr/>
        </p:nvCxnSpPr>
        <p:spPr>
          <a:xfrm rot="16200000" flipH="1">
            <a:off x="7137342" y="4554150"/>
            <a:ext cx="720096" cy="1170156"/>
          </a:xfrm>
          <a:prstGeom prst="bentConnector3">
            <a:avLst>
              <a:gd name="adj1" fmla="val 50000"/>
            </a:avLst>
          </a:prstGeom>
          <a:ln w="25400">
            <a:solidFill>
              <a:srgbClr val="0000FF"/>
            </a:solidFill>
            <a:tailEnd type="triangle" w="lg" len="lg"/>
          </a:ln>
        </p:spPr>
        <p:style>
          <a:lnRef idx="1">
            <a:schemeClr val="dk1"/>
          </a:lnRef>
          <a:fillRef idx="0">
            <a:schemeClr val="dk1"/>
          </a:fillRef>
          <a:effectRef idx="0">
            <a:schemeClr val="dk1"/>
          </a:effectRef>
          <a:fontRef idx="minor">
            <a:schemeClr val="tx1"/>
          </a:fontRef>
        </p:style>
      </p:cxnSp>
      <p:cxnSp>
        <p:nvCxnSpPr>
          <p:cNvPr id="332" name="図形 24"/>
          <p:cNvCxnSpPr/>
          <p:nvPr/>
        </p:nvCxnSpPr>
        <p:spPr>
          <a:xfrm rot="16200000" flipH="1">
            <a:off x="5562132" y="3429000"/>
            <a:ext cx="900120" cy="1440192"/>
          </a:xfrm>
          <a:prstGeom prst="bentConnector3">
            <a:avLst>
              <a:gd name="adj1" fmla="val 50000"/>
            </a:avLst>
          </a:prstGeom>
          <a:ln w="25400">
            <a:solidFill>
              <a:srgbClr val="0000FF"/>
            </a:solidFill>
            <a:tailEnd type="triangle" w="lg" len="lg"/>
          </a:ln>
        </p:spPr>
        <p:style>
          <a:lnRef idx="1">
            <a:schemeClr val="dk1"/>
          </a:lnRef>
          <a:fillRef idx="0">
            <a:schemeClr val="dk1"/>
          </a:fillRef>
          <a:effectRef idx="0">
            <a:schemeClr val="dk1"/>
          </a:effectRef>
          <a:fontRef idx="minor">
            <a:schemeClr val="tx1"/>
          </a:fontRef>
        </p:style>
      </p:cxnSp>
      <p:cxnSp>
        <p:nvCxnSpPr>
          <p:cNvPr id="363" name="図形 24"/>
          <p:cNvCxnSpPr/>
          <p:nvPr/>
        </p:nvCxnSpPr>
        <p:spPr>
          <a:xfrm rot="5400000">
            <a:off x="8037462" y="5904330"/>
            <a:ext cx="450060"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64" name="図形 24"/>
          <p:cNvCxnSpPr/>
          <p:nvPr/>
        </p:nvCxnSpPr>
        <p:spPr>
          <a:xfrm>
            <a:off x="4752024" y="5409264"/>
            <a:ext cx="540072" cy="1588"/>
          </a:xfrm>
          <a:prstGeom prst="bentConnector3">
            <a:avLst>
              <a:gd name="adj1" fmla="val 50000"/>
            </a:avLst>
          </a:prstGeom>
          <a:ln w="50800">
            <a:solidFill>
              <a:srgbClr val="0000FF"/>
            </a:solidFill>
            <a:tailEnd type="triangle" w="lg" len="lg"/>
          </a:ln>
        </p:spPr>
        <p:style>
          <a:lnRef idx="1">
            <a:schemeClr val="dk1"/>
          </a:lnRef>
          <a:fillRef idx="0">
            <a:schemeClr val="dk1"/>
          </a:fillRef>
          <a:effectRef idx="0">
            <a:schemeClr val="dk1"/>
          </a:effectRef>
          <a:fontRef idx="minor">
            <a:schemeClr val="tx1"/>
          </a:fontRef>
        </p:style>
      </p:cxnSp>
      <p:sp>
        <p:nvSpPr>
          <p:cNvPr id="67" name="テキスト ボックス 66"/>
          <p:cNvSpPr txBox="1"/>
          <p:nvPr/>
        </p:nvSpPr>
        <p:spPr>
          <a:xfrm>
            <a:off x="5382108" y="5229240"/>
            <a:ext cx="2121093" cy="369332"/>
          </a:xfrm>
          <a:prstGeom prst="rect">
            <a:avLst/>
          </a:prstGeom>
          <a:noFill/>
        </p:spPr>
        <p:txBody>
          <a:bodyPr wrap="none" rtlCol="0">
            <a:spAutoFit/>
          </a:bodyPr>
          <a:lstStyle/>
          <a:p>
            <a:r>
              <a:rPr kumimoji="1" lang="en-US" altLang="ja-JP" dirty="0" smtClean="0"/>
              <a:t>BTB-like prediction</a:t>
            </a:r>
            <a:endParaRPr kumimoji="1" lang="ja-JP" altLang="en-US" dirty="0"/>
          </a:p>
        </p:txBody>
      </p:sp>
      <p:cxnSp>
        <p:nvCxnSpPr>
          <p:cNvPr id="68" name="図形 24"/>
          <p:cNvCxnSpPr/>
          <p:nvPr/>
        </p:nvCxnSpPr>
        <p:spPr>
          <a:xfrm>
            <a:off x="4752024" y="5769312"/>
            <a:ext cx="540072" cy="1588"/>
          </a:xfrm>
          <a:prstGeom prst="bentConnector3">
            <a:avLst>
              <a:gd name="adj1" fmla="val 50000"/>
            </a:avLst>
          </a:prstGeom>
          <a:ln w="50800">
            <a:solidFill>
              <a:srgbClr val="FF0000"/>
            </a:solidFill>
            <a:tailEnd type="triangle" w="lg" len="lg"/>
          </a:ln>
        </p:spPr>
        <p:style>
          <a:lnRef idx="1">
            <a:schemeClr val="dk1"/>
          </a:lnRef>
          <a:fillRef idx="0">
            <a:schemeClr val="dk1"/>
          </a:fillRef>
          <a:effectRef idx="0">
            <a:schemeClr val="dk1"/>
          </a:effectRef>
          <a:fontRef idx="minor">
            <a:schemeClr val="tx1"/>
          </a:fontRef>
        </p:style>
      </p:cxnSp>
      <p:sp>
        <p:nvSpPr>
          <p:cNvPr id="69" name="テキスト ボックス 68"/>
          <p:cNvSpPr txBox="1"/>
          <p:nvPr/>
        </p:nvSpPr>
        <p:spPr>
          <a:xfrm>
            <a:off x="5382108" y="5589288"/>
            <a:ext cx="2121093" cy="369332"/>
          </a:xfrm>
          <a:prstGeom prst="rect">
            <a:avLst/>
          </a:prstGeom>
          <a:noFill/>
        </p:spPr>
        <p:txBody>
          <a:bodyPr wrap="none" rtlCol="0">
            <a:spAutoFit/>
          </a:bodyPr>
          <a:lstStyle/>
          <a:p>
            <a:r>
              <a:rPr lang="en-US" altLang="ja-JP" dirty="0" smtClean="0"/>
              <a:t>TTC-like</a:t>
            </a:r>
            <a:r>
              <a:rPr kumimoji="1" lang="en-US" altLang="ja-JP" dirty="0" smtClean="0"/>
              <a:t> prediction</a:t>
            </a:r>
            <a:endParaRPr kumimoji="1" lang="ja-JP" altLang="en-US" dirty="0"/>
          </a:p>
        </p:txBody>
      </p:sp>
      <p:cxnSp>
        <p:nvCxnSpPr>
          <p:cNvPr id="163" name="図形 24"/>
          <p:cNvCxnSpPr>
            <a:stCxn id="16" idx="2"/>
          </p:cNvCxnSpPr>
          <p:nvPr/>
        </p:nvCxnSpPr>
        <p:spPr>
          <a:xfrm rot="5400000">
            <a:off x="7002324" y="3609024"/>
            <a:ext cx="1620216" cy="1588"/>
          </a:xfrm>
          <a:prstGeom prst="bentConnector3">
            <a:avLst>
              <a:gd name="adj1" fmla="val 50000"/>
            </a:avLst>
          </a:prstGeom>
          <a:ln w="50800">
            <a:solidFill>
              <a:srgbClr val="FF0000"/>
            </a:solidFill>
            <a:tailEnd type="triangle" w="lg" len="lg"/>
          </a:ln>
        </p:spPr>
        <p:style>
          <a:lnRef idx="1">
            <a:schemeClr val="dk1"/>
          </a:lnRef>
          <a:fillRef idx="0">
            <a:schemeClr val="dk1"/>
          </a:fillRef>
          <a:effectRef idx="0">
            <a:schemeClr val="dk1"/>
          </a:effectRef>
          <a:fontRef idx="minor">
            <a:schemeClr val="tx1"/>
          </a:fontRef>
        </p:style>
      </p:cxnSp>
      <p:cxnSp>
        <p:nvCxnSpPr>
          <p:cNvPr id="63" name="図形 24"/>
          <p:cNvCxnSpPr/>
          <p:nvPr/>
        </p:nvCxnSpPr>
        <p:spPr>
          <a:xfrm rot="5400000">
            <a:off x="5922180" y="3068952"/>
            <a:ext cx="540072"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65" name="図形 24"/>
          <p:cNvCxnSpPr/>
          <p:nvPr/>
        </p:nvCxnSpPr>
        <p:spPr>
          <a:xfrm rot="5400000">
            <a:off x="5472120" y="2798916"/>
            <a:ext cx="720096" cy="720096"/>
          </a:xfrm>
          <a:prstGeom prst="bentConnector3">
            <a:avLst>
              <a:gd name="adj1" fmla="val 50000"/>
            </a:avLst>
          </a:prstGeom>
          <a:ln w="50800">
            <a:solidFill>
              <a:srgbClr val="0000FF"/>
            </a:solidFill>
            <a:tailEnd type="triangle" w="lg" len="lg"/>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The details of the bimode components</a:t>
            </a:r>
            <a:endParaRPr kumimoji="1" lang="ja-JP" altLang="en-US" dirty="0"/>
          </a:p>
        </p:txBody>
      </p:sp>
      <p:sp>
        <p:nvSpPr>
          <p:cNvPr id="6" name="コンテンツ プレースホルダ 5"/>
          <p:cNvSpPr>
            <a:spLocks noGrp="1"/>
          </p:cNvSpPr>
          <p:nvPr>
            <p:ph sz="quarter" idx="1"/>
          </p:nvPr>
        </p:nvSpPr>
        <p:spPr>
          <a:xfrm>
            <a:off x="457200" y="1219200"/>
            <a:ext cx="4204812" cy="5090184"/>
          </a:xfrm>
        </p:spPr>
        <p:txBody>
          <a:bodyPr>
            <a:normAutofit/>
          </a:bodyPr>
          <a:lstStyle/>
          <a:p>
            <a:r>
              <a:rPr lang="en-US" altLang="ja-JP" dirty="0" smtClean="0"/>
              <a:t>Designed for adaptive rehashing</a:t>
            </a:r>
          </a:p>
          <a:p>
            <a:endParaRPr lang="en-US" altLang="ja-JP" dirty="0" smtClean="0"/>
          </a:p>
          <a:p>
            <a:r>
              <a:rPr lang="en-US" altLang="ja-JP" dirty="0" smtClean="0"/>
              <a:t>Two input vectors</a:t>
            </a:r>
          </a:p>
          <a:p>
            <a:pPr lvl="1"/>
            <a:r>
              <a:rPr lang="en-US" altLang="ja-JP" dirty="0" smtClean="0"/>
              <a:t>Only PC</a:t>
            </a:r>
          </a:p>
          <a:p>
            <a:pPr lvl="1"/>
            <a:r>
              <a:rPr lang="en-US" altLang="ja-JP" dirty="0" smtClean="0"/>
              <a:t>Both PC and BHR</a:t>
            </a:r>
          </a:p>
          <a:p>
            <a:pPr lvl="1"/>
            <a:endParaRPr kumimoji="1" lang="en-US" altLang="ja-JP" dirty="0" smtClean="0"/>
          </a:p>
          <a:p>
            <a:r>
              <a:rPr kumimoji="1" lang="en-US" altLang="ja-JP" dirty="0" smtClean="0"/>
              <a:t>Select one </a:t>
            </a:r>
            <a:r>
              <a:rPr lang="en-US" altLang="ja-JP" dirty="0" smtClean="0"/>
              <a:t>input vector </a:t>
            </a:r>
            <a:r>
              <a:rPr kumimoji="1" lang="en-US" altLang="ja-JP" dirty="0" smtClean="0"/>
              <a:t>appropriate for current workload</a:t>
            </a:r>
            <a:endParaRPr kumimoji="1" lang="ja-JP" altLang="en-US" dirty="0"/>
          </a:p>
        </p:txBody>
      </p:sp>
      <p:sp>
        <p:nvSpPr>
          <p:cNvPr id="7" name="正方形/長方形 6"/>
          <p:cNvSpPr/>
          <p:nvPr/>
        </p:nvSpPr>
        <p:spPr>
          <a:xfrm>
            <a:off x="6732288" y="2708904"/>
            <a:ext cx="1620216" cy="2430324"/>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8" name="正方形/長方形 7"/>
          <p:cNvSpPr/>
          <p:nvPr/>
        </p:nvSpPr>
        <p:spPr>
          <a:xfrm>
            <a:off x="4572000" y="1178700"/>
            <a:ext cx="720096" cy="36004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ja-JP" dirty="0" smtClean="0"/>
              <a:t>B</a:t>
            </a:r>
            <a:r>
              <a:rPr kumimoji="1" lang="en-US" altLang="ja-JP" dirty="0" smtClean="0"/>
              <a:t>HR</a:t>
            </a:r>
            <a:endParaRPr kumimoji="1" lang="ja-JP" altLang="en-US" dirty="0"/>
          </a:p>
        </p:txBody>
      </p:sp>
      <p:sp>
        <p:nvSpPr>
          <p:cNvPr id="9" name="正方形/長方形 8"/>
          <p:cNvSpPr/>
          <p:nvPr/>
        </p:nvSpPr>
        <p:spPr>
          <a:xfrm>
            <a:off x="6732288" y="3879060"/>
            <a:ext cx="720096" cy="3600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Tag</a:t>
            </a:r>
            <a:endParaRPr kumimoji="1" lang="ja-JP" altLang="en-US" dirty="0"/>
          </a:p>
        </p:txBody>
      </p:sp>
      <p:cxnSp>
        <p:nvCxnSpPr>
          <p:cNvPr id="10" name="図形 9"/>
          <p:cNvCxnSpPr>
            <a:stCxn id="39" idx="0"/>
            <a:endCxn id="9" idx="1"/>
          </p:cNvCxnSpPr>
          <p:nvPr/>
        </p:nvCxnSpPr>
        <p:spPr>
          <a:xfrm rot="16200000" flipH="1">
            <a:off x="5787162" y="3113958"/>
            <a:ext cx="1080144" cy="810108"/>
          </a:xfrm>
          <a:prstGeom prst="bentConnector2">
            <a:avLst/>
          </a:prstGeom>
          <a:ln w="12700">
            <a:tailEnd type="triangle" w="lg" len="lg"/>
          </a:ln>
        </p:spPr>
        <p:style>
          <a:lnRef idx="1">
            <a:schemeClr val="dk1"/>
          </a:lnRef>
          <a:fillRef idx="0">
            <a:schemeClr val="dk1"/>
          </a:fillRef>
          <a:effectRef idx="0">
            <a:schemeClr val="dk1"/>
          </a:effectRef>
          <a:fontRef idx="minor">
            <a:schemeClr val="tx1"/>
          </a:fontRef>
        </p:style>
      </p:cxnSp>
      <p:sp>
        <p:nvSpPr>
          <p:cNvPr id="11" name="正方形/長方形 10"/>
          <p:cNvSpPr/>
          <p:nvPr/>
        </p:nvSpPr>
        <p:spPr>
          <a:xfrm>
            <a:off x="5742156" y="1178700"/>
            <a:ext cx="720096" cy="360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dirty="0" smtClean="0"/>
              <a:t>PC</a:t>
            </a:r>
            <a:endParaRPr kumimoji="1" lang="ja-JP" altLang="en-US" dirty="0"/>
          </a:p>
        </p:txBody>
      </p:sp>
      <p:sp>
        <p:nvSpPr>
          <p:cNvPr id="12" name="円/楕円 11"/>
          <p:cNvSpPr/>
          <p:nvPr/>
        </p:nvSpPr>
        <p:spPr>
          <a:xfrm>
            <a:off x="4752024" y="1808784"/>
            <a:ext cx="360048" cy="36004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a:t>
            </a:r>
            <a:endParaRPr kumimoji="1" lang="ja-JP" altLang="en-US" dirty="0"/>
          </a:p>
        </p:txBody>
      </p:sp>
      <p:cxnSp>
        <p:nvCxnSpPr>
          <p:cNvPr id="13" name="図形 12"/>
          <p:cNvCxnSpPr>
            <a:stCxn id="11" idx="2"/>
            <a:endCxn id="12" idx="6"/>
          </p:cNvCxnSpPr>
          <p:nvPr/>
        </p:nvCxnSpPr>
        <p:spPr>
          <a:xfrm rot="5400000">
            <a:off x="5382108" y="1268712"/>
            <a:ext cx="450060" cy="990132"/>
          </a:xfrm>
          <a:prstGeom prst="bentConnector2">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14" name="図形 35"/>
          <p:cNvCxnSpPr>
            <a:stCxn id="8" idx="2"/>
            <a:endCxn id="12" idx="0"/>
          </p:cNvCxnSpPr>
          <p:nvPr/>
        </p:nvCxnSpPr>
        <p:spPr>
          <a:xfrm rot="5400000">
            <a:off x="4797030" y="1673766"/>
            <a:ext cx="270036"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15" name="図形 24"/>
          <p:cNvCxnSpPr>
            <a:stCxn id="9" idx="2"/>
            <a:endCxn id="58" idx="0"/>
          </p:cNvCxnSpPr>
          <p:nvPr/>
        </p:nvCxnSpPr>
        <p:spPr>
          <a:xfrm rot="5400000">
            <a:off x="6552264" y="4779180"/>
            <a:ext cx="1080144"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sp>
        <p:nvSpPr>
          <p:cNvPr id="22" name="正方形/長方形 21"/>
          <p:cNvSpPr/>
          <p:nvPr/>
        </p:nvSpPr>
        <p:spPr>
          <a:xfrm>
            <a:off x="7452384" y="3879060"/>
            <a:ext cx="900120" cy="3600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Target</a:t>
            </a:r>
            <a:endParaRPr kumimoji="1" lang="ja-JP" altLang="en-US" dirty="0"/>
          </a:p>
        </p:txBody>
      </p:sp>
      <p:sp>
        <p:nvSpPr>
          <p:cNvPr id="58" name="円/楕円 57"/>
          <p:cNvSpPr/>
          <p:nvPr/>
        </p:nvSpPr>
        <p:spPr>
          <a:xfrm>
            <a:off x="6912312" y="5319252"/>
            <a:ext cx="360048" cy="36004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a:t>
            </a:r>
            <a:endParaRPr kumimoji="1" lang="ja-JP" altLang="en-US" dirty="0"/>
          </a:p>
        </p:txBody>
      </p:sp>
      <p:cxnSp>
        <p:nvCxnSpPr>
          <p:cNvPr id="63" name="図形 24"/>
          <p:cNvCxnSpPr>
            <a:stCxn id="22" idx="2"/>
          </p:cNvCxnSpPr>
          <p:nvPr/>
        </p:nvCxnSpPr>
        <p:spPr>
          <a:xfrm rot="5400000">
            <a:off x="7047330" y="5094222"/>
            <a:ext cx="1710228"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67" name="図形 24"/>
          <p:cNvCxnSpPr>
            <a:stCxn id="58" idx="4"/>
          </p:cNvCxnSpPr>
          <p:nvPr/>
        </p:nvCxnSpPr>
        <p:spPr>
          <a:xfrm rot="5400000">
            <a:off x="6957318" y="5814318"/>
            <a:ext cx="270036"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70" name="図形 24"/>
          <p:cNvCxnSpPr>
            <a:stCxn id="53" idx="0"/>
            <a:endCxn id="58" idx="2"/>
          </p:cNvCxnSpPr>
          <p:nvPr/>
        </p:nvCxnSpPr>
        <p:spPr>
          <a:xfrm rot="16200000" flipH="1">
            <a:off x="4752024" y="3338988"/>
            <a:ext cx="2520336" cy="1800240"/>
          </a:xfrm>
          <a:prstGeom prst="bentConnector2">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74" name="図形 34"/>
          <p:cNvCxnSpPr>
            <a:stCxn id="11" idx="2"/>
            <a:endCxn id="41" idx="0"/>
          </p:cNvCxnSpPr>
          <p:nvPr/>
        </p:nvCxnSpPr>
        <p:spPr>
          <a:xfrm rot="5400000">
            <a:off x="5472120" y="2168832"/>
            <a:ext cx="1260168"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81" name="図形 34"/>
          <p:cNvCxnSpPr>
            <a:stCxn id="12" idx="4"/>
            <a:endCxn id="40" idx="0"/>
          </p:cNvCxnSpPr>
          <p:nvPr/>
        </p:nvCxnSpPr>
        <p:spPr>
          <a:xfrm rot="16200000" flipH="1">
            <a:off x="5022060" y="2078820"/>
            <a:ext cx="630084" cy="81010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grpSp>
        <p:nvGrpSpPr>
          <p:cNvPr id="38" name="グループ化 275"/>
          <p:cNvGrpSpPr/>
          <p:nvPr/>
        </p:nvGrpSpPr>
        <p:grpSpPr>
          <a:xfrm>
            <a:off x="5562132" y="2798916"/>
            <a:ext cx="720096" cy="180024"/>
            <a:chOff x="3491856" y="3609023"/>
            <a:chExt cx="720096" cy="180024"/>
          </a:xfrm>
        </p:grpSpPr>
        <p:sp>
          <p:nvSpPr>
            <p:cNvPr id="39" name="台形 38"/>
            <p:cNvSpPr/>
            <p:nvPr/>
          </p:nvSpPr>
          <p:spPr>
            <a:xfrm rot="10800000">
              <a:off x="3491856" y="3609023"/>
              <a:ext cx="720096" cy="180024"/>
            </a:xfrm>
            <a:prstGeom prst="trapezoid">
              <a:avLst>
                <a:gd name="adj" fmla="val 63800"/>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kumimoji="1" lang="ja-JP" altLang="en-US"/>
            </a:p>
          </p:txBody>
        </p:sp>
        <p:sp>
          <p:nvSpPr>
            <p:cNvPr id="40" name="正方形/長方形 39"/>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52" name="グループ化 275"/>
          <p:cNvGrpSpPr/>
          <p:nvPr/>
        </p:nvGrpSpPr>
        <p:grpSpPr>
          <a:xfrm>
            <a:off x="4752024" y="2798916"/>
            <a:ext cx="720096" cy="180024"/>
            <a:chOff x="3491856" y="3609023"/>
            <a:chExt cx="720096" cy="180024"/>
          </a:xfrm>
        </p:grpSpPr>
        <p:sp>
          <p:nvSpPr>
            <p:cNvPr id="53" name="台形 52"/>
            <p:cNvSpPr/>
            <p:nvPr/>
          </p:nvSpPr>
          <p:spPr>
            <a:xfrm rot="10800000">
              <a:off x="3491856" y="3609023"/>
              <a:ext cx="720096" cy="180024"/>
            </a:xfrm>
            <a:prstGeom prst="trapezoid">
              <a:avLst>
                <a:gd name="adj" fmla="val 63800"/>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kumimoji="1" lang="ja-JP" altLang="en-US"/>
            </a:p>
          </p:txBody>
        </p:sp>
        <p:sp>
          <p:nvSpPr>
            <p:cNvPr id="54" name="正方形/長方形 53"/>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正方形/長方形 54"/>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57" name="図形 34"/>
          <p:cNvCxnSpPr>
            <a:stCxn id="12" idx="4"/>
            <a:endCxn id="54" idx="0"/>
          </p:cNvCxnSpPr>
          <p:nvPr/>
        </p:nvCxnSpPr>
        <p:spPr>
          <a:xfrm rot="5400000">
            <a:off x="4617006" y="2483874"/>
            <a:ext cx="630084"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65" name="図形 34"/>
          <p:cNvCxnSpPr>
            <a:stCxn id="11" idx="2"/>
            <a:endCxn id="55" idx="0"/>
          </p:cNvCxnSpPr>
          <p:nvPr/>
        </p:nvCxnSpPr>
        <p:spPr>
          <a:xfrm rot="5400000">
            <a:off x="5067066" y="1763778"/>
            <a:ext cx="1260168" cy="81010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sp>
        <p:nvSpPr>
          <p:cNvPr id="69" name="テキスト ボックス 68"/>
          <p:cNvSpPr txBox="1"/>
          <p:nvPr/>
        </p:nvSpPr>
        <p:spPr>
          <a:xfrm>
            <a:off x="6732288" y="2708904"/>
            <a:ext cx="1620216" cy="338554"/>
          </a:xfrm>
          <a:prstGeom prst="rect">
            <a:avLst/>
          </a:prstGeom>
          <a:noFill/>
        </p:spPr>
        <p:txBody>
          <a:bodyPr wrap="square" rtlCol="0">
            <a:spAutoFit/>
          </a:bodyPr>
          <a:lstStyle/>
          <a:p>
            <a:r>
              <a:rPr lang="en-US" altLang="ja-JP" sz="1600" dirty="0" smtClean="0"/>
              <a:t>Bimode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正方形/長方形 33"/>
          <p:cNvSpPr/>
          <p:nvPr/>
        </p:nvSpPr>
        <p:spPr>
          <a:xfrm>
            <a:off x="6732288" y="2708904"/>
            <a:ext cx="1620216" cy="2250300"/>
          </a:xfrm>
          <a:prstGeom prst="rect">
            <a:avLst/>
          </a:prstGeom>
          <a:ln w="50800">
            <a:solidFill>
              <a:schemeClr val="accent3">
                <a:lumMod val="5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dirty="0"/>
          </a:p>
        </p:txBody>
      </p:sp>
      <p:sp>
        <p:nvSpPr>
          <p:cNvPr id="2" name="タイトル 1"/>
          <p:cNvSpPr>
            <a:spLocks noGrp="1"/>
          </p:cNvSpPr>
          <p:nvPr>
            <p:ph type="title"/>
          </p:nvPr>
        </p:nvSpPr>
        <p:spPr/>
        <p:txBody>
          <a:bodyPr/>
          <a:lstStyle/>
          <a:p>
            <a:r>
              <a:rPr kumimoji="1" lang="en-US" altLang="ja-JP" dirty="0" smtClean="0"/>
              <a:t>The details of the bimode components</a:t>
            </a:r>
            <a:endParaRPr kumimoji="1" lang="ja-JP" altLang="en-US" dirty="0"/>
          </a:p>
        </p:txBody>
      </p:sp>
      <p:sp>
        <p:nvSpPr>
          <p:cNvPr id="6" name="コンテンツ プレースホルダ 5"/>
          <p:cNvSpPr>
            <a:spLocks noGrp="1"/>
          </p:cNvSpPr>
          <p:nvPr>
            <p:ph sz="quarter" idx="1"/>
          </p:nvPr>
        </p:nvSpPr>
        <p:spPr>
          <a:xfrm>
            <a:off x="457200" y="1219200"/>
            <a:ext cx="4744884" cy="5090184"/>
          </a:xfrm>
        </p:spPr>
        <p:txBody>
          <a:bodyPr>
            <a:normAutofit/>
          </a:bodyPr>
          <a:lstStyle/>
          <a:p>
            <a:r>
              <a:rPr lang="en-US" altLang="ja-JP" dirty="0" smtClean="0"/>
              <a:t>Designed for adaptive rehashing</a:t>
            </a:r>
          </a:p>
          <a:p>
            <a:endParaRPr lang="en-US" altLang="ja-JP" dirty="0" smtClean="0"/>
          </a:p>
          <a:p>
            <a:r>
              <a:rPr lang="en-US" altLang="ja-JP" dirty="0" smtClean="0"/>
              <a:t>Two hash function</a:t>
            </a:r>
          </a:p>
          <a:p>
            <a:pPr lvl="1"/>
            <a:r>
              <a:rPr lang="en-US" altLang="ja-JP" dirty="0" smtClean="0"/>
              <a:t>Only PC</a:t>
            </a:r>
          </a:p>
          <a:p>
            <a:pPr lvl="1"/>
            <a:r>
              <a:rPr lang="en-US" altLang="ja-JP" dirty="0" smtClean="0"/>
              <a:t>Both PC and BHR</a:t>
            </a:r>
          </a:p>
          <a:p>
            <a:pPr lvl="1"/>
            <a:endParaRPr lang="en-US" altLang="ja-JP" dirty="0" smtClean="0"/>
          </a:p>
          <a:p>
            <a:r>
              <a:rPr lang="en-US" altLang="ja-JP" dirty="0" smtClean="0"/>
              <a:t>Select one input vector appropriate for current workload</a:t>
            </a:r>
            <a:endParaRPr lang="ja-JP" altLang="en-US" dirty="0" smtClean="0"/>
          </a:p>
        </p:txBody>
      </p:sp>
      <p:sp>
        <p:nvSpPr>
          <p:cNvPr id="41" name="正方形/長方形 40"/>
          <p:cNvSpPr/>
          <p:nvPr/>
        </p:nvSpPr>
        <p:spPr>
          <a:xfrm>
            <a:off x="4572000" y="1178700"/>
            <a:ext cx="720096" cy="36004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ja-JP" dirty="0" smtClean="0"/>
              <a:t>B</a:t>
            </a:r>
            <a:r>
              <a:rPr kumimoji="1" lang="en-US" altLang="ja-JP" dirty="0" smtClean="0"/>
              <a:t>HR</a:t>
            </a:r>
            <a:endParaRPr kumimoji="1" lang="ja-JP" altLang="en-US" dirty="0"/>
          </a:p>
        </p:txBody>
      </p:sp>
      <p:sp>
        <p:nvSpPr>
          <p:cNvPr id="42" name="正方形/長方形 41"/>
          <p:cNvSpPr/>
          <p:nvPr/>
        </p:nvSpPr>
        <p:spPr>
          <a:xfrm>
            <a:off x="6732288" y="3879060"/>
            <a:ext cx="720096" cy="3600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Tag</a:t>
            </a:r>
            <a:endParaRPr kumimoji="1" lang="ja-JP" altLang="en-US" dirty="0"/>
          </a:p>
        </p:txBody>
      </p:sp>
      <p:cxnSp>
        <p:nvCxnSpPr>
          <p:cNvPr id="43" name="図形 42"/>
          <p:cNvCxnSpPr>
            <a:stCxn id="57" idx="0"/>
            <a:endCxn id="42" idx="1"/>
          </p:cNvCxnSpPr>
          <p:nvPr/>
        </p:nvCxnSpPr>
        <p:spPr>
          <a:xfrm rot="16200000" flipH="1">
            <a:off x="5787162" y="3113958"/>
            <a:ext cx="1080144" cy="810108"/>
          </a:xfrm>
          <a:prstGeom prst="bentConnector2">
            <a:avLst/>
          </a:prstGeom>
          <a:ln w="38100">
            <a:solidFill>
              <a:srgbClr val="0000FF"/>
            </a:solidFill>
            <a:tailEnd type="triangle" w="lg" len="lg"/>
          </a:ln>
        </p:spPr>
        <p:style>
          <a:lnRef idx="1">
            <a:schemeClr val="dk1"/>
          </a:lnRef>
          <a:fillRef idx="0">
            <a:schemeClr val="dk1"/>
          </a:fillRef>
          <a:effectRef idx="0">
            <a:schemeClr val="dk1"/>
          </a:effectRef>
          <a:fontRef idx="minor">
            <a:schemeClr val="tx1"/>
          </a:fontRef>
        </p:style>
      </p:cxnSp>
      <p:sp>
        <p:nvSpPr>
          <p:cNvPr id="44" name="正方形/長方形 43"/>
          <p:cNvSpPr/>
          <p:nvPr/>
        </p:nvSpPr>
        <p:spPr>
          <a:xfrm>
            <a:off x="5742156" y="1178700"/>
            <a:ext cx="720096" cy="360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dirty="0" smtClean="0"/>
              <a:t>PC</a:t>
            </a:r>
            <a:endParaRPr kumimoji="1" lang="ja-JP" altLang="en-US" dirty="0"/>
          </a:p>
        </p:txBody>
      </p:sp>
      <p:sp>
        <p:nvSpPr>
          <p:cNvPr id="45" name="円/楕円 44"/>
          <p:cNvSpPr/>
          <p:nvPr/>
        </p:nvSpPr>
        <p:spPr>
          <a:xfrm>
            <a:off x="4752024" y="1808784"/>
            <a:ext cx="360048" cy="36004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a:t>
            </a:r>
            <a:endParaRPr kumimoji="1" lang="ja-JP" altLang="en-US" dirty="0"/>
          </a:p>
        </p:txBody>
      </p:sp>
      <p:cxnSp>
        <p:nvCxnSpPr>
          <p:cNvPr id="46" name="図形 45"/>
          <p:cNvCxnSpPr>
            <a:stCxn id="44" idx="2"/>
            <a:endCxn id="45" idx="6"/>
          </p:cNvCxnSpPr>
          <p:nvPr/>
        </p:nvCxnSpPr>
        <p:spPr>
          <a:xfrm rot="5400000">
            <a:off x="5382108" y="1268712"/>
            <a:ext cx="450060" cy="990132"/>
          </a:xfrm>
          <a:prstGeom prst="bentConnector2">
            <a:avLst/>
          </a:prstGeom>
          <a:ln w="12700">
            <a:solidFill>
              <a:schemeClr val="tx1"/>
            </a:solidFill>
            <a:tailEnd type="triangle" w="lg" len="lg"/>
          </a:ln>
        </p:spPr>
        <p:style>
          <a:lnRef idx="1">
            <a:schemeClr val="dk1"/>
          </a:lnRef>
          <a:fillRef idx="0">
            <a:schemeClr val="dk1"/>
          </a:fillRef>
          <a:effectRef idx="0">
            <a:schemeClr val="dk1"/>
          </a:effectRef>
          <a:fontRef idx="minor">
            <a:schemeClr val="tx1"/>
          </a:fontRef>
        </p:style>
      </p:cxnSp>
      <p:cxnSp>
        <p:nvCxnSpPr>
          <p:cNvPr id="47" name="図形 35"/>
          <p:cNvCxnSpPr>
            <a:stCxn id="41" idx="2"/>
            <a:endCxn id="45" idx="0"/>
          </p:cNvCxnSpPr>
          <p:nvPr/>
        </p:nvCxnSpPr>
        <p:spPr>
          <a:xfrm rot="5400000">
            <a:off x="4797030" y="1673766"/>
            <a:ext cx="270036" cy="1588"/>
          </a:xfrm>
          <a:prstGeom prst="bentConnector3">
            <a:avLst>
              <a:gd name="adj1" fmla="val 50000"/>
            </a:avLst>
          </a:prstGeom>
          <a:ln w="12700">
            <a:solidFill>
              <a:schemeClr val="tx1"/>
            </a:solidFill>
            <a:tailEnd type="triangle" w="lg" len="lg"/>
          </a:ln>
        </p:spPr>
        <p:style>
          <a:lnRef idx="1">
            <a:schemeClr val="dk1"/>
          </a:lnRef>
          <a:fillRef idx="0">
            <a:schemeClr val="dk1"/>
          </a:fillRef>
          <a:effectRef idx="0">
            <a:schemeClr val="dk1"/>
          </a:effectRef>
          <a:fontRef idx="minor">
            <a:schemeClr val="tx1"/>
          </a:fontRef>
        </p:style>
      </p:cxnSp>
      <p:cxnSp>
        <p:nvCxnSpPr>
          <p:cNvPr id="48" name="図形 24"/>
          <p:cNvCxnSpPr>
            <a:stCxn id="42" idx="2"/>
            <a:endCxn id="50" idx="0"/>
          </p:cNvCxnSpPr>
          <p:nvPr/>
        </p:nvCxnSpPr>
        <p:spPr>
          <a:xfrm rot="5400000">
            <a:off x="6552264" y="4779180"/>
            <a:ext cx="1080144"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sp>
        <p:nvSpPr>
          <p:cNvPr id="49" name="正方形/長方形 48"/>
          <p:cNvSpPr/>
          <p:nvPr/>
        </p:nvSpPr>
        <p:spPr>
          <a:xfrm>
            <a:off x="7452384" y="3879060"/>
            <a:ext cx="900120" cy="3600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Target</a:t>
            </a:r>
            <a:endParaRPr kumimoji="1" lang="ja-JP" altLang="en-US" dirty="0"/>
          </a:p>
        </p:txBody>
      </p:sp>
      <p:sp>
        <p:nvSpPr>
          <p:cNvPr id="50" name="円/楕円 49"/>
          <p:cNvSpPr/>
          <p:nvPr/>
        </p:nvSpPr>
        <p:spPr>
          <a:xfrm>
            <a:off x="6912312" y="5319252"/>
            <a:ext cx="360048" cy="36004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a:t>
            </a:r>
            <a:endParaRPr kumimoji="1" lang="ja-JP" altLang="en-US" dirty="0"/>
          </a:p>
        </p:txBody>
      </p:sp>
      <p:cxnSp>
        <p:nvCxnSpPr>
          <p:cNvPr id="51" name="図形 24"/>
          <p:cNvCxnSpPr/>
          <p:nvPr/>
        </p:nvCxnSpPr>
        <p:spPr>
          <a:xfrm rot="5400000">
            <a:off x="7048124" y="5093428"/>
            <a:ext cx="1710228" cy="1588"/>
          </a:xfrm>
          <a:prstGeom prst="bentConnector3">
            <a:avLst>
              <a:gd name="adj1" fmla="val 50000"/>
            </a:avLst>
          </a:prstGeom>
          <a:ln w="38100">
            <a:solidFill>
              <a:srgbClr val="0000FF"/>
            </a:solidFill>
            <a:tailEnd type="triangle" w="lg" len="lg"/>
          </a:ln>
        </p:spPr>
        <p:style>
          <a:lnRef idx="1">
            <a:schemeClr val="dk1"/>
          </a:lnRef>
          <a:fillRef idx="0">
            <a:schemeClr val="dk1"/>
          </a:fillRef>
          <a:effectRef idx="0">
            <a:schemeClr val="dk1"/>
          </a:effectRef>
          <a:fontRef idx="minor">
            <a:schemeClr val="tx1"/>
          </a:fontRef>
        </p:style>
      </p:cxnSp>
      <p:cxnSp>
        <p:nvCxnSpPr>
          <p:cNvPr id="52" name="図形 24"/>
          <p:cNvCxnSpPr>
            <a:stCxn id="50" idx="4"/>
          </p:cNvCxnSpPr>
          <p:nvPr/>
        </p:nvCxnSpPr>
        <p:spPr>
          <a:xfrm rot="5400000">
            <a:off x="6957318" y="5814318"/>
            <a:ext cx="270036" cy="1588"/>
          </a:xfrm>
          <a:prstGeom prst="bentConnector3">
            <a:avLst>
              <a:gd name="adj1" fmla="val 50000"/>
            </a:avLst>
          </a:prstGeom>
          <a:ln w="38100">
            <a:solidFill>
              <a:srgbClr val="0000FF"/>
            </a:solidFill>
            <a:tailEnd type="triangle" w="lg" len="lg"/>
          </a:ln>
        </p:spPr>
        <p:style>
          <a:lnRef idx="1">
            <a:schemeClr val="dk1"/>
          </a:lnRef>
          <a:fillRef idx="0">
            <a:schemeClr val="dk1"/>
          </a:fillRef>
          <a:effectRef idx="0">
            <a:schemeClr val="dk1"/>
          </a:effectRef>
          <a:fontRef idx="minor">
            <a:schemeClr val="tx1"/>
          </a:fontRef>
        </p:style>
      </p:cxnSp>
      <p:cxnSp>
        <p:nvCxnSpPr>
          <p:cNvPr id="53" name="図形 24"/>
          <p:cNvCxnSpPr>
            <a:stCxn id="62" idx="0"/>
            <a:endCxn id="50" idx="2"/>
          </p:cNvCxnSpPr>
          <p:nvPr/>
        </p:nvCxnSpPr>
        <p:spPr>
          <a:xfrm rot="16200000" flipH="1">
            <a:off x="4752024" y="3338988"/>
            <a:ext cx="2520336" cy="1800240"/>
          </a:xfrm>
          <a:prstGeom prst="bentConnector2">
            <a:avLst/>
          </a:prstGeom>
          <a:ln w="38100">
            <a:solidFill>
              <a:srgbClr val="0000FF"/>
            </a:solidFill>
            <a:tailEnd type="triangle" w="lg" len="lg"/>
          </a:ln>
        </p:spPr>
        <p:style>
          <a:lnRef idx="1">
            <a:schemeClr val="dk1"/>
          </a:lnRef>
          <a:fillRef idx="0">
            <a:schemeClr val="dk1"/>
          </a:fillRef>
          <a:effectRef idx="0">
            <a:schemeClr val="dk1"/>
          </a:effectRef>
          <a:fontRef idx="minor">
            <a:schemeClr val="tx1"/>
          </a:fontRef>
        </p:style>
      </p:cxnSp>
      <p:cxnSp>
        <p:nvCxnSpPr>
          <p:cNvPr id="54" name="図形 34"/>
          <p:cNvCxnSpPr>
            <a:stCxn id="44" idx="2"/>
            <a:endCxn id="60" idx="0"/>
          </p:cNvCxnSpPr>
          <p:nvPr/>
        </p:nvCxnSpPr>
        <p:spPr>
          <a:xfrm rot="5400000">
            <a:off x="5472120" y="2168832"/>
            <a:ext cx="1260168" cy="1588"/>
          </a:xfrm>
          <a:prstGeom prst="bentConnector3">
            <a:avLst>
              <a:gd name="adj1" fmla="val 50000"/>
            </a:avLst>
          </a:prstGeom>
          <a:ln w="38100">
            <a:solidFill>
              <a:srgbClr val="0000FF"/>
            </a:solidFill>
            <a:tailEnd type="triangle" w="lg" len="lg"/>
          </a:ln>
        </p:spPr>
        <p:style>
          <a:lnRef idx="1">
            <a:schemeClr val="dk1"/>
          </a:lnRef>
          <a:fillRef idx="0">
            <a:schemeClr val="dk1"/>
          </a:fillRef>
          <a:effectRef idx="0">
            <a:schemeClr val="dk1"/>
          </a:effectRef>
          <a:fontRef idx="minor">
            <a:schemeClr val="tx1"/>
          </a:fontRef>
        </p:style>
      </p:cxnSp>
      <p:grpSp>
        <p:nvGrpSpPr>
          <p:cNvPr id="3" name="グループ化 275"/>
          <p:cNvGrpSpPr/>
          <p:nvPr/>
        </p:nvGrpSpPr>
        <p:grpSpPr>
          <a:xfrm>
            <a:off x="5562132" y="2798916"/>
            <a:ext cx="720096" cy="180024"/>
            <a:chOff x="3491856" y="3609023"/>
            <a:chExt cx="720096" cy="180024"/>
          </a:xfrm>
        </p:grpSpPr>
        <p:sp>
          <p:nvSpPr>
            <p:cNvPr id="57" name="台形 56"/>
            <p:cNvSpPr/>
            <p:nvPr/>
          </p:nvSpPr>
          <p:spPr>
            <a:xfrm rot="10800000">
              <a:off x="3491856" y="3609023"/>
              <a:ext cx="720096" cy="180024"/>
            </a:xfrm>
            <a:prstGeom prst="trapezoid">
              <a:avLst>
                <a:gd name="adj" fmla="val 63800"/>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kumimoji="1" lang="ja-JP" altLang="en-US"/>
            </a:p>
          </p:txBody>
        </p:sp>
        <p:sp>
          <p:nvSpPr>
            <p:cNvPr id="59" name="正方形/長方形 58"/>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正方形/長方形 59"/>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4" name="グループ化 275"/>
          <p:cNvGrpSpPr/>
          <p:nvPr/>
        </p:nvGrpSpPr>
        <p:grpSpPr>
          <a:xfrm>
            <a:off x="4752024" y="2798916"/>
            <a:ext cx="720096" cy="180024"/>
            <a:chOff x="3491856" y="3609023"/>
            <a:chExt cx="720096" cy="180024"/>
          </a:xfrm>
        </p:grpSpPr>
        <p:sp>
          <p:nvSpPr>
            <p:cNvPr id="62" name="台形 61"/>
            <p:cNvSpPr/>
            <p:nvPr/>
          </p:nvSpPr>
          <p:spPr>
            <a:xfrm rot="10800000">
              <a:off x="3491856" y="3609023"/>
              <a:ext cx="720096" cy="180024"/>
            </a:xfrm>
            <a:prstGeom prst="trapezoid">
              <a:avLst>
                <a:gd name="adj" fmla="val 63800"/>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kumimoji="1" lang="ja-JP" altLang="en-US"/>
            </a:p>
          </p:txBody>
        </p:sp>
        <p:sp>
          <p:nvSpPr>
            <p:cNvPr id="64" name="正方形/長方形 63"/>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正方形/長方形 64"/>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66" name="図形 34"/>
          <p:cNvCxnSpPr>
            <a:stCxn id="45" idx="4"/>
            <a:endCxn id="64" idx="0"/>
          </p:cNvCxnSpPr>
          <p:nvPr/>
        </p:nvCxnSpPr>
        <p:spPr>
          <a:xfrm rot="5400000">
            <a:off x="4617006" y="2483874"/>
            <a:ext cx="630084" cy="1588"/>
          </a:xfrm>
          <a:prstGeom prst="bentConnector3">
            <a:avLst>
              <a:gd name="adj1" fmla="val 50000"/>
            </a:avLst>
          </a:prstGeom>
          <a:ln w="12700">
            <a:solidFill>
              <a:schemeClr val="tx1"/>
            </a:solidFill>
            <a:tailEnd type="triangle" w="lg" len="lg"/>
          </a:ln>
        </p:spPr>
        <p:style>
          <a:lnRef idx="1">
            <a:schemeClr val="dk1"/>
          </a:lnRef>
          <a:fillRef idx="0">
            <a:schemeClr val="dk1"/>
          </a:fillRef>
          <a:effectRef idx="0">
            <a:schemeClr val="dk1"/>
          </a:effectRef>
          <a:fontRef idx="minor">
            <a:schemeClr val="tx1"/>
          </a:fontRef>
        </p:style>
      </p:cxnSp>
      <p:cxnSp>
        <p:nvCxnSpPr>
          <p:cNvPr id="68" name="図形 34"/>
          <p:cNvCxnSpPr>
            <a:stCxn id="44" idx="2"/>
            <a:endCxn id="65" idx="0"/>
          </p:cNvCxnSpPr>
          <p:nvPr/>
        </p:nvCxnSpPr>
        <p:spPr>
          <a:xfrm rot="5400000">
            <a:off x="5067066" y="1763778"/>
            <a:ext cx="1260168" cy="810108"/>
          </a:xfrm>
          <a:prstGeom prst="bentConnector3">
            <a:avLst>
              <a:gd name="adj1" fmla="val 50000"/>
            </a:avLst>
          </a:prstGeom>
          <a:ln w="38100">
            <a:solidFill>
              <a:srgbClr val="0000FF"/>
            </a:solidFill>
            <a:tailEnd type="triangle" w="lg" len="lg"/>
          </a:ln>
        </p:spPr>
        <p:style>
          <a:lnRef idx="1">
            <a:schemeClr val="dk1"/>
          </a:lnRef>
          <a:fillRef idx="0">
            <a:schemeClr val="dk1"/>
          </a:fillRef>
          <a:effectRef idx="0">
            <a:schemeClr val="dk1"/>
          </a:effectRef>
          <a:fontRef idx="minor">
            <a:schemeClr val="tx1"/>
          </a:fontRef>
        </p:style>
      </p:cxnSp>
      <p:cxnSp>
        <p:nvCxnSpPr>
          <p:cNvPr id="55" name="図形 34"/>
          <p:cNvCxnSpPr>
            <a:stCxn id="45" idx="4"/>
            <a:endCxn id="59" idx="0"/>
          </p:cNvCxnSpPr>
          <p:nvPr/>
        </p:nvCxnSpPr>
        <p:spPr>
          <a:xfrm rot="16200000" flipH="1">
            <a:off x="5022060" y="2078820"/>
            <a:ext cx="630084" cy="810108"/>
          </a:xfrm>
          <a:prstGeom prst="bentConnector3">
            <a:avLst>
              <a:gd name="adj1" fmla="val 50000"/>
            </a:avLst>
          </a:prstGeom>
          <a:ln w="12700">
            <a:solidFill>
              <a:schemeClr val="tx1"/>
            </a:solidFill>
            <a:tailEnd type="triangle" w="lg" len="lg"/>
          </a:ln>
        </p:spPr>
        <p:style>
          <a:lnRef idx="1">
            <a:schemeClr val="dk1"/>
          </a:lnRef>
          <a:fillRef idx="0">
            <a:schemeClr val="dk1"/>
          </a:fillRef>
          <a:effectRef idx="0">
            <a:schemeClr val="dk1"/>
          </a:effectRef>
          <a:fontRef idx="minor">
            <a:schemeClr val="tx1"/>
          </a:fontRef>
        </p:style>
      </p:cxnSp>
      <p:sp>
        <p:nvSpPr>
          <p:cNvPr id="71" name="テキスト ボックス 70"/>
          <p:cNvSpPr txBox="1"/>
          <p:nvPr/>
        </p:nvSpPr>
        <p:spPr>
          <a:xfrm>
            <a:off x="6732288" y="2708904"/>
            <a:ext cx="1620216" cy="584775"/>
          </a:xfrm>
          <a:prstGeom prst="rect">
            <a:avLst/>
          </a:prstGeom>
          <a:noFill/>
        </p:spPr>
        <p:txBody>
          <a:bodyPr wrap="square" rtlCol="0">
            <a:spAutoFit/>
          </a:bodyPr>
          <a:lstStyle/>
          <a:p>
            <a:r>
              <a:rPr lang="en-US" altLang="ja-JP" sz="1600" dirty="0" smtClean="0"/>
              <a:t>Bimode</a:t>
            </a:r>
          </a:p>
          <a:p>
            <a:r>
              <a:rPr lang="en-US" altLang="ja-JP" sz="1600" dirty="0" smtClean="0"/>
              <a:t>BIM</a:t>
            </a:r>
            <a:r>
              <a:rPr kumimoji="1" lang="en-US" altLang="ja-JP" sz="1600" dirty="0" smtClean="0"/>
              <a:t> mode</a:t>
            </a:r>
          </a:p>
        </p:txBody>
      </p:sp>
      <p:sp>
        <p:nvSpPr>
          <p:cNvPr id="32" name="角丸四角形 31"/>
          <p:cNvSpPr/>
          <p:nvPr/>
        </p:nvSpPr>
        <p:spPr>
          <a:xfrm>
            <a:off x="521460" y="1358724"/>
            <a:ext cx="3870516" cy="1979628"/>
          </a:xfrm>
          <a:prstGeom prst="roundRect">
            <a:avLst/>
          </a:prstGeom>
        </p:spPr>
        <p:style>
          <a:lnRef idx="1">
            <a:schemeClr val="accent2"/>
          </a:lnRef>
          <a:fillRef idx="2">
            <a:schemeClr val="accent2"/>
          </a:fillRef>
          <a:effectRef idx="1">
            <a:schemeClr val="accent2"/>
          </a:effectRef>
          <a:fontRef idx="minor">
            <a:schemeClr val="dk1"/>
          </a:fontRef>
        </p:style>
        <p:txBody>
          <a:bodyPr lIns="0" tIns="0" rIns="0" bIns="0" rtlCol="0" anchor="ctr"/>
          <a:lstStyle/>
          <a:p>
            <a:r>
              <a:rPr lang="en-US" altLang="ja-JP" sz="2800" dirty="0" smtClean="0"/>
              <a:t>BIM mode:</a:t>
            </a:r>
          </a:p>
          <a:p>
            <a:r>
              <a:rPr lang="en-US" altLang="ja-JP" sz="2800" dirty="0" smtClean="0"/>
              <a:t>Using only PC</a:t>
            </a:r>
          </a:p>
          <a:p>
            <a:r>
              <a:rPr lang="en-US" altLang="ja-JP" sz="2800" dirty="0" smtClean="0"/>
              <a:t>BTB-like predictions</a:t>
            </a:r>
            <a:endParaRPr lang="ja-JP" altLang="en-US"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正方形/長方形 68"/>
          <p:cNvSpPr/>
          <p:nvPr/>
        </p:nvSpPr>
        <p:spPr>
          <a:xfrm>
            <a:off x="6732288" y="2708904"/>
            <a:ext cx="1620216" cy="2250300"/>
          </a:xfrm>
          <a:prstGeom prst="rect">
            <a:avLst/>
          </a:prstGeom>
          <a:ln w="50800">
            <a:solidFill>
              <a:schemeClr val="accent3">
                <a:lumMod val="50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en-US" altLang="ja-JP" dirty="0" smtClean="0"/>
              <a:t>The details of the bimode components</a:t>
            </a:r>
            <a:endParaRPr kumimoji="1" lang="ja-JP" altLang="en-US" dirty="0"/>
          </a:p>
        </p:txBody>
      </p:sp>
      <p:sp>
        <p:nvSpPr>
          <p:cNvPr id="6" name="コンテンツ プレースホルダ 5"/>
          <p:cNvSpPr>
            <a:spLocks noGrp="1"/>
          </p:cNvSpPr>
          <p:nvPr>
            <p:ph sz="quarter" idx="1"/>
          </p:nvPr>
        </p:nvSpPr>
        <p:spPr>
          <a:xfrm>
            <a:off x="457200" y="1219200"/>
            <a:ext cx="4744884" cy="5090184"/>
          </a:xfrm>
        </p:spPr>
        <p:txBody>
          <a:bodyPr>
            <a:normAutofit/>
          </a:bodyPr>
          <a:lstStyle/>
          <a:p>
            <a:r>
              <a:rPr lang="en-US" altLang="ja-JP" dirty="0" smtClean="0"/>
              <a:t>Designed for adaptive rehashing</a:t>
            </a:r>
          </a:p>
          <a:p>
            <a:endParaRPr lang="en-US" altLang="ja-JP" dirty="0" smtClean="0"/>
          </a:p>
          <a:p>
            <a:r>
              <a:rPr lang="en-US" altLang="ja-JP" dirty="0" smtClean="0"/>
              <a:t>Two hash function</a:t>
            </a:r>
          </a:p>
          <a:p>
            <a:pPr lvl="1"/>
            <a:r>
              <a:rPr lang="en-US" altLang="ja-JP" dirty="0" smtClean="0"/>
              <a:t>Only PC</a:t>
            </a:r>
          </a:p>
          <a:p>
            <a:pPr lvl="1"/>
            <a:r>
              <a:rPr lang="en-US" altLang="ja-JP" dirty="0" smtClean="0"/>
              <a:t>Both PC and BHR</a:t>
            </a:r>
          </a:p>
          <a:p>
            <a:pPr lvl="1"/>
            <a:endParaRPr lang="en-US" altLang="ja-JP" dirty="0" smtClean="0"/>
          </a:p>
          <a:p>
            <a:r>
              <a:rPr lang="en-US" altLang="ja-JP" dirty="0" smtClean="0"/>
              <a:t>Select one input vector appropriate for current workload</a:t>
            </a:r>
            <a:endParaRPr lang="ja-JP" altLang="en-US" dirty="0" smtClean="0"/>
          </a:p>
        </p:txBody>
      </p:sp>
      <p:sp>
        <p:nvSpPr>
          <p:cNvPr id="39" name="角丸四角形 38"/>
          <p:cNvSpPr/>
          <p:nvPr/>
        </p:nvSpPr>
        <p:spPr>
          <a:xfrm>
            <a:off x="521460" y="1358724"/>
            <a:ext cx="3870516" cy="1979628"/>
          </a:xfrm>
          <a:prstGeom prst="roundRect">
            <a:avLst/>
          </a:prstGeom>
        </p:spPr>
        <p:style>
          <a:lnRef idx="1">
            <a:schemeClr val="accent4"/>
          </a:lnRef>
          <a:fillRef idx="2">
            <a:schemeClr val="accent4"/>
          </a:fillRef>
          <a:effectRef idx="1">
            <a:schemeClr val="accent4"/>
          </a:effectRef>
          <a:fontRef idx="minor">
            <a:schemeClr val="dk1"/>
          </a:fontRef>
        </p:style>
        <p:txBody>
          <a:bodyPr lIns="0" tIns="0" rIns="0" bIns="0" rtlCol="0" anchor="ctr"/>
          <a:lstStyle/>
          <a:p>
            <a:r>
              <a:rPr lang="en-US" altLang="ja-JP" sz="2800" dirty="0" smtClean="0"/>
              <a:t>TAG mode:</a:t>
            </a:r>
          </a:p>
          <a:p>
            <a:r>
              <a:rPr lang="en-US" altLang="ja-JP" sz="2800" dirty="0" smtClean="0"/>
              <a:t>Using both PC &amp; BHR</a:t>
            </a:r>
          </a:p>
          <a:p>
            <a:r>
              <a:rPr lang="en-US" altLang="ja-JP" sz="2800" dirty="0" smtClean="0"/>
              <a:t>TTC-like predictions</a:t>
            </a:r>
            <a:endParaRPr lang="ja-JP" altLang="en-US" sz="2800" dirty="0"/>
          </a:p>
        </p:txBody>
      </p:sp>
      <p:sp>
        <p:nvSpPr>
          <p:cNvPr id="41" name="正方形/長方形 40"/>
          <p:cNvSpPr/>
          <p:nvPr/>
        </p:nvSpPr>
        <p:spPr>
          <a:xfrm>
            <a:off x="4572000" y="1178700"/>
            <a:ext cx="720096" cy="36004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ja-JP" dirty="0" smtClean="0"/>
              <a:t>B</a:t>
            </a:r>
            <a:r>
              <a:rPr kumimoji="1" lang="en-US" altLang="ja-JP" dirty="0" smtClean="0"/>
              <a:t>HR</a:t>
            </a:r>
            <a:endParaRPr kumimoji="1" lang="ja-JP" altLang="en-US" dirty="0"/>
          </a:p>
        </p:txBody>
      </p:sp>
      <p:sp>
        <p:nvSpPr>
          <p:cNvPr id="42" name="正方形/長方形 41"/>
          <p:cNvSpPr/>
          <p:nvPr/>
        </p:nvSpPr>
        <p:spPr>
          <a:xfrm>
            <a:off x="6732288" y="3879060"/>
            <a:ext cx="720096" cy="3600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Tag</a:t>
            </a:r>
            <a:endParaRPr kumimoji="1" lang="ja-JP" altLang="en-US" dirty="0"/>
          </a:p>
        </p:txBody>
      </p:sp>
      <p:cxnSp>
        <p:nvCxnSpPr>
          <p:cNvPr id="43" name="図形 42"/>
          <p:cNvCxnSpPr>
            <a:stCxn id="57" idx="0"/>
            <a:endCxn id="42" idx="1"/>
          </p:cNvCxnSpPr>
          <p:nvPr/>
        </p:nvCxnSpPr>
        <p:spPr>
          <a:xfrm rot="16200000" flipH="1">
            <a:off x="5787162" y="3113958"/>
            <a:ext cx="1080144" cy="810108"/>
          </a:xfrm>
          <a:prstGeom prst="bentConnector2">
            <a:avLst/>
          </a:prstGeom>
          <a:ln w="38100">
            <a:solidFill>
              <a:srgbClr val="FF0000"/>
            </a:solidFill>
            <a:tailEnd type="triangle" w="lg" len="lg"/>
          </a:ln>
        </p:spPr>
        <p:style>
          <a:lnRef idx="1">
            <a:schemeClr val="dk1"/>
          </a:lnRef>
          <a:fillRef idx="0">
            <a:schemeClr val="dk1"/>
          </a:fillRef>
          <a:effectRef idx="0">
            <a:schemeClr val="dk1"/>
          </a:effectRef>
          <a:fontRef idx="minor">
            <a:schemeClr val="tx1"/>
          </a:fontRef>
        </p:style>
      </p:cxnSp>
      <p:sp>
        <p:nvSpPr>
          <p:cNvPr id="44" name="正方形/長方形 43"/>
          <p:cNvSpPr/>
          <p:nvPr/>
        </p:nvSpPr>
        <p:spPr>
          <a:xfrm>
            <a:off x="5742156" y="1178700"/>
            <a:ext cx="720096" cy="360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dirty="0" smtClean="0"/>
              <a:t>PC</a:t>
            </a:r>
            <a:endParaRPr kumimoji="1" lang="ja-JP" altLang="en-US" dirty="0"/>
          </a:p>
        </p:txBody>
      </p:sp>
      <p:sp>
        <p:nvSpPr>
          <p:cNvPr id="45" name="円/楕円 44"/>
          <p:cNvSpPr/>
          <p:nvPr/>
        </p:nvSpPr>
        <p:spPr>
          <a:xfrm>
            <a:off x="4752024" y="1808784"/>
            <a:ext cx="360048" cy="36004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a:t>
            </a:r>
            <a:endParaRPr kumimoji="1" lang="ja-JP" altLang="en-US" dirty="0"/>
          </a:p>
        </p:txBody>
      </p:sp>
      <p:cxnSp>
        <p:nvCxnSpPr>
          <p:cNvPr id="47" name="図形 35"/>
          <p:cNvCxnSpPr>
            <a:stCxn id="41" idx="2"/>
            <a:endCxn id="45" idx="0"/>
          </p:cNvCxnSpPr>
          <p:nvPr/>
        </p:nvCxnSpPr>
        <p:spPr>
          <a:xfrm rot="5400000">
            <a:off x="4797030" y="1673766"/>
            <a:ext cx="270036" cy="1588"/>
          </a:xfrm>
          <a:prstGeom prst="bentConnector3">
            <a:avLst>
              <a:gd name="adj1" fmla="val 50000"/>
            </a:avLst>
          </a:prstGeom>
          <a:ln w="38100">
            <a:solidFill>
              <a:srgbClr val="FF0000"/>
            </a:solidFill>
            <a:tailEnd type="triangle" w="lg" len="lg"/>
          </a:ln>
        </p:spPr>
        <p:style>
          <a:lnRef idx="1">
            <a:schemeClr val="dk1"/>
          </a:lnRef>
          <a:fillRef idx="0">
            <a:schemeClr val="dk1"/>
          </a:fillRef>
          <a:effectRef idx="0">
            <a:schemeClr val="dk1"/>
          </a:effectRef>
          <a:fontRef idx="minor">
            <a:schemeClr val="tx1"/>
          </a:fontRef>
        </p:style>
      </p:cxnSp>
      <p:cxnSp>
        <p:nvCxnSpPr>
          <p:cNvPr id="48" name="図形 24"/>
          <p:cNvCxnSpPr>
            <a:stCxn id="42" idx="2"/>
            <a:endCxn id="50" idx="0"/>
          </p:cNvCxnSpPr>
          <p:nvPr/>
        </p:nvCxnSpPr>
        <p:spPr>
          <a:xfrm rot="5400000">
            <a:off x="6552264" y="4779180"/>
            <a:ext cx="1080144"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sp>
        <p:nvSpPr>
          <p:cNvPr id="49" name="正方形/長方形 48"/>
          <p:cNvSpPr/>
          <p:nvPr/>
        </p:nvSpPr>
        <p:spPr>
          <a:xfrm>
            <a:off x="7452384" y="3879060"/>
            <a:ext cx="900120" cy="3600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Target</a:t>
            </a:r>
            <a:endParaRPr kumimoji="1" lang="ja-JP" altLang="en-US" dirty="0"/>
          </a:p>
        </p:txBody>
      </p:sp>
      <p:sp>
        <p:nvSpPr>
          <p:cNvPr id="50" name="円/楕円 49"/>
          <p:cNvSpPr/>
          <p:nvPr/>
        </p:nvSpPr>
        <p:spPr>
          <a:xfrm>
            <a:off x="6912312" y="5319252"/>
            <a:ext cx="360048" cy="36004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a:t>
            </a:r>
            <a:endParaRPr kumimoji="1" lang="ja-JP" altLang="en-US" dirty="0"/>
          </a:p>
        </p:txBody>
      </p:sp>
      <p:cxnSp>
        <p:nvCxnSpPr>
          <p:cNvPr id="51" name="図形 24"/>
          <p:cNvCxnSpPr>
            <a:stCxn id="49" idx="2"/>
          </p:cNvCxnSpPr>
          <p:nvPr/>
        </p:nvCxnSpPr>
        <p:spPr>
          <a:xfrm rot="5400000">
            <a:off x="7047330" y="5094222"/>
            <a:ext cx="1710228" cy="1588"/>
          </a:xfrm>
          <a:prstGeom prst="bentConnector3">
            <a:avLst>
              <a:gd name="adj1" fmla="val 50000"/>
            </a:avLst>
          </a:prstGeom>
          <a:ln w="38100">
            <a:solidFill>
              <a:srgbClr val="FF0000"/>
            </a:solidFill>
            <a:tailEnd type="triangle" w="lg" len="lg"/>
          </a:ln>
        </p:spPr>
        <p:style>
          <a:lnRef idx="1">
            <a:schemeClr val="dk1"/>
          </a:lnRef>
          <a:fillRef idx="0">
            <a:schemeClr val="dk1"/>
          </a:fillRef>
          <a:effectRef idx="0">
            <a:schemeClr val="dk1"/>
          </a:effectRef>
          <a:fontRef idx="minor">
            <a:schemeClr val="tx1"/>
          </a:fontRef>
        </p:style>
      </p:cxnSp>
      <p:cxnSp>
        <p:nvCxnSpPr>
          <p:cNvPr id="52" name="図形 24"/>
          <p:cNvCxnSpPr>
            <a:stCxn id="50" idx="4"/>
          </p:cNvCxnSpPr>
          <p:nvPr/>
        </p:nvCxnSpPr>
        <p:spPr>
          <a:xfrm rot="5400000">
            <a:off x="6957318" y="5814318"/>
            <a:ext cx="270036" cy="1588"/>
          </a:xfrm>
          <a:prstGeom prst="bentConnector3">
            <a:avLst>
              <a:gd name="adj1" fmla="val 50000"/>
            </a:avLst>
          </a:prstGeom>
          <a:ln w="38100">
            <a:solidFill>
              <a:srgbClr val="FF0000"/>
            </a:solidFill>
            <a:tailEnd type="triangle" w="lg" len="lg"/>
          </a:ln>
        </p:spPr>
        <p:style>
          <a:lnRef idx="1">
            <a:schemeClr val="dk1"/>
          </a:lnRef>
          <a:fillRef idx="0">
            <a:schemeClr val="dk1"/>
          </a:fillRef>
          <a:effectRef idx="0">
            <a:schemeClr val="dk1"/>
          </a:effectRef>
          <a:fontRef idx="minor">
            <a:schemeClr val="tx1"/>
          </a:fontRef>
        </p:style>
      </p:cxnSp>
      <p:cxnSp>
        <p:nvCxnSpPr>
          <p:cNvPr id="53" name="図形 24"/>
          <p:cNvCxnSpPr>
            <a:stCxn id="62" idx="0"/>
            <a:endCxn id="50" idx="2"/>
          </p:cNvCxnSpPr>
          <p:nvPr/>
        </p:nvCxnSpPr>
        <p:spPr>
          <a:xfrm rot="16200000" flipH="1">
            <a:off x="4752024" y="3338988"/>
            <a:ext cx="2520336" cy="1800240"/>
          </a:xfrm>
          <a:prstGeom prst="bentConnector2">
            <a:avLst/>
          </a:prstGeom>
          <a:ln w="38100">
            <a:solidFill>
              <a:srgbClr val="FF0000"/>
            </a:solidFill>
            <a:tailEnd type="triangle" w="lg" len="lg"/>
          </a:ln>
        </p:spPr>
        <p:style>
          <a:lnRef idx="1">
            <a:schemeClr val="dk1"/>
          </a:lnRef>
          <a:fillRef idx="0">
            <a:schemeClr val="dk1"/>
          </a:fillRef>
          <a:effectRef idx="0">
            <a:schemeClr val="dk1"/>
          </a:effectRef>
          <a:fontRef idx="minor">
            <a:schemeClr val="tx1"/>
          </a:fontRef>
        </p:style>
      </p:cxnSp>
      <p:cxnSp>
        <p:nvCxnSpPr>
          <p:cNvPr id="54" name="図形 34"/>
          <p:cNvCxnSpPr>
            <a:stCxn id="44" idx="2"/>
            <a:endCxn id="60" idx="0"/>
          </p:cNvCxnSpPr>
          <p:nvPr/>
        </p:nvCxnSpPr>
        <p:spPr>
          <a:xfrm rot="5400000">
            <a:off x="5472120" y="2168832"/>
            <a:ext cx="1260168"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grpSp>
        <p:nvGrpSpPr>
          <p:cNvPr id="56" name="グループ化 275"/>
          <p:cNvGrpSpPr/>
          <p:nvPr/>
        </p:nvGrpSpPr>
        <p:grpSpPr>
          <a:xfrm>
            <a:off x="5562132" y="2798916"/>
            <a:ext cx="720096" cy="180024"/>
            <a:chOff x="3491856" y="3609023"/>
            <a:chExt cx="720096" cy="180024"/>
          </a:xfrm>
        </p:grpSpPr>
        <p:sp>
          <p:nvSpPr>
            <p:cNvPr id="57" name="台形 56"/>
            <p:cNvSpPr/>
            <p:nvPr/>
          </p:nvSpPr>
          <p:spPr>
            <a:xfrm rot="10800000">
              <a:off x="3491856" y="3609023"/>
              <a:ext cx="720096" cy="180024"/>
            </a:xfrm>
            <a:prstGeom prst="trapezoid">
              <a:avLst>
                <a:gd name="adj" fmla="val 63800"/>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kumimoji="1" lang="ja-JP" altLang="en-US"/>
            </a:p>
          </p:txBody>
        </p:sp>
        <p:sp>
          <p:nvSpPr>
            <p:cNvPr id="59" name="正方形/長方形 58"/>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正方形/長方形 59"/>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nvGrpSpPr>
          <p:cNvPr id="61" name="グループ化 275"/>
          <p:cNvGrpSpPr/>
          <p:nvPr/>
        </p:nvGrpSpPr>
        <p:grpSpPr>
          <a:xfrm>
            <a:off x="4752024" y="2798916"/>
            <a:ext cx="720096" cy="180024"/>
            <a:chOff x="3491856" y="3609023"/>
            <a:chExt cx="720096" cy="180024"/>
          </a:xfrm>
        </p:grpSpPr>
        <p:sp>
          <p:nvSpPr>
            <p:cNvPr id="62" name="台形 61"/>
            <p:cNvSpPr/>
            <p:nvPr/>
          </p:nvSpPr>
          <p:spPr>
            <a:xfrm rot="10800000">
              <a:off x="3491856" y="3609023"/>
              <a:ext cx="720096" cy="180024"/>
            </a:xfrm>
            <a:prstGeom prst="trapezoid">
              <a:avLst>
                <a:gd name="adj" fmla="val 63800"/>
              </a:avLst>
            </a:prstGeom>
          </p:spPr>
          <p:style>
            <a:lnRef idx="0">
              <a:schemeClr val="accent5"/>
            </a:lnRef>
            <a:fillRef idx="3">
              <a:schemeClr val="accent5"/>
            </a:fillRef>
            <a:effectRef idx="3">
              <a:schemeClr val="accent5"/>
            </a:effectRef>
            <a:fontRef idx="minor">
              <a:schemeClr val="lt1"/>
            </a:fontRef>
          </p:style>
          <p:txBody>
            <a:bodyPr rtlCol="0" anchor="ctr"/>
            <a:lstStyle/>
            <a:p>
              <a:pPr algn="ctr"/>
              <a:endParaRPr kumimoji="1" lang="ja-JP" altLang="en-US"/>
            </a:p>
          </p:txBody>
        </p:sp>
        <p:sp>
          <p:nvSpPr>
            <p:cNvPr id="64" name="正方形/長方形 63"/>
            <p:cNvSpPr/>
            <p:nvPr/>
          </p:nvSpPr>
          <p:spPr>
            <a:xfrm>
              <a:off x="3581868"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5" name="正方形/長方形 64"/>
            <p:cNvSpPr/>
            <p:nvPr/>
          </p:nvSpPr>
          <p:spPr>
            <a:xfrm>
              <a:off x="3941916" y="3609023"/>
              <a:ext cx="180024"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cxnSp>
        <p:nvCxnSpPr>
          <p:cNvPr id="66" name="図形 34"/>
          <p:cNvCxnSpPr>
            <a:stCxn id="45" idx="4"/>
            <a:endCxn id="64" idx="0"/>
          </p:cNvCxnSpPr>
          <p:nvPr/>
        </p:nvCxnSpPr>
        <p:spPr>
          <a:xfrm rot="5400000">
            <a:off x="4617006" y="2483874"/>
            <a:ext cx="630084" cy="1588"/>
          </a:xfrm>
          <a:prstGeom prst="bentConnector3">
            <a:avLst>
              <a:gd name="adj1" fmla="val 50000"/>
            </a:avLst>
          </a:prstGeom>
          <a:ln w="38100">
            <a:solidFill>
              <a:srgbClr val="FF0000"/>
            </a:solidFill>
            <a:tailEnd type="triangle" w="lg" len="lg"/>
          </a:ln>
        </p:spPr>
        <p:style>
          <a:lnRef idx="1">
            <a:schemeClr val="dk1"/>
          </a:lnRef>
          <a:fillRef idx="0">
            <a:schemeClr val="dk1"/>
          </a:fillRef>
          <a:effectRef idx="0">
            <a:schemeClr val="dk1"/>
          </a:effectRef>
          <a:fontRef idx="minor">
            <a:schemeClr val="tx1"/>
          </a:fontRef>
        </p:style>
      </p:cxnSp>
      <p:cxnSp>
        <p:nvCxnSpPr>
          <p:cNvPr id="68" name="図形 34"/>
          <p:cNvCxnSpPr>
            <a:stCxn id="44" idx="2"/>
            <a:endCxn id="65" idx="0"/>
          </p:cNvCxnSpPr>
          <p:nvPr/>
        </p:nvCxnSpPr>
        <p:spPr>
          <a:xfrm rot="5400000">
            <a:off x="5067066" y="1763778"/>
            <a:ext cx="1260168" cy="81010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55" name="図形 34"/>
          <p:cNvCxnSpPr>
            <a:stCxn id="45" idx="4"/>
            <a:endCxn id="59" idx="0"/>
          </p:cNvCxnSpPr>
          <p:nvPr/>
        </p:nvCxnSpPr>
        <p:spPr>
          <a:xfrm rot="16200000" flipH="1">
            <a:off x="5022060" y="2078820"/>
            <a:ext cx="630084" cy="810108"/>
          </a:xfrm>
          <a:prstGeom prst="bentConnector3">
            <a:avLst>
              <a:gd name="adj1" fmla="val 50000"/>
            </a:avLst>
          </a:prstGeom>
          <a:ln w="38100">
            <a:solidFill>
              <a:srgbClr val="FF0000"/>
            </a:solidFill>
            <a:tailEnd type="triangle" w="lg" len="lg"/>
          </a:ln>
        </p:spPr>
        <p:style>
          <a:lnRef idx="1">
            <a:schemeClr val="dk1"/>
          </a:lnRef>
          <a:fillRef idx="0">
            <a:schemeClr val="dk1"/>
          </a:fillRef>
          <a:effectRef idx="0">
            <a:schemeClr val="dk1"/>
          </a:effectRef>
          <a:fontRef idx="minor">
            <a:schemeClr val="tx1"/>
          </a:fontRef>
        </p:style>
      </p:cxnSp>
      <p:sp>
        <p:nvSpPr>
          <p:cNvPr id="71" name="テキスト ボックス 70"/>
          <p:cNvSpPr txBox="1"/>
          <p:nvPr/>
        </p:nvSpPr>
        <p:spPr>
          <a:xfrm>
            <a:off x="6732288" y="2708904"/>
            <a:ext cx="1620216" cy="584775"/>
          </a:xfrm>
          <a:prstGeom prst="rect">
            <a:avLst/>
          </a:prstGeom>
          <a:noFill/>
        </p:spPr>
        <p:txBody>
          <a:bodyPr wrap="square" rtlCol="0">
            <a:spAutoFit/>
          </a:bodyPr>
          <a:lstStyle/>
          <a:p>
            <a:r>
              <a:rPr lang="en-US" altLang="ja-JP" sz="1600" dirty="0" smtClean="0"/>
              <a:t>Bimode</a:t>
            </a:r>
          </a:p>
          <a:p>
            <a:r>
              <a:rPr kumimoji="1" lang="en-US" altLang="ja-JP" sz="1600" dirty="0" smtClean="0"/>
              <a:t>TAG mode</a:t>
            </a:r>
          </a:p>
        </p:txBody>
      </p:sp>
      <p:cxnSp>
        <p:nvCxnSpPr>
          <p:cNvPr id="46" name="図形 45"/>
          <p:cNvCxnSpPr>
            <a:stCxn id="44" idx="2"/>
            <a:endCxn id="45" idx="6"/>
          </p:cNvCxnSpPr>
          <p:nvPr/>
        </p:nvCxnSpPr>
        <p:spPr>
          <a:xfrm rot="5400000">
            <a:off x="5382108" y="1268712"/>
            <a:ext cx="450060" cy="990132"/>
          </a:xfrm>
          <a:prstGeom prst="bentConnector2">
            <a:avLst/>
          </a:prstGeom>
          <a:ln w="38100">
            <a:solidFill>
              <a:srgbClr val="FF0000"/>
            </a:solidFill>
            <a:tailEnd type="triangle" w="lg" len="lg"/>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Introduction</a:t>
            </a:r>
            <a:endParaRPr kumimoji="1" lang="ja-JP" altLang="en-US" dirty="0"/>
          </a:p>
        </p:txBody>
      </p:sp>
      <p:sp>
        <p:nvSpPr>
          <p:cNvPr id="3" name="コンテンツ プレースホルダ 2"/>
          <p:cNvSpPr>
            <a:spLocks noGrp="1"/>
          </p:cNvSpPr>
          <p:nvPr>
            <p:ph sz="quarter" idx="1"/>
          </p:nvPr>
        </p:nvSpPr>
        <p:spPr/>
        <p:txBody>
          <a:bodyPr/>
          <a:lstStyle/>
          <a:p>
            <a:r>
              <a:rPr lang="en-US" altLang="ja-JP" dirty="0" smtClean="0"/>
              <a:t>Indirect branches are categorized into two types</a:t>
            </a:r>
          </a:p>
          <a:p>
            <a:pPr lvl="8"/>
            <a:endParaRPr lang="en-US" altLang="ja-JP" dirty="0" smtClean="0"/>
          </a:p>
          <a:p>
            <a:pPr lvl="1"/>
            <a:r>
              <a:rPr lang="en-US" altLang="ja-JP" dirty="0" err="1" smtClean="0">
                <a:solidFill>
                  <a:srgbClr val="0000FF"/>
                </a:solidFill>
              </a:rPr>
              <a:t>Monomorphic</a:t>
            </a:r>
            <a:r>
              <a:rPr lang="en-US" altLang="ja-JP" dirty="0" smtClean="0">
                <a:solidFill>
                  <a:srgbClr val="0000FF"/>
                </a:solidFill>
              </a:rPr>
              <a:t> Branch</a:t>
            </a:r>
          </a:p>
          <a:p>
            <a:pPr lvl="2"/>
            <a:r>
              <a:rPr lang="en-US" altLang="ja-JP" dirty="0" smtClean="0"/>
              <a:t>Takes only one target</a:t>
            </a:r>
          </a:p>
          <a:p>
            <a:pPr lvl="2"/>
            <a:r>
              <a:rPr lang="en-US" altLang="ja-JP" dirty="0" smtClean="0"/>
              <a:t>Easy-to-predict</a:t>
            </a:r>
          </a:p>
          <a:p>
            <a:pPr lvl="8"/>
            <a:endParaRPr lang="en-US" altLang="ja-JP" dirty="0" smtClean="0"/>
          </a:p>
          <a:p>
            <a:pPr lvl="1"/>
            <a:r>
              <a:rPr lang="en-US" altLang="ja-JP" dirty="0" smtClean="0">
                <a:solidFill>
                  <a:srgbClr val="FF0000"/>
                </a:solidFill>
              </a:rPr>
              <a:t>Polymorphic Branch</a:t>
            </a:r>
          </a:p>
          <a:p>
            <a:pPr lvl="2"/>
            <a:r>
              <a:rPr lang="en-US" altLang="ja-JP" dirty="0" smtClean="0"/>
              <a:t>Takes multiple targets</a:t>
            </a:r>
          </a:p>
          <a:p>
            <a:pPr lvl="2"/>
            <a:r>
              <a:rPr kumimoji="1" lang="en-US" altLang="ja-JP" dirty="0" smtClean="0"/>
              <a:t>Hard-to-predict</a:t>
            </a:r>
          </a:p>
          <a:p>
            <a:pPr lvl="8"/>
            <a:endParaRPr lang="en-US" altLang="ja-JP" dirty="0" smtClean="0"/>
          </a:p>
          <a:p>
            <a:r>
              <a:rPr lang="en-US" altLang="ja-JP" dirty="0" smtClean="0"/>
              <a:t>We have analyzed the balance between the monomorphic branch and the polymorphic branch</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Workload Detector</a:t>
            </a:r>
            <a:endParaRPr kumimoji="1" lang="ja-JP" altLang="en-US" dirty="0"/>
          </a:p>
        </p:txBody>
      </p:sp>
      <p:sp>
        <p:nvSpPr>
          <p:cNvPr id="3" name="コンテンツ プレースホルダ 2"/>
          <p:cNvSpPr>
            <a:spLocks noGrp="1"/>
          </p:cNvSpPr>
          <p:nvPr>
            <p:ph sz="quarter" idx="1"/>
          </p:nvPr>
        </p:nvSpPr>
        <p:spPr/>
        <p:txBody>
          <a:bodyPr>
            <a:normAutofit/>
          </a:bodyPr>
          <a:lstStyle/>
          <a:p>
            <a:r>
              <a:rPr lang="en-US" altLang="ja-JP" dirty="0" smtClean="0"/>
              <a:t>Responsible to decide the running mode</a:t>
            </a:r>
          </a:p>
          <a:p>
            <a:endParaRPr lang="en-US" altLang="ja-JP" dirty="0" smtClean="0"/>
          </a:p>
          <a:p>
            <a:r>
              <a:rPr lang="en-US" altLang="ja-JP" dirty="0" smtClean="0"/>
              <a:t>Check the capacity shortage of BTB-like resources</a:t>
            </a:r>
          </a:p>
          <a:p>
            <a:pPr lvl="1"/>
            <a:r>
              <a:rPr lang="en-US" altLang="ja-JP" dirty="0" smtClean="0"/>
              <a:t>BTB-like resource = BASE / BIM-mode components</a:t>
            </a:r>
          </a:p>
          <a:p>
            <a:pPr lvl="1"/>
            <a:r>
              <a:rPr lang="en-US" altLang="ja-JP" dirty="0" smtClean="0"/>
              <a:t>Tag miss in BTB-like resource is counted</a:t>
            </a:r>
          </a:p>
          <a:p>
            <a:endParaRPr lang="en-US" altLang="ja-JP" dirty="0" smtClean="0"/>
          </a:p>
          <a:p>
            <a:r>
              <a:rPr lang="en-US" altLang="ja-JP" dirty="0" smtClean="0"/>
              <a:t>Decide running modes</a:t>
            </a:r>
          </a:p>
          <a:p>
            <a:pPr lvl="1"/>
            <a:r>
              <a:rPr lang="en-US" altLang="ja-JP" dirty="0" smtClean="0"/>
              <a:t>Not enough BTB-like resource is assumed that </a:t>
            </a:r>
            <a:r>
              <a:rPr lang="en-US" altLang="ja-JP" dirty="0" err="1" smtClean="0"/>
              <a:t>monomorphic</a:t>
            </a:r>
            <a:r>
              <a:rPr lang="en-US" altLang="ja-JP" dirty="0" smtClean="0"/>
              <a:t>-dominant workload</a:t>
            </a:r>
          </a:p>
          <a:p>
            <a:pPr lvl="1"/>
            <a:r>
              <a:rPr lang="en-US" altLang="ja-JP" dirty="0" smtClean="0"/>
              <a:t>Enough BTB-like resource is assumed that polymorphic-dominant workload</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Three modes supported by BCTAGE</a:t>
            </a:r>
            <a:endParaRPr kumimoji="1" lang="ja-JP" altLang="en-US" dirty="0"/>
          </a:p>
        </p:txBody>
      </p:sp>
      <p:sp>
        <p:nvSpPr>
          <p:cNvPr id="4" name="正方形/長方形 3"/>
          <p:cNvSpPr/>
          <p:nvPr/>
        </p:nvSpPr>
        <p:spPr>
          <a:xfrm>
            <a:off x="2226522" y="3339843"/>
            <a:ext cx="720096" cy="1214372"/>
          </a:xfrm>
          <a:prstGeom prst="rect">
            <a:avLst/>
          </a:prstGeom>
          <a:ln w="50800">
            <a:solidFill>
              <a:schemeClr val="accent3">
                <a:lumMod val="5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5" name="正方形/長方形 4"/>
          <p:cNvSpPr/>
          <p:nvPr/>
        </p:nvSpPr>
        <p:spPr>
          <a:xfrm>
            <a:off x="1416414" y="3339843"/>
            <a:ext cx="720096" cy="121437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1416414" y="3339844"/>
            <a:ext cx="720096" cy="276999"/>
          </a:xfrm>
          <a:prstGeom prst="rect">
            <a:avLst/>
          </a:prstGeom>
          <a:noFill/>
        </p:spPr>
        <p:txBody>
          <a:bodyPr wrap="square" rtlCol="0">
            <a:spAutoFit/>
          </a:bodyPr>
          <a:lstStyle/>
          <a:p>
            <a:r>
              <a:rPr kumimoji="1" lang="en-US" altLang="ja-JP" sz="1200" dirty="0" smtClean="0"/>
              <a:t>T0</a:t>
            </a:r>
          </a:p>
        </p:txBody>
      </p:sp>
      <p:sp>
        <p:nvSpPr>
          <p:cNvPr id="7" name="正方形/長方形 6"/>
          <p:cNvSpPr/>
          <p:nvPr/>
        </p:nvSpPr>
        <p:spPr>
          <a:xfrm>
            <a:off x="606306" y="3339843"/>
            <a:ext cx="720096" cy="12143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8" name="テキスト ボックス 7"/>
          <p:cNvSpPr txBox="1"/>
          <p:nvPr/>
        </p:nvSpPr>
        <p:spPr>
          <a:xfrm>
            <a:off x="606306" y="3339844"/>
            <a:ext cx="720096" cy="276999"/>
          </a:xfrm>
          <a:prstGeom prst="rect">
            <a:avLst/>
          </a:prstGeom>
          <a:noFill/>
        </p:spPr>
        <p:txBody>
          <a:bodyPr wrap="square" rtlCol="0">
            <a:spAutoFit/>
          </a:bodyPr>
          <a:lstStyle/>
          <a:p>
            <a:r>
              <a:rPr kumimoji="1" lang="en-US" altLang="ja-JP" sz="1200" dirty="0" smtClean="0"/>
              <a:t>BASE</a:t>
            </a:r>
          </a:p>
        </p:txBody>
      </p:sp>
      <p:sp>
        <p:nvSpPr>
          <p:cNvPr id="9" name="テキスト ボックス 8"/>
          <p:cNvSpPr txBox="1"/>
          <p:nvPr/>
        </p:nvSpPr>
        <p:spPr>
          <a:xfrm>
            <a:off x="2226522" y="3339844"/>
            <a:ext cx="720096" cy="461665"/>
          </a:xfrm>
          <a:prstGeom prst="rect">
            <a:avLst/>
          </a:prstGeom>
          <a:noFill/>
        </p:spPr>
        <p:txBody>
          <a:bodyPr wrap="square" rtlCol="0">
            <a:spAutoFit/>
          </a:bodyPr>
          <a:lstStyle/>
          <a:p>
            <a:r>
              <a:rPr kumimoji="1" lang="en-US" altLang="ja-JP" sz="1200" dirty="0" smtClean="0"/>
              <a:t>T1</a:t>
            </a:r>
          </a:p>
          <a:p>
            <a:r>
              <a:rPr lang="en-US" altLang="ja-JP" sz="1200" dirty="0" smtClean="0"/>
              <a:t>BIM</a:t>
            </a:r>
            <a:endParaRPr kumimoji="1" lang="en-US" altLang="ja-JP" sz="1200" dirty="0" smtClean="0"/>
          </a:p>
        </p:txBody>
      </p:sp>
      <p:sp>
        <p:nvSpPr>
          <p:cNvPr id="10" name="正方形/長方形 9"/>
          <p:cNvSpPr/>
          <p:nvPr/>
        </p:nvSpPr>
        <p:spPr>
          <a:xfrm>
            <a:off x="3036630" y="3339843"/>
            <a:ext cx="720096" cy="121437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11" name="テキスト ボックス 10"/>
          <p:cNvSpPr txBox="1"/>
          <p:nvPr/>
        </p:nvSpPr>
        <p:spPr>
          <a:xfrm>
            <a:off x="3036630" y="3339844"/>
            <a:ext cx="720096" cy="276999"/>
          </a:xfrm>
          <a:prstGeom prst="rect">
            <a:avLst/>
          </a:prstGeom>
          <a:noFill/>
        </p:spPr>
        <p:txBody>
          <a:bodyPr wrap="square" rtlCol="0">
            <a:spAutoFit/>
          </a:bodyPr>
          <a:lstStyle/>
          <a:p>
            <a:r>
              <a:rPr kumimoji="1" lang="en-US" altLang="ja-JP" sz="1200" dirty="0" smtClean="0"/>
              <a:t>T2</a:t>
            </a:r>
          </a:p>
        </p:txBody>
      </p:sp>
      <p:sp>
        <p:nvSpPr>
          <p:cNvPr id="12" name="正方形/長方形 11"/>
          <p:cNvSpPr/>
          <p:nvPr/>
        </p:nvSpPr>
        <p:spPr>
          <a:xfrm>
            <a:off x="3846738" y="3339843"/>
            <a:ext cx="720096" cy="1214372"/>
          </a:xfrm>
          <a:prstGeom prst="rect">
            <a:avLst/>
          </a:prstGeom>
          <a:ln w="50800">
            <a:solidFill>
              <a:schemeClr val="accent3">
                <a:lumMod val="50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3846738" y="3339844"/>
            <a:ext cx="720096" cy="461665"/>
          </a:xfrm>
          <a:prstGeom prst="rect">
            <a:avLst/>
          </a:prstGeom>
          <a:noFill/>
        </p:spPr>
        <p:txBody>
          <a:bodyPr wrap="square" rtlCol="0">
            <a:spAutoFit/>
          </a:bodyPr>
          <a:lstStyle/>
          <a:p>
            <a:r>
              <a:rPr kumimoji="1" lang="en-US" altLang="ja-JP" sz="1200" dirty="0" smtClean="0"/>
              <a:t>T3</a:t>
            </a:r>
          </a:p>
          <a:p>
            <a:r>
              <a:rPr lang="en-US" altLang="ja-JP" sz="1200" dirty="0" smtClean="0"/>
              <a:t>TAG</a:t>
            </a:r>
            <a:endParaRPr kumimoji="1" lang="en-US" altLang="ja-JP" sz="1200" dirty="0" smtClean="0"/>
          </a:p>
        </p:txBody>
      </p:sp>
      <p:sp>
        <p:nvSpPr>
          <p:cNvPr id="14" name="正方形/長方形 13"/>
          <p:cNvSpPr/>
          <p:nvPr/>
        </p:nvSpPr>
        <p:spPr>
          <a:xfrm>
            <a:off x="4656846" y="3339843"/>
            <a:ext cx="720096" cy="121437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15" name="テキスト ボックス 14"/>
          <p:cNvSpPr txBox="1"/>
          <p:nvPr/>
        </p:nvSpPr>
        <p:spPr>
          <a:xfrm>
            <a:off x="4653339" y="3329453"/>
            <a:ext cx="720096" cy="276999"/>
          </a:xfrm>
          <a:prstGeom prst="rect">
            <a:avLst/>
          </a:prstGeom>
          <a:noFill/>
        </p:spPr>
        <p:txBody>
          <a:bodyPr wrap="square" rtlCol="0">
            <a:spAutoFit/>
          </a:bodyPr>
          <a:lstStyle/>
          <a:p>
            <a:r>
              <a:rPr kumimoji="1" lang="en-US" altLang="ja-JP" sz="1200" dirty="0" smtClean="0"/>
              <a:t>T4</a:t>
            </a:r>
          </a:p>
        </p:txBody>
      </p:sp>
      <p:sp>
        <p:nvSpPr>
          <p:cNvPr id="28" name="正方形/長方形 27"/>
          <p:cNvSpPr/>
          <p:nvPr/>
        </p:nvSpPr>
        <p:spPr>
          <a:xfrm>
            <a:off x="1416414" y="1583819"/>
            <a:ext cx="720096" cy="126016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29" name="テキスト ボックス 28"/>
          <p:cNvSpPr txBox="1"/>
          <p:nvPr/>
        </p:nvSpPr>
        <p:spPr>
          <a:xfrm>
            <a:off x="1416414" y="1583820"/>
            <a:ext cx="720096" cy="276999"/>
          </a:xfrm>
          <a:prstGeom prst="rect">
            <a:avLst/>
          </a:prstGeom>
          <a:noFill/>
        </p:spPr>
        <p:txBody>
          <a:bodyPr wrap="square" rtlCol="0">
            <a:spAutoFit/>
          </a:bodyPr>
          <a:lstStyle/>
          <a:p>
            <a:r>
              <a:rPr kumimoji="1" lang="en-US" altLang="ja-JP" sz="1200" dirty="0" smtClean="0"/>
              <a:t>T0</a:t>
            </a:r>
          </a:p>
        </p:txBody>
      </p:sp>
      <p:sp>
        <p:nvSpPr>
          <p:cNvPr id="30" name="正方形/長方形 29"/>
          <p:cNvSpPr/>
          <p:nvPr/>
        </p:nvSpPr>
        <p:spPr>
          <a:xfrm>
            <a:off x="606306" y="1583819"/>
            <a:ext cx="720096" cy="126016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31" name="テキスト ボックス 30"/>
          <p:cNvSpPr txBox="1"/>
          <p:nvPr/>
        </p:nvSpPr>
        <p:spPr>
          <a:xfrm>
            <a:off x="606306" y="1583820"/>
            <a:ext cx="720096" cy="276999"/>
          </a:xfrm>
          <a:prstGeom prst="rect">
            <a:avLst/>
          </a:prstGeom>
          <a:noFill/>
        </p:spPr>
        <p:txBody>
          <a:bodyPr wrap="square" rtlCol="0">
            <a:spAutoFit/>
          </a:bodyPr>
          <a:lstStyle/>
          <a:p>
            <a:r>
              <a:rPr kumimoji="1" lang="en-US" altLang="ja-JP" sz="1200" dirty="0" smtClean="0"/>
              <a:t>BASE</a:t>
            </a:r>
          </a:p>
        </p:txBody>
      </p:sp>
      <p:sp>
        <p:nvSpPr>
          <p:cNvPr id="32" name="正方形/長方形 31"/>
          <p:cNvSpPr/>
          <p:nvPr/>
        </p:nvSpPr>
        <p:spPr>
          <a:xfrm>
            <a:off x="2226522" y="1583819"/>
            <a:ext cx="720096" cy="1260168"/>
          </a:xfrm>
          <a:prstGeom prst="rect">
            <a:avLst/>
          </a:prstGeom>
          <a:ln w="50800">
            <a:solidFill>
              <a:schemeClr val="accent3">
                <a:lumMod val="5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33" name="テキスト ボックス 32"/>
          <p:cNvSpPr txBox="1"/>
          <p:nvPr/>
        </p:nvSpPr>
        <p:spPr>
          <a:xfrm>
            <a:off x="2226522" y="1583820"/>
            <a:ext cx="720096" cy="461665"/>
          </a:xfrm>
          <a:prstGeom prst="rect">
            <a:avLst/>
          </a:prstGeom>
          <a:noFill/>
        </p:spPr>
        <p:txBody>
          <a:bodyPr wrap="square" rtlCol="0">
            <a:spAutoFit/>
          </a:bodyPr>
          <a:lstStyle/>
          <a:p>
            <a:r>
              <a:rPr kumimoji="1" lang="en-US" altLang="ja-JP" sz="1200" dirty="0" smtClean="0"/>
              <a:t>T1</a:t>
            </a:r>
          </a:p>
          <a:p>
            <a:r>
              <a:rPr lang="en-US" altLang="ja-JP" sz="1200" dirty="0" smtClean="0"/>
              <a:t>BIM</a:t>
            </a:r>
            <a:endParaRPr kumimoji="1" lang="en-US" altLang="ja-JP" sz="1200" dirty="0" smtClean="0"/>
          </a:p>
        </p:txBody>
      </p:sp>
      <p:sp>
        <p:nvSpPr>
          <p:cNvPr id="34" name="正方形/長方形 33"/>
          <p:cNvSpPr/>
          <p:nvPr/>
        </p:nvSpPr>
        <p:spPr>
          <a:xfrm>
            <a:off x="3036630" y="1583819"/>
            <a:ext cx="720096" cy="126016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35" name="テキスト ボックス 34"/>
          <p:cNvSpPr txBox="1"/>
          <p:nvPr/>
        </p:nvSpPr>
        <p:spPr>
          <a:xfrm>
            <a:off x="3036630" y="1583820"/>
            <a:ext cx="720096" cy="276999"/>
          </a:xfrm>
          <a:prstGeom prst="rect">
            <a:avLst/>
          </a:prstGeom>
          <a:noFill/>
        </p:spPr>
        <p:txBody>
          <a:bodyPr wrap="square" rtlCol="0">
            <a:spAutoFit/>
          </a:bodyPr>
          <a:lstStyle/>
          <a:p>
            <a:r>
              <a:rPr kumimoji="1" lang="en-US" altLang="ja-JP" sz="1200" dirty="0" smtClean="0"/>
              <a:t>T2</a:t>
            </a:r>
          </a:p>
        </p:txBody>
      </p:sp>
      <p:sp>
        <p:nvSpPr>
          <p:cNvPr id="36" name="正方形/長方形 35"/>
          <p:cNvSpPr/>
          <p:nvPr/>
        </p:nvSpPr>
        <p:spPr>
          <a:xfrm>
            <a:off x="3846738" y="1583819"/>
            <a:ext cx="720096" cy="1260168"/>
          </a:xfrm>
          <a:prstGeom prst="rect">
            <a:avLst/>
          </a:prstGeom>
          <a:ln w="50800">
            <a:solidFill>
              <a:schemeClr val="accent3">
                <a:lumMod val="5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37" name="テキスト ボックス 36"/>
          <p:cNvSpPr txBox="1"/>
          <p:nvPr/>
        </p:nvSpPr>
        <p:spPr>
          <a:xfrm>
            <a:off x="3846738" y="1583820"/>
            <a:ext cx="720096" cy="461665"/>
          </a:xfrm>
          <a:prstGeom prst="rect">
            <a:avLst/>
          </a:prstGeom>
          <a:noFill/>
        </p:spPr>
        <p:txBody>
          <a:bodyPr wrap="square" rtlCol="0">
            <a:spAutoFit/>
          </a:bodyPr>
          <a:lstStyle/>
          <a:p>
            <a:r>
              <a:rPr kumimoji="1" lang="en-US" altLang="ja-JP" sz="1200" dirty="0" smtClean="0"/>
              <a:t>T3</a:t>
            </a:r>
          </a:p>
          <a:p>
            <a:r>
              <a:rPr lang="en-US" altLang="ja-JP" sz="1200" dirty="0" smtClean="0"/>
              <a:t>BIM</a:t>
            </a:r>
            <a:endParaRPr kumimoji="1" lang="en-US" altLang="ja-JP" sz="1200" dirty="0" smtClean="0"/>
          </a:p>
        </p:txBody>
      </p:sp>
      <p:sp>
        <p:nvSpPr>
          <p:cNvPr id="38" name="正方形/長方形 37"/>
          <p:cNvSpPr/>
          <p:nvPr/>
        </p:nvSpPr>
        <p:spPr>
          <a:xfrm>
            <a:off x="4656846" y="1583819"/>
            <a:ext cx="720096" cy="126016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39" name="テキスト ボックス 38"/>
          <p:cNvSpPr txBox="1"/>
          <p:nvPr/>
        </p:nvSpPr>
        <p:spPr>
          <a:xfrm>
            <a:off x="4653339" y="1573429"/>
            <a:ext cx="720096" cy="276999"/>
          </a:xfrm>
          <a:prstGeom prst="rect">
            <a:avLst/>
          </a:prstGeom>
          <a:noFill/>
        </p:spPr>
        <p:txBody>
          <a:bodyPr wrap="square" rtlCol="0">
            <a:spAutoFit/>
          </a:bodyPr>
          <a:lstStyle/>
          <a:p>
            <a:r>
              <a:rPr kumimoji="1" lang="en-US" altLang="ja-JP" sz="1200" dirty="0" smtClean="0"/>
              <a:t>T4</a:t>
            </a:r>
          </a:p>
        </p:txBody>
      </p:sp>
      <p:sp>
        <p:nvSpPr>
          <p:cNvPr id="40" name="正方形/長方形 39"/>
          <p:cNvSpPr/>
          <p:nvPr/>
        </p:nvSpPr>
        <p:spPr>
          <a:xfrm>
            <a:off x="1416414" y="5004275"/>
            <a:ext cx="720096" cy="126016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41" name="テキスト ボックス 40"/>
          <p:cNvSpPr txBox="1"/>
          <p:nvPr/>
        </p:nvSpPr>
        <p:spPr>
          <a:xfrm>
            <a:off x="1416414" y="5004276"/>
            <a:ext cx="720096" cy="276999"/>
          </a:xfrm>
          <a:prstGeom prst="rect">
            <a:avLst/>
          </a:prstGeom>
          <a:noFill/>
        </p:spPr>
        <p:txBody>
          <a:bodyPr wrap="square" rtlCol="0">
            <a:spAutoFit/>
          </a:bodyPr>
          <a:lstStyle/>
          <a:p>
            <a:r>
              <a:rPr kumimoji="1" lang="en-US" altLang="ja-JP" sz="1200" dirty="0" smtClean="0"/>
              <a:t>T0</a:t>
            </a:r>
          </a:p>
        </p:txBody>
      </p:sp>
      <p:sp>
        <p:nvSpPr>
          <p:cNvPr id="42" name="正方形/長方形 41"/>
          <p:cNvSpPr/>
          <p:nvPr/>
        </p:nvSpPr>
        <p:spPr>
          <a:xfrm>
            <a:off x="606306" y="5004275"/>
            <a:ext cx="720096" cy="126016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43" name="テキスト ボックス 42"/>
          <p:cNvSpPr txBox="1"/>
          <p:nvPr/>
        </p:nvSpPr>
        <p:spPr>
          <a:xfrm>
            <a:off x="606306" y="5004276"/>
            <a:ext cx="720096" cy="276999"/>
          </a:xfrm>
          <a:prstGeom prst="rect">
            <a:avLst/>
          </a:prstGeom>
          <a:noFill/>
        </p:spPr>
        <p:txBody>
          <a:bodyPr wrap="square" rtlCol="0">
            <a:spAutoFit/>
          </a:bodyPr>
          <a:lstStyle/>
          <a:p>
            <a:r>
              <a:rPr kumimoji="1" lang="en-US" altLang="ja-JP" sz="1200" dirty="0" smtClean="0"/>
              <a:t>BASE</a:t>
            </a:r>
          </a:p>
        </p:txBody>
      </p:sp>
      <p:sp>
        <p:nvSpPr>
          <p:cNvPr id="44" name="正方形/長方形 43"/>
          <p:cNvSpPr/>
          <p:nvPr/>
        </p:nvSpPr>
        <p:spPr>
          <a:xfrm>
            <a:off x="2226522" y="5004275"/>
            <a:ext cx="720096" cy="1260168"/>
          </a:xfrm>
          <a:prstGeom prst="rect">
            <a:avLst/>
          </a:prstGeom>
          <a:ln w="50800">
            <a:solidFill>
              <a:schemeClr val="accent3">
                <a:lumMod val="50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45" name="テキスト ボックス 44"/>
          <p:cNvSpPr txBox="1"/>
          <p:nvPr/>
        </p:nvSpPr>
        <p:spPr>
          <a:xfrm>
            <a:off x="2226522" y="5004276"/>
            <a:ext cx="720096" cy="461665"/>
          </a:xfrm>
          <a:prstGeom prst="rect">
            <a:avLst/>
          </a:prstGeom>
          <a:noFill/>
        </p:spPr>
        <p:txBody>
          <a:bodyPr wrap="square" rtlCol="0">
            <a:spAutoFit/>
          </a:bodyPr>
          <a:lstStyle/>
          <a:p>
            <a:r>
              <a:rPr kumimoji="1" lang="en-US" altLang="ja-JP" sz="1200" dirty="0" smtClean="0"/>
              <a:t>T1</a:t>
            </a:r>
          </a:p>
          <a:p>
            <a:r>
              <a:rPr lang="en-US" altLang="ja-JP" sz="1200" dirty="0" smtClean="0"/>
              <a:t>TAG</a:t>
            </a:r>
            <a:endParaRPr kumimoji="1" lang="en-US" altLang="ja-JP" sz="1200" dirty="0" smtClean="0"/>
          </a:p>
        </p:txBody>
      </p:sp>
      <p:sp>
        <p:nvSpPr>
          <p:cNvPr id="46" name="正方形/長方形 45"/>
          <p:cNvSpPr/>
          <p:nvPr/>
        </p:nvSpPr>
        <p:spPr>
          <a:xfrm>
            <a:off x="3036630" y="5004275"/>
            <a:ext cx="720096" cy="126016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47" name="テキスト ボックス 46"/>
          <p:cNvSpPr txBox="1"/>
          <p:nvPr/>
        </p:nvSpPr>
        <p:spPr>
          <a:xfrm>
            <a:off x="3036630" y="5004276"/>
            <a:ext cx="720096" cy="276999"/>
          </a:xfrm>
          <a:prstGeom prst="rect">
            <a:avLst/>
          </a:prstGeom>
          <a:noFill/>
        </p:spPr>
        <p:txBody>
          <a:bodyPr wrap="square" rtlCol="0">
            <a:spAutoFit/>
          </a:bodyPr>
          <a:lstStyle/>
          <a:p>
            <a:r>
              <a:rPr kumimoji="1" lang="en-US" altLang="ja-JP" sz="1200" dirty="0" smtClean="0"/>
              <a:t>T2</a:t>
            </a:r>
          </a:p>
        </p:txBody>
      </p:sp>
      <p:sp>
        <p:nvSpPr>
          <p:cNvPr id="48" name="正方形/長方形 47"/>
          <p:cNvSpPr/>
          <p:nvPr/>
        </p:nvSpPr>
        <p:spPr>
          <a:xfrm>
            <a:off x="3846738" y="5004275"/>
            <a:ext cx="720096" cy="1260168"/>
          </a:xfrm>
          <a:prstGeom prst="rect">
            <a:avLst/>
          </a:prstGeom>
          <a:ln w="50800">
            <a:solidFill>
              <a:schemeClr val="accent3">
                <a:lumMod val="50000"/>
              </a:schemeClr>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kumimoji="1" lang="ja-JP" altLang="en-US"/>
          </a:p>
        </p:txBody>
      </p:sp>
      <p:sp>
        <p:nvSpPr>
          <p:cNvPr id="49" name="テキスト ボックス 48"/>
          <p:cNvSpPr txBox="1"/>
          <p:nvPr/>
        </p:nvSpPr>
        <p:spPr>
          <a:xfrm>
            <a:off x="3846738" y="5004276"/>
            <a:ext cx="720096" cy="461665"/>
          </a:xfrm>
          <a:prstGeom prst="rect">
            <a:avLst/>
          </a:prstGeom>
          <a:noFill/>
        </p:spPr>
        <p:txBody>
          <a:bodyPr wrap="square" rtlCol="0">
            <a:spAutoFit/>
          </a:bodyPr>
          <a:lstStyle/>
          <a:p>
            <a:r>
              <a:rPr kumimoji="1" lang="en-US" altLang="ja-JP" sz="1200" dirty="0" smtClean="0"/>
              <a:t>T3</a:t>
            </a:r>
          </a:p>
          <a:p>
            <a:r>
              <a:rPr lang="en-US" altLang="ja-JP" sz="1200" dirty="0" smtClean="0"/>
              <a:t>TAG</a:t>
            </a:r>
            <a:endParaRPr kumimoji="1" lang="en-US" altLang="ja-JP" sz="1200" dirty="0" smtClean="0"/>
          </a:p>
        </p:txBody>
      </p:sp>
      <p:sp>
        <p:nvSpPr>
          <p:cNvPr id="50" name="正方形/長方形 49"/>
          <p:cNvSpPr/>
          <p:nvPr/>
        </p:nvSpPr>
        <p:spPr>
          <a:xfrm>
            <a:off x="4656846" y="5004275"/>
            <a:ext cx="720096" cy="126016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51" name="テキスト ボックス 50"/>
          <p:cNvSpPr txBox="1"/>
          <p:nvPr/>
        </p:nvSpPr>
        <p:spPr>
          <a:xfrm>
            <a:off x="4653339" y="4993885"/>
            <a:ext cx="720096" cy="276999"/>
          </a:xfrm>
          <a:prstGeom prst="rect">
            <a:avLst/>
          </a:prstGeom>
          <a:noFill/>
        </p:spPr>
        <p:txBody>
          <a:bodyPr wrap="square" rtlCol="0">
            <a:spAutoFit/>
          </a:bodyPr>
          <a:lstStyle/>
          <a:p>
            <a:r>
              <a:rPr kumimoji="1" lang="en-US" altLang="ja-JP" sz="1200" dirty="0" smtClean="0"/>
              <a:t>T4</a:t>
            </a:r>
          </a:p>
        </p:txBody>
      </p:sp>
      <p:sp>
        <p:nvSpPr>
          <p:cNvPr id="52" name="角丸四角形 51"/>
          <p:cNvSpPr/>
          <p:nvPr/>
        </p:nvSpPr>
        <p:spPr>
          <a:xfrm>
            <a:off x="246258" y="1254944"/>
            <a:ext cx="3515634" cy="270036"/>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en-US" altLang="ja-JP" sz="2000" dirty="0" smtClean="0"/>
              <a:t>Monomorphic-dominant</a:t>
            </a:r>
            <a:endParaRPr kumimoji="1" lang="ja-JP" altLang="en-US" sz="2000" dirty="0"/>
          </a:p>
        </p:txBody>
      </p:sp>
      <p:sp>
        <p:nvSpPr>
          <p:cNvPr id="53" name="角丸四角形 52"/>
          <p:cNvSpPr/>
          <p:nvPr/>
        </p:nvSpPr>
        <p:spPr>
          <a:xfrm>
            <a:off x="246258" y="3024011"/>
            <a:ext cx="3515634" cy="270036"/>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ja-JP" sz="2000" dirty="0" smtClean="0"/>
              <a:t>Normal Workloads</a:t>
            </a:r>
            <a:endParaRPr kumimoji="1" lang="ja-JP" altLang="en-US" sz="2000" dirty="0"/>
          </a:p>
        </p:txBody>
      </p:sp>
      <p:sp>
        <p:nvSpPr>
          <p:cNvPr id="54" name="角丸四角形 53"/>
          <p:cNvSpPr/>
          <p:nvPr/>
        </p:nvSpPr>
        <p:spPr>
          <a:xfrm>
            <a:off x="246258" y="4675400"/>
            <a:ext cx="3515634" cy="270036"/>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altLang="ja-JP" sz="2000" dirty="0" smtClean="0"/>
              <a:t>Polymorphic-dominant</a:t>
            </a:r>
            <a:endParaRPr kumimoji="1" lang="ja-JP" altLang="en-US" sz="2000" dirty="0"/>
          </a:p>
        </p:txBody>
      </p:sp>
      <p:sp>
        <p:nvSpPr>
          <p:cNvPr id="55" name="テキスト ボックス 54"/>
          <p:cNvSpPr txBox="1"/>
          <p:nvPr/>
        </p:nvSpPr>
        <p:spPr>
          <a:xfrm>
            <a:off x="5444836" y="1756064"/>
            <a:ext cx="2421081" cy="923330"/>
          </a:xfrm>
          <a:prstGeom prst="rect">
            <a:avLst/>
          </a:prstGeom>
          <a:noFill/>
        </p:spPr>
        <p:txBody>
          <a:bodyPr wrap="square" rtlCol="0">
            <a:spAutoFit/>
          </a:bodyPr>
          <a:lstStyle/>
          <a:p>
            <a:r>
              <a:rPr kumimoji="1" lang="en-US" altLang="ja-JP" dirty="0" smtClean="0"/>
              <a:t>1-base component</a:t>
            </a:r>
          </a:p>
          <a:p>
            <a:r>
              <a:rPr lang="en-US" altLang="ja-JP" dirty="0" smtClean="0"/>
              <a:t>10-TAG components</a:t>
            </a:r>
          </a:p>
          <a:p>
            <a:r>
              <a:rPr kumimoji="1" lang="en-US" altLang="ja-JP" dirty="0" smtClean="0"/>
              <a:t>9-BIM components</a:t>
            </a:r>
            <a:endParaRPr kumimoji="1" lang="ja-JP" altLang="en-US" dirty="0"/>
          </a:p>
        </p:txBody>
      </p:sp>
      <p:sp>
        <p:nvSpPr>
          <p:cNvPr id="56" name="テキスト ボックス 55"/>
          <p:cNvSpPr txBox="1"/>
          <p:nvPr/>
        </p:nvSpPr>
        <p:spPr>
          <a:xfrm>
            <a:off x="5434446" y="3335483"/>
            <a:ext cx="3512127" cy="1200329"/>
          </a:xfrm>
          <a:prstGeom prst="rect">
            <a:avLst/>
          </a:prstGeom>
          <a:noFill/>
        </p:spPr>
        <p:txBody>
          <a:bodyPr wrap="square" rtlCol="0">
            <a:spAutoFit/>
          </a:bodyPr>
          <a:lstStyle/>
          <a:p>
            <a:r>
              <a:rPr kumimoji="1" lang="en-US" altLang="ja-JP" dirty="0" smtClean="0"/>
              <a:t>1-base component</a:t>
            </a:r>
          </a:p>
          <a:p>
            <a:r>
              <a:rPr lang="en-US" altLang="ja-JP" dirty="0" smtClean="0"/>
              <a:t>10-normal tagged components</a:t>
            </a:r>
          </a:p>
          <a:p>
            <a:r>
              <a:rPr lang="en-US" altLang="ja-JP" dirty="0" smtClean="0"/>
              <a:t>4-TAG bimode components</a:t>
            </a:r>
          </a:p>
          <a:p>
            <a:r>
              <a:rPr lang="en-US" altLang="ja-JP" dirty="0" smtClean="0"/>
              <a:t>5</a:t>
            </a:r>
            <a:r>
              <a:rPr kumimoji="1" lang="en-US" altLang="ja-JP" dirty="0" smtClean="0"/>
              <a:t>-BIM bimode components</a:t>
            </a:r>
            <a:endParaRPr kumimoji="1" lang="ja-JP" altLang="en-US" dirty="0"/>
          </a:p>
        </p:txBody>
      </p:sp>
      <p:sp>
        <p:nvSpPr>
          <p:cNvPr id="57" name="テキスト ボックス 56"/>
          <p:cNvSpPr txBox="1"/>
          <p:nvPr/>
        </p:nvSpPr>
        <p:spPr>
          <a:xfrm>
            <a:off x="5434446" y="5070765"/>
            <a:ext cx="3512127" cy="923330"/>
          </a:xfrm>
          <a:prstGeom prst="rect">
            <a:avLst/>
          </a:prstGeom>
          <a:noFill/>
        </p:spPr>
        <p:txBody>
          <a:bodyPr wrap="square" rtlCol="0">
            <a:spAutoFit/>
          </a:bodyPr>
          <a:lstStyle/>
          <a:p>
            <a:r>
              <a:rPr kumimoji="1" lang="en-US" altLang="ja-JP" dirty="0" smtClean="0"/>
              <a:t>1-base component</a:t>
            </a:r>
          </a:p>
          <a:p>
            <a:r>
              <a:rPr lang="en-US" altLang="ja-JP" dirty="0" smtClean="0"/>
              <a:t>10-normal tagged components</a:t>
            </a:r>
          </a:p>
          <a:p>
            <a:r>
              <a:rPr lang="en-US" altLang="ja-JP" dirty="0" smtClean="0"/>
              <a:t>9-TAG bimode components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Implementation parameters</a:t>
            </a:r>
            <a:endParaRPr kumimoji="1" lang="ja-JP" altLang="en-US" dirty="0"/>
          </a:p>
        </p:txBody>
      </p:sp>
      <p:sp>
        <p:nvSpPr>
          <p:cNvPr id="3" name="コンテンツ プレースホルダ 2"/>
          <p:cNvSpPr>
            <a:spLocks noGrp="1"/>
          </p:cNvSpPr>
          <p:nvPr>
            <p:ph sz="quarter" idx="1"/>
          </p:nvPr>
        </p:nvSpPr>
        <p:spPr/>
        <p:txBody>
          <a:bodyPr>
            <a:normAutofit/>
          </a:bodyPr>
          <a:lstStyle/>
          <a:p>
            <a:r>
              <a:rPr lang="en-US" altLang="ja-JP" dirty="0" smtClean="0"/>
              <a:t>Prediction Components</a:t>
            </a:r>
            <a:endParaRPr kumimoji="1" lang="en-US" altLang="ja-JP" dirty="0" smtClean="0"/>
          </a:p>
          <a:p>
            <a:pPr lvl="1"/>
            <a:r>
              <a:rPr kumimoji="1" lang="en-US" altLang="ja-JP" dirty="0" smtClean="0"/>
              <a:t>The base predictor</a:t>
            </a:r>
          </a:p>
          <a:p>
            <a:pPr lvl="2"/>
            <a:r>
              <a:rPr lang="en-US" altLang="ja-JP" dirty="0" smtClean="0"/>
              <a:t>Partially tagged BTB (8-bit tag, 5-way, 1280-entry)</a:t>
            </a:r>
          </a:p>
          <a:p>
            <a:pPr lvl="1"/>
            <a:r>
              <a:rPr lang="en-US" altLang="ja-JP" dirty="0" smtClean="0"/>
              <a:t>The tagged components </a:t>
            </a:r>
            <a:r>
              <a:rPr lang="en-US" altLang="ja-JP" sz="2000" dirty="0" smtClean="0"/>
              <a:t>(13~23-bit tag)</a:t>
            </a:r>
          </a:p>
          <a:p>
            <a:pPr lvl="2"/>
            <a:r>
              <a:rPr lang="en-US" altLang="ja-JP" dirty="0" smtClean="0"/>
              <a:t>10-normal tagged components</a:t>
            </a:r>
          </a:p>
          <a:p>
            <a:pPr lvl="2"/>
            <a:r>
              <a:rPr lang="en-US" altLang="ja-JP" dirty="0" smtClean="0"/>
              <a:t>9-bimode components </a:t>
            </a:r>
          </a:p>
          <a:p>
            <a:pPr lvl="8"/>
            <a:endParaRPr lang="en-US" altLang="ja-JP" dirty="0" smtClean="0"/>
          </a:p>
          <a:p>
            <a:r>
              <a:rPr lang="en-US" altLang="ja-JP" dirty="0" smtClean="0"/>
              <a:t>Other storage</a:t>
            </a:r>
          </a:p>
          <a:p>
            <a:pPr lvl="1"/>
            <a:r>
              <a:rPr lang="en-US" altLang="ja-JP" dirty="0" smtClean="0"/>
              <a:t>Global branch/path/target history register (length = 281)</a:t>
            </a:r>
          </a:p>
          <a:p>
            <a:pPr lvl="1"/>
            <a:r>
              <a:rPr lang="en-US" altLang="ja-JP" dirty="0" smtClean="0"/>
              <a:t>Mode registers (2-bit)</a:t>
            </a:r>
          </a:p>
          <a:p>
            <a:pPr lvl="1"/>
            <a:r>
              <a:rPr lang="en-US" altLang="ja-JP" dirty="0" smtClean="0"/>
              <a:t>Performance counters (16-bit x 2)</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Performance impact of the rehashing</a:t>
            </a:r>
            <a:endParaRPr kumimoji="1" lang="ja-JP" altLang="en-US" dirty="0"/>
          </a:p>
        </p:txBody>
      </p:sp>
      <p:sp>
        <p:nvSpPr>
          <p:cNvPr id="3" name="コンテンツ プレースホルダ 2"/>
          <p:cNvSpPr>
            <a:spLocks noGrp="1"/>
          </p:cNvSpPr>
          <p:nvPr>
            <p:ph sz="quarter" idx="1"/>
          </p:nvPr>
        </p:nvSpPr>
        <p:spPr>
          <a:xfrm>
            <a:off x="457200" y="1219200"/>
            <a:ext cx="8229600" cy="1129656"/>
          </a:xfrm>
        </p:spPr>
        <p:txBody>
          <a:bodyPr>
            <a:normAutofit/>
          </a:bodyPr>
          <a:lstStyle/>
          <a:p>
            <a:r>
              <a:rPr lang="fr-FR" altLang="ja-JP" dirty="0" smtClean="0"/>
              <a:t>BCTAGE reduces MPKI/MPPKI in several workloads</a:t>
            </a:r>
          </a:p>
          <a:p>
            <a:pPr lvl="1"/>
            <a:r>
              <a:rPr lang="fr-FR" altLang="ja-JP" dirty="0" smtClean="0"/>
              <a:t>Especially, monomorphic workloads</a:t>
            </a:r>
          </a:p>
        </p:txBody>
      </p:sp>
      <p:graphicFrame>
        <p:nvGraphicFramePr>
          <p:cNvPr id="8" name="コンテンツ プレースホルダ 5"/>
          <p:cNvGraphicFramePr>
            <a:graphicFrameLocks/>
          </p:cNvGraphicFramePr>
          <p:nvPr/>
        </p:nvGraphicFramePr>
        <p:xfrm>
          <a:off x="457200" y="2888928"/>
          <a:ext cx="4024788" cy="1483360"/>
        </p:xfrm>
        <a:graphic>
          <a:graphicData uri="http://schemas.openxmlformats.org/drawingml/2006/table">
            <a:tbl>
              <a:tblPr firstRow="1" bandRow="1">
                <a:tableStyleId>{5940675A-B579-460E-94D1-54222C63F5DA}</a:tableStyleId>
              </a:tblPr>
              <a:tblGrid>
                <a:gridCol w="1234416"/>
                <a:gridCol w="1350180"/>
                <a:gridCol w="1440192"/>
              </a:tblGrid>
              <a:tr h="370840">
                <a:tc>
                  <a:txBody>
                    <a:bodyPr/>
                    <a:lstStyle/>
                    <a:p>
                      <a:pPr algn="ctr"/>
                      <a:endParaRPr lang="en-US" dirty="0"/>
                    </a:p>
                  </a:txBody>
                  <a:tcPr anchor="ctr"/>
                </a:tc>
                <a:tc>
                  <a:txBody>
                    <a:bodyPr/>
                    <a:lstStyle/>
                    <a:p>
                      <a:pPr algn="ctr"/>
                      <a:r>
                        <a:rPr lang="en-US" dirty="0" smtClean="0"/>
                        <a:t>CLIENT05</a:t>
                      </a:r>
                      <a:endParaRPr lang="en-US" dirty="0"/>
                    </a:p>
                  </a:txBody>
                  <a:tcPr anchor="ctr"/>
                </a:tc>
                <a:tc>
                  <a:txBody>
                    <a:bodyPr/>
                    <a:lstStyle/>
                    <a:p>
                      <a:pPr algn="ctr"/>
                      <a:r>
                        <a:rPr lang="en-US" dirty="0" smtClean="0"/>
                        <a:t>SERVER01</a:t>
                      </a:r>
                      <a:endParaRPr lang="en-US" dirty="0"/>
                    </a:p>
                  </a:txBody>
                  <a:tcPr anchor="ctr"/>
                </a:tc>
              </a:tr>
              <a:tr h="370840">
                <a:tc>
                  <a:txBody>
                    <a:bodyPr/>
                    <a:lstStyle/>
                    <a:p>
                      <a:pPr algn="ctr"/>
                      <a:r>
                        <a:rPr lang="en-US" dirty="0" smtClean="0"/>
                        <a:t>BCTAGE</a:t>
                      </a:r>
                      <a:endParaRPr lang="en-US" dirty="0"/>
                    </a:p>
                  </a:txBody>
                  <a:tcPr anchor="ctr"/>
                </a:tc>
                <a:tc>
                  <a:txBody>
                    <a:bodyPr/>
                    <a:lstStyle/>
                    <a:p>
                      <a:pPr algn="ctr"/>
                      <a:endParaRPr lang="en-US" altLang="ja-JP"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dirty="0" smtClean="0"/>
                    </a:p>
                  </a:txBody>
                  <a:tcPr anchor="ctr"/>
                </a:tc>
              </a:tr>
              <a:tr h="370840">
                <a:tc>
                  <a:txBody>
                    <a:bodyPr/>
                    <a:lstStyle/>
                    <a:p>
                      <a:pPr algn="ctr"/>
                      <a:r>
                        <a:rPr lang="en-US" dirty="0" smtClean="0"/>
                        <a:t>ITTAGE</a:t>
                      </a:r>
                      <a:endParaRPr lang="en-US"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ja-JP" dirty="0" smtClean="0"/>
                    </a:p>
                  </a:txBody>
                  <a:tcPr anchor="ctr"/>
                </a:tc>
                <a:tc>
                  <a:txBody>
                    <a:bodyPr/>
                    <a:lstStyle/>
                    <a:p>
                      <a:pPr algn="ctr"/>
                      <a:endParaRPr lang="en-US" altLang="ja-JP" dirty="0"/>
                    </a:p>
                  </a:txBody>
                  <a:tcPr anchor="ctr"/>
                </a:tc>
              </a:tr>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dirty="0" smtClean="0"/>
                        <a:t>ΔMPPKI</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dirty="0" smtClean="0"/>
                        <a:t>7.1% </a:t>
                      </a:r>
                    </a:p>
                  </a:txBody>
                  <a:tcPr anchor="ctr"/>
                </a:tc>
                <a:tc>
                  <a:txBody>
                    <a:bodyPr/>
                    <a:lstStyle/>
                    <a:p>
                      <a:pPr algn="ctr"/>
                      <a:r>
                        <a:rPr lang="en-US" altLang="ja-JP" dirty="0" smtClean="0"/>
                        <a:t>0.6%</a:t>
                      </a:r>
                      <a:endParaRPr lang="en-US" altLang="ja-JP" dirty="0"/>
                    </a:p>
                  </a:txBody>
                  <a:tcPr anchor="ctr"/>
                </a:tc>
              </a:tr>
            </a:tbl>
          </a:graphicData>
        </a:graphic>
      </p:graphicFrame>
      <p:graphicFrame>
        <p:nvGraphicFramePr>
          <p:cNvPr id="9" name="コンテンツ プレースホルダ 5"/>
          <p:cNvGraphicFramePr>
            <a:graphicFrameLocks/>
          </p:cNvGraphicFramePr>
          <p:nvPr/>
        </p:nvGraphicFramePr>
        <p:xfrm>
          <a:off x="4662012" y="2888928"/>
          <a:ext cx="4024788" cy="1483360"/>
        </p:xfrm>
        <a:graphic>
          <a:graphicData uri="http://schemas.openxmlformats.org/drawingml/2006/table">
            <a:tbl>
              <a:tblPr firstRow="1" bandRow="1">
                <a:tableStyleId>{5940675A-B579-460E-94D1-54222C63F5DA}</a:tableStyleId>
              </a:tblPr>
              <a:tblGrid>
                <a:gridCol w="1260168"/>
                <a:gridCol w="1350180"/>
                <a:gridCol w="1414440"/>
              </a:tblGrid>
              <a:tr h="370840">
                <a:tc>
                  <a:txBody>
                    <a:bodyPr/>
                    <a:lstStyle/>
                    <a:p>
                      <a:pPr algn="ctr"/>
                      <a:endParaRPr lang="en-US" dirty="0"/>
                    </a:p>
                  </a:txBody>
                  <a:tcPr anchor="ctr"/>
                </a:tc>
                <a:tc>
                  <a:txBody>
                    <a:bodyPr/>
                    <a:lstStyle/>
                    <a:p>
                      <a:pPr algn="ctr"/>
                      <a:r>
                        <a:rPr lang="en-US" dirty="0" smtClean="0"/>
                        <a:t>CLIENT05</a:t>
                      </a:r>
                      <a:endParaRPr lang="en-US" dirty="0"/>
                    </a:p>
                  </a:txBody>
                  <a:tcPr anchor="ctr"/>
                </a:tc>
                <a:tc>
                  <a:txBody>
                    <a:bodyPr/>
                    <a:lstStyle/>
                    <a:p>
                      <a:pPr algn="ctr"/>
                      <a:r>
                        <a:rPr lang="en-US" dirty="0" smtClean="0"/>
                        <a:t>SERVER01</a:t>
                      </a:r>
                      <a:endParaRPr lang="en-US" dirty="0"/>
                    </a:p>
                  </a:txBody>
                  <a:tcPr anchor="ctr"/>
                </a:tc>
              </a:tr>
              <a:tr h="370840">
                <a:tc>
                  <a:txBody>
                    <a:bodyPr/>
                    <a:lstStyle/>
                    <a:p>
                      <a:pPr algn="ctr"/>
                      <a:r>
                        <a:rPr lang="en-US" dirty="0" smtClean="0"/>
                        <a:t>BCTAGE</a:t>
                      </a:r>
                      <a:endParaRPr lang="en-US" dirty="0"/>
                    </a:p>
                  </a:txBody>
                  <a:tcPr anchor="ctr"/>
                </a:tc>
                <a:tc>
                  <a:txBody>
                    <a:bodyPr/>
                    <a:lstStyle/>
                    <a:p>
                      <a:pPr algn="ctr"/>
                      <a:endParaRPr lang="en-US" altLang="ja-JP" dirty="0"/>
                    </a:p>
                  </a:txBody>
                  <a:tcPr anchor="ctr"/>
                </a:tc>
                <a:tc>
                  <a:txBody>
                    <a:bodyPr/>
                    <a:lstStyle/>
                    <a:p>
                      <a:pPr algn="ctr"/>
                      <a:endParaRPr lang="en-US" altLang="ja-JP" dirty="0"/>
                    </a:p>
                  </a:txBody>
                  <a:tcPr anchor="ctr"/>
                </a:tc>
              </a:tr>
              <a:tr h="370840">
                <a:tc>
                  <a:txBody>
                    <a:bodyPr/>
                    <a:lstStyle/>
                    <a:p>
                      <a:pPr algn="ctr"/>
                      <a:r>
                        <a:rPr lang="en-US" dirty="0" smtClean="0"/>
                        <a:t>ITTAGE</a:t>
                      </a:r>
                      <a:endParaRPr lang="en-US" dirty="0"/>
                    </a:p>
                  </a:txBody>
                  <a:tcPr anchor="ctr"/>
                </a:tc>
                <a:tc>
                  <a:txBody>
                    <a:bodyPr/>
                    <a:lstStyle/>
                    <a:p>
                      <a:pPr algn="ctr"/>
                      <a:endParaRPr lang="en-US" altLang="ja-JP" dirty="0"/>
                    </a:p>
                  </a:txBody>
                  <a:tcPr anchor="ctr"/>
                </a:tc>
                <a:tc>
                  <a:txBody>
                    <a:bodyPr/>
                    <a:lstStyle/>
                    <a:p>
                      <a:pPr algn="ctr"/>
                      <a:endParaRPr lang="en-US" altLang="ja-JP" dirty="0"/>
                    </a:p>
                  </a:txBody>
                  <a:tcPr anchor="ctr"/>
                </a:tc>
              </a:tr>
              <a:tr h="370840">
                <a:tc>
                  <a:txBody>
                    <a:bodyPr/>
                    <a:lstStyle/>
                    <a:p>
                      <a:pPr algn="ctr"/>
                      <a:r>
                        <a:rPr lang="en-US" altLang="ja-JP" dirty="0" smtClean="0"/>
                        <a:t>ΔMPKI</a:t>
                      </a:r>
                      <a:endParaRPr lang="en-US" dirty="0"/>
                    </a:p>
                  </a:txBody>
                  <a:tcPr anchor="ctr"/>
                </a:tc>
                <a:tc>
                  <a:txBody>
                    <a:bodyPr/>
                    <a:lstStyle/>
                    <a:p>
                      <a:pPr algn="ctr"/>
                      <a:r>
                        <a:rPr lang="en-US" altLang="ja-JP" baseline="0" dirty="0" smtClean="0"/>
                        <a:t>9.2%</a:t>
                      </a:r>
                      <a:endParaRPr lang="en-US" altLang="ja-JP" dirty="0"/>
                    </a:p>
                  </a:txBody>
                  <a:tcPr anchor="ctr"/>
                </a:tc>
                <a:tc>
                  <a:txBody>
                    <a:bodyPr/>
                    <a:lstStyle/>
                    <a:p>
                      <a:pPr algn="ctr"/>
                      <a:r>
                        <a:rPr lang="en-US" altLang="ja-JP" dirty="0" smtClean="0"/>
                        <a:t>1.5%</a:t>
                      </a:r>
                      <a:endParaRPr lang="en-US" altLang="ja-JP" dirty="0"/>
                    </a:p>
                  </a:txBody>
                  <a:tcPr anchor="ctr"/>
                </a:tc>
              </a:tr>
            </a:tbl>
          </a:graphicData>
        </a:graphic>
      </p:graphicFrame>
      <p:sp>
        <p:nvSpPr>
          <p:cNvPr id="11" name="テキスト ボックス 10"/>
          <p:cNvSpPr txBox="1"/>
          <p:nvPr/>
        </p:nvSpPr>
        <p:spPr>
          <a:xfrm>
            <a:off x="521460" y="2528880"/>
            <a:ext cx="3960528" cy="369332"/>
          </a:xfrm>
          <a:prstGeom prst="rect">
            <a:avLst/>
          </a:prstGeom>
          <a:noFill/>
        </p:spPr>
        <p:txBody>
          <a:bodyPr wrap="square" rtlCol="0">
            <a:spAutoFit/>
          </a:bodyPr>
          <a:lstStyle/>
          <a:p>
            <a:r>
              <a:rPr kumimoji="1" lang="en-US" altLang="ja-JP" dirty="0" smtClean="0"/>
              <a:t>Miss penalties per 1000 instructions</a:t>
            </a:r>
            <a:endParaRPr kumimoji="1" lang="ja-JP" altLang="en-US" dirty="0"/>
          </a:p>
        </p:txBody>
      </p:sp>
      <p:sp>
        <p:nvSpPr>
          <p:cNvPr id="12" name="テキスト ボックス 11"/>
          <p:cNvSpPr txBox="1"/>
          <p:nvPr/>
        </p:nvSpPr>
        <p:spPr>
          <a:xfrm>
            <a:off x="4662012" y="2528880"/>
            <a:ext cx="4050540" cy="369332"/>
          </a:xfrm>
          <a:prstGeom prst="rect">
            <a:avLst/>
          </a:prstGeom>
          <a:noFill/>
        </p:spPr>
        <p:txBody>
          <a:bodyPr wrap="square" rtlCol="0">
            <a:spAutoFit/>
          </a:bodyPr>
          <a:lstStyle/>
          <a:p>
            <a:r>
              <a:rPr kumimoji="1" lang="en-US" altLang="ja-JP" dirty="0" smtClean="0"/>
              <a:t>Miss predictions per 1000 instructions</a:t>
            </a:r>
            <a:endParaRPr kumimoji="1" lang="ja-JP" altLang="en-US" dirty="0"/>
          </a:p>
        </p:txBody>
      </p:sp>
      <p:sp>
        <p:nvSpPr>
          <p:cNvPr id="10" name="コンテンツ プレースホルダ 2"/>
          <p:cNvSpPr txBox="1">
            <a:spLocks/>
          </p:cNvSpPr>
          <p:nvPr/>
        </p:nvSpPr>
        <p:spPr>
          <a:xfrm>
            <a:off x="457200" y="4845628"/>
            <a:ext cx="8229600" cy="1129656"/>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6000"/>
              <a:buFont typeface="Wingdings 3"/>
              <a:buChar char=""/>
              <a:tabLst/>
              <a:defRPr/>
            </a:pPr>
            <a:r>
              <a:rPr kumimoji="1" lang="fr-FR" altLang="ja-JP" sz="2600" b="0" i="0" u="none" strike="noStrike" kern="1200" cap="none" spc="0" normalizeH="0" baseline="0" noProof="0" dirty="0" smtClean="0">
                <a:ln>
                  <a:noFill/>
                </a:ln>
                <a:solidFill>
                  <a:schemeClr val="tx1"/>
                </a:solidFill>
                <a:effectLst/>
                <a:uLnTx/>
                <a:uFillTx/>
                <a:latin typeface="+mn-lt"/>
                <a:ea typeface="+mn-ea"/>
                <a:cs typeface="+mn-cs"/>
              </a:rPr>
              <a:t>Total performance of BCTAGE outperforms ITTAGE</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mtClean="0"/>
              <a:t>Related Work</a:t>
            </a:r>
            <a:endParaRPr kumimoji="1" lang="ja-JP" altLang="en-US" dirty="0"/>
          </a:p>
        </p:txBody>
      </p:sp>
      <p:sp>
        <p:nvSpPr>
          <p:cNvPr id="3" name="コンテンツ プレースホルダ 2"/>
          <p:cNvSpPr>
            <a:spLocks noGrp="1"/>
          </p:cNvSpPr>
          <p:nvPr>
            <p:ph sz="quarter" idx="1"/>
          </p:nvPr>
        </p:nvSpPr>
        <p:spPr/>
        <p:txBody>
          <a:bodyPr/>
          <a:lstStyle/>
          <a:p>
            <a:r>
              <a:rPr kumimoji="1" lang="en-US" altLang="ja-JP" dirty="0" smtClean="0"/>
              <a:t>Base Algorithm</a:t>
            </a:r>
          </a:p>
          <a:p>
            <a:pPr lvl="1"/>
            <a:r>
              <a:rPr kumimoji="1" lang="en-US" altLang="ja-JP" dirty="0" smtClean="0"/>
              <a:t>Branch Target Buffer [Lee+ 1983]</a:t>
            </a:r>
          </a:p>
          <a:p>
            <a:pPr lvl="1"/>
            <a:r>
              <a:rPr lang="en-US" altLang="ja-JP" dirty="0" smtClean="0"/>
              <a:t>Target Cache [Chang+ 1997]</a:t>
            </a:r>
          </a:p>
          <a:p>
            <a:endParaRPr kumimoji="1" lang="en-US" altLang="ja-JP" dirty="0" smtClean="0"/>
          </a:p>
          <a:p>
            <a:r>
              <a:rPr lang="en-US" altLang="ja-JP" dirty="0" smtClean="0"/>
              <a:t>Hybrid Strategy</a:t>
            </a:r>
            <a:endParaRPr kumimoji="1" lang="en-US" altLang="ja-JP" dirty="0" smtClean="0"/>
          </a:p>
          <a:p>
            <a:pPr lvl="1"/>
            <a:r>
              <a:rPr kumimoji="1" lang="en-US" altLang="ja-JP" dirty="0" smtClean="0"/>
              <a:t>Cascaded Predictor [</a:t>
            </a:r>
            <a:r>
              <a:rPr kumimoji="1" lang="en-US" altLang="ja-JP" dirty="0" err="1" smtClean="0"/>
              <a:t>Driesen</a:t>
            </a:r>
            <a:r>
              <a:rPr lang="en-US" altLang="ja-JP" dirty="0" smtClean="0"/>
              <a:t>+ 1998</a:t>
            </a:r>
            <a:r>
              <a:rPr kumimoji="1" lang="en-US" altLang="ja-JP" dirty="0" smtClean="0"/>
              <a:t>]</a:t>
            </a:r>
          </a:p>
          <a:p>
            <a:pPr lvl="1"/>
            <a:r>
              <a:rPr lang="en-US" altLang="ja-JP" dirty="0" err="1" smtClean="0"/>
              <a:t>Rehashable</a:t>
            </a:r>
            <a:r>
              <a:rPr lang="en-US" altLang="ja-JP" dirty="0" smtClean="0"/>
              <a:t> BTB [Li+ 2002]</a:t>
            </a:r>
          </a:p>
          <a:p>
            <a:pPr lvl="1"/>
            <a:endParaRPr lang="en-US" altLang="ja-JP" dirty="0" smtClean="0"/>
          </a:p>
          <a:p>
            <a:r>
              <a:rPr lang="en-US" altLang="ja-JP" dirty="0" smtClean="0"/>
              <a:t>Novel implementation</a:t>
            </a:r>
          </a:p>
          <a:p>
            <a:pPr lvl="1"/>
            <a:r>
              <a:rPr lang="en-US" altLang="ja-JP" dirty="0" smtClean="0"/>
              <a:t>ITTAGE [</a:t>
            </a:r>
            <a:r>
              <a:rPr lang="en-US" altLang="ja-JP" dirty="0" err="1" smtClean="0"/>
              <a:t>Seznec</a:t>
            </a:r>
            <a:r>
              <a:rPr lang="en-US" altLang="ja-JP" dirty="0" smtClean="0"/>
              <a:t>+ 2006]</a:t>
            </a:r>
          </a:p>
          <a:p>
            <a:pPr lvl="1"/>
            <a:r>
              <a:rPr lang="en-US" altLang="ja-JP" dirty="0" smtClean="0"/>
              <a:t>VPC prediction [Kim+ 2007]</a:t>
            </a:r>
          </a:p>
          <a:p>
            <a:endParaRPr kumimoji="1" lang="ja-JP" alt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Summary</a:t>
            </a:r>
            <a:endParaRPr kumimoji="1" lang="ja-JP" altLang="en-US" dirty="0"/>
          </a:p>
        </p:txBody>
      </p:sp>
      <p:sp>
        <p:nvSpPr>
          <p:cNvPr id="3" name="コンテンツ プレースホルダ 2"/>
          <p:cNvSpPr>
            <a:spLocks noGrp="1"/>
          </p:cNvSpPr>
          <p:nvPr>
            <p:ph sz="quarter" idx="1"/>
          </p:nvPr>
        </p:nvSpPr>
        <p:spPr/>
        <p:txBody>
          <a:bodyPr>
            <a:normAutofit/>
          </a:bodyPr>
          <a:lstStyle/>
          <a:p>
            <a:r>
              <a:rPr lang="en-US" altLang="ja-JP" dirty="0" smtClean="0"/>
              <a:t>Bimode Cascading ITTAGE (BCTAGE)</a:t>
            </a:r>
          </a:p>
          <a:p>
            <a:pPr lvl="5"/>
            <a:endParaRPr lang="en-US" altLang="ja-JP" dirty="0" smtClean="0"/>
          </a:p>
          <a:p>
            <a:r>
              <a:rPr kumimoji="1" lang="en-US" altLang="ja-JP" dirty="0" smtClean="0"/>
              <a:t>Adaptive Rehashing for Cascaded Predictor</a:t>
            </a:r>
          </a:p>
          <a:p>
            <a:pPr lvl="1"/>
            <a:r>
              <a:rPr lang="en-US" altLang="ja-JP" dirty="0" smtClean="0"/>
              <a:t>Uses one component for both polymorphic- and </a:t>
            </a:r>
            <a:r>
              <a:rPr lang="en-US" altLang="ja-JP" dirty="0" err="1" smtClean="0"/>
              <a:t>monomorphic</a:t>
            </a:r>
            <a:r>
              <a:rPr lang="en-US" altLang="ja-JP" dirty="0" smtClean="0"/>
              <a:t>- branches</a:t>
            </a:r>
          </a:p>
          <a:p>
            <a:pPr lvl="1"/>
            <a:r>
              <a:rPr lang="en-US" altLang="ja-JP" dirty="0" smtClean="0"/>
              <a:t>Integrates multiple </a:t>
            </a:r>
            <a:r>
              <a:rPr lang="en-US" altLang="ja-JP" dirty="0" err="1" smtClean="0"/>
              <a:t>bimode</a:t>
            </a:r>
            <a:r>
              <a:rPr lang="en-US" altLang="ja-JP" dirty="0" smtClean="0"/>
              <a:t> components to improve the accuracy</a:t>
            </a:r>
          </a:p>
          <a:p>
            <a:pPr lvl="1"/>
            <a:r>
              <a:rPr lang="en-US" altLang="ja-JP" dirty="0" smtClean="0"/>
              <a:t>Detects the workload characteristic dynamically and modify the predictor configuration.</a:t>
            </a:r>
          </a:p>
          <a:p>
            <a:pPr lvl="8"/>
            <a:endParaRPr lang="en-US" altLang="ja-JP" dirty="0" smtClean="0"/>
          </a:p>
          <a:p>
            <a:r>
              <a:rPr lang="en-US" altLang="ja-JP" dirty="0" smtClean="0"/>
              <a:t>Improves the state-of-the-art branch predictor</a:t>
            </a:r>
          </a:p>
          <a:p>
            <a:pPr lvl="1"/>
            <a:r>
              <a:rPr lang="en-US" altLang="ja-JP" dirty="0" smtClean="0"/>
              <a:t>Effective use of the limited hardware resource</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Q &amp; A</a:t>
            </a:r>
            <a:endParaRPr kumimoji="1" lang="ja-JP" altLang="en-US" dirty="0"/>
          </a:p>
        </p:txBody>
      </p:sp>
      <p:sp>
        <p:nvSpPr>
          <p:cNvPr id="3" name="コンテンツ プレースホルダ 2"/>
          <p:cNvSpPr>
            <a:spLocks noGrp="1"/>
          </p:cNvSpPr>
          <p:nvPr>
            <p:ph sz="quarter" idx="1"/>
          </p:nvPr>
        </p:nvSpPr>
        <p:spPr/>
        <p:txBody>
          <a:bodyPr/>
          <a:lstStyle/>
          <a:p>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コンテンツ プレースホルダ 2"/>
          <p:cNvSpPr>
            <a:spLocks noGrp="1"/>
          </p:cNvSpPr>
          <p:nvPr>
            <p:ph sz="quarter" idx="1"/>
          </p:nvPr>
        </p:nvSpPr>
        <p:spPr>
          <a:xfrm>
            <a:off x="457200" y="1219200"/>
            <a:ext cx="8229600" cy="4937760"/>
          </a:xfrm>
        </p:spPr>
        <p:txBody>
          <a:bodyPr/>
          <a:lstStyle/>
          <a:p>
            <a:r>
              <a:rPr lang="en-US" altLang="ja-JP" dirty="0" smtClean="0"/>
              <a:t>Classifies workloads into 3 types</a:t>
            </a:r>
          </a:p>
        </p:txBody>
      </p:sp>
      <p:graphicFrame>
        <p:nvGraphicFramePr>
          <p:cNvPr id="11" name="グラフ 10"/>
          <p:cNvGraphicFramePr/>
          <p:nvPr/>
        </p:nvGraphicFramePr>
        <p:xfrm>
          <a:off x="1331568" y="1808783"/>
          <a:ext cx="6411227" cy="4299591"/>
        </p:xfrm>
        <a:graphic>
          <a:graphicData uri="http://schemas.openxmlformats.org/drawingml/2006/chart">
            <c:chart xmlns:c="http://schemas.openxmlformats.org/drawingml/2006/chart" xmlns:r="http://schemas.openxmlformats.org/officeDocument/2006/relationships" r:id="rId3"/>
          </a:graphicData>
        </a:graphic>
      </p:graphicFrame>
      <p:sp>
        <p:nvSpPr>
          <p:cNvPr id="2" name="タイトル 1"/>
          <p:cNvSpPr>
            <a:spLocks noGrp="1"/>
          </p:cNvSpPr>
          <p:nvPr>
            <p:ph type="title"/>
          </p:nvPr>
        </p:nvSpPr>
        <p:spPr/>
        <p:txBody>
          <a:bodyPr/>
          <a:lstStyle/>
          <a:p>
            <a:r>
              <a:rPr kumimoji="1" lang="en-US" altLang="ja-JP" dirty="0" smtClean="0"/>
              <a:t>Workload analysis in CBP3</a:t>
            </a:r>
            <a:endParaRPr kumimoji="1" lang="ja-JP" altLang="en-US" dirty="0"/>
          </a:p>
        </p:txBody>
      </p:sp>
      <p:grpSp>
        <p:nvGrpSpPr>
          <p:cNvPr id="4" name="グループ化 10"/>
          <p:cNvGrpSpPr/>
          <p:nvPr/>
        </p:nvGrpSpPr>
        <p:grpSpPr>
          <a:xfrm>
            <a:off x="2501724" y="1808784"/>
            <a:ext cx="5419332" cy="3690491"/>
            <a:chOff x="2861772" y="1988517"/>
            <a:chExt cx="5419332" cy="3678541"/>
          </a:xfrm>
        </p:grpSpPr>
        <p:sp>
          <p:nvSpPr>
            <p:cNvPr id="7" name="円/楕円 6"/>
            <p:cNvSpPr/>
            <p:nvPr/>
          </p:nvSpPr>
          <p:spPr>
            <a:xfrm rot="1980493">
              <a:off x="3182909" y="2198134"/>
              <a:ext cx="1701009" cy="3349825"/>
            </a:xfrm>
            <a:prstGeom prst="ellipse">
              <a:avLst/>
            </a:prstGeom>
            <a:noFill/>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8" name="円/楕円 7"/>
            <p:cNvSpPr/>
            <p:nvPr/>
          </p:nvSpPr>
          <p:spPr>
            <a:xfrm>
              <a:off x="6732288" y="5397896"/>
              <a:ext cx="1112991" cy="269162"/>
            </a:xfrm>
            <a:prstGeom prst="ellipse">
              <a:avLst/>
            </a:prstGeom>
            <a:noFill/>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9" name="テキスト ボックス 8"/>
            <p:cNvSpPr txBox="1"/>
            <p:nvPr/>
          </p:nvSpPr>
          <p:spPr>
            <a:xfrm>
              <a:off x="2861772" y="1988517"/>
              <a:ext cx="2790372" cy="369332"/>
            </a:xfrm>
            <a:prstGeom prst="rect">
              <a:avLst/>
            </a:prstGeom>
            <a:noFill/>
          </p:spPr>
          <p:txBody>
            <a:bodyPr wrap="square" rtlCol="0">
              <a:spAutoFit/>
            </a:bodyPr>
            <a:lstStyle/>
            <a:p>
              <a:r>
                <a:rPr kumimoji="1" lang="en-US" altLang="ja-JP" dirty="0" smtClean="0">
                  <a:solidFill>
                    <a:srgbClr val="0000FF"/>
                  </a:solidFill>
                </a:rPr>
                <a:t>Monomorphic Dominant</a:t>
              </a:r>
              <a:endParaRPr kumimoji="1" lang="ja-JP" altLang="en-US" dirty="0">
                <a:solidFill>
                  <a:srgbClr val="0000FF"/>
                </a:solidFill>
              </a:endParaRPr>
            </a:p>
          </p:txBody>
        </p:sp>
        <p:sp>
          <p:nvSpPr>
            <p:cNvPr id="10" name="テキスト ボックス 9"/>
            <p:cNvSpPr txBox="1"/>
            <p:nvPr/>
          </p:nvSpPr>
          <p:spPr>
            <a:xfrm>
              <a:off x="6462252" y="4672921"/>
              <a:ext cx="1818852" cy="646331"/>
            </a:xfrm>
            <a:prstGeom prst="rect">
              <a:avLst/>
            </a:prstGeom>
            <a:noFill/>
          </p:spPr>
          <p:txBody>
            <a:bodyPr wrap="square" rtlCol="0">
              <a:spAutoFit/>
            </a:bodyPr>
            <a:lstStyle/>
            <a:p>
              <a:r>
                <a:rPr kumimoji="1" lang="en-US" altLang="ja-JP" dirty="0" smtClean="0">
                  <a:solidFill>
                    <a:srgbClr val="FF0000"/>
                  </a:solidFill>
                </a:rPr>
                <a:t>Polymorphic</a:t>
              </a:r>
            </a:p>
            <a:p>
              <a:r>
                <a:rPr kumimoji="1" lang="en-US" altLang="ja-JP" dirty="0" smtClean="0">
                  <a:solidFill>
                    <a:srgbClr val="FF0000"/>
                  </a:solidFill>
                </a:rPr>
                <a:t>Dominant</a:t>
              </a:r>
              <a:endParaRPr kumimoji="1" lang="ja-JP" altLang="en-US" dirty="0">
                <a:solidFill>
                  <a:srgbClr val="FF0000"/>
                </a:solidFill>
              </a:endParaRPr>
            </a:p>
          </p:txBody>
        </p:sp>
        <p:sp>
          <p:nvSpPr>
            <p:cNvPr id="12" name="テキスト ボックス 11"/>
            <p:cNvSpPr txBox="1"/>
            <p:nvPr/>
          </p:nvSpPr>
          <p:spPr>
            <a:xfrm>
              <a:off x="4752024" y="4689168"/>
              <a:ext cx="1440053" cy="646331"/>
            </a:xfrm>
            <a:prstGeom prst="rect">
              <a:avLst/>
            </a:prstGeom>
            <a:noFill/>
          </p:spPr>
          <p:txBody>
            <a:bodyPr wrap="square" rtlCol="0">
              <a:spAutoFit/>
            </a:bodyPr>
            <a:lstStyle/>
            <a:p>
              <a:r>
                <a:rPr kumimoji="1" lang="en-US" altLang="ja-JP" dirty="0" smtClean="0">
                  <a:solidFill>
                    <a:srgbClr val="009900"/>
                  </a:solidFill>
                </a:rPr>
                <a:t>Other</a:t>
              </a:r>
            </a:p>
            <a:p>
              <a:r>
                <a:rPr kumimoji="1" lang="en-US" altLang="ja-JP" dirty="0" smtClean="0">
                  <a:solidFill>
                    <a:srgbClr val="009900"/>
                  </a:solidFill>
                </a:rPr>
                <a:t>workloads</a:t>
              </a:r>
              <a:endParaRPr kumimoji="1" lang="ja-JP" altLang="en-US" dirty="0">
                <a:solidFill>
                  <a:srgbClr val="009900"/>
                </a:solidFill>
              </a:endParaRPr>
            </a:p>
          </p:txBody>
        </p:sp>
      </p:grpSp>
      <p:sp>
        <p:nvSpPr>
          <p:cNvPr id="13" name="円/楕円 12"/>
          <p:cNvSpPr/>
          <p:nvPr/>
        </p:nvSpPr>
        <p:spPr>
          <a:xfrm>
            <a:off x="2381845" y="5139227"/>
            <a:ext cx="3709433" cy="360048"/>
          </a:xfrm>
          <a:prstGeom prst="ellipse">
            <a:avLst/>
          </a:prstGeom>
          <a:noFill/>
          <a:ln>
            <a:solidFill>
              <a:srgbClr val="009900"/>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グラフ 10"/>
          <p:cNvGraphicFramePr/>
          <p:nvPr/>
        </p:nvGraphicFramePr>
        <p:xfrm>
          <a:off x="1331568" y="1988808"/>
          <a:ext cx="6411227" cy="4299591"/>
        </p:xfrm>
        <a:graphic>
          <a:graphicData uri="http://schemas.openxmlformats.org/drawingml/2006/chart">
            <c:chart xmlns:c="http://schemas.openxmlformats.org/drawingml/2006/chart" xmlns:r="http://schemas.openxmlformats.org/officeDocument/2006/relationships" r:id="rId3"/>
          </a:graphicData>
        </a:graphic>
      </p:graphicFrame>
      <p:sp>
        <p:nvSpPr>
          <p:cNvPr id="2" name="タイトル 1"/>
          <p:cNvSpPr>
            <a:spLocks noGrp="1"/>
          </p:cNvSpPr>
          <p:nvPr>
            <p:ph type="title"/>
          </p:nvPr>
        </p:nvSpPr>
        <p:spPr/>
        <p:txBody>
          <a:bodyPr/>
          <a:lstStyle/>
          <a:p>
            <a:r>
              <a:rPr lang="en-US" altLang="ja-JP" dirty="0" smtClean="0"/>
              <a:t>For Your Interest,</a:t>
            </a:r>
            <a:endParaRPr kumimoji="1" lang="ja-JP" altLang="en-US" dirty="0"/>
          </a:p>
        </p:txBody>
      </p:sp>
      <p:sp>
        <p:nvSpPr>
          <p:cNvPr id="3" name="コンテンツ プレースホルダ 2"/>
          <p:cNvSpPr>
            <a:spLocks noGrp="1"/>
          </p:cNvSpPr>
          <p:nvPr>
            <p:ph sz="quarter" idx="1"/>
          </p:nvPr>
        </p:nvSpPr>
        <p:spPr/>
        <p:txBody>
          <a:bodyPr/>
          <a:lstStyle/>
          <a:p>
            <a:r>
              <a:rPr lang="en-US" altLang="ja-JP" dirty="0" smtClean="0"/>
              <a:t>In the paper, same chart uses different scale</a:t>
            </a:r>
          </a:p>
        </p:txBody>
      </p:sp>
      <p:grpSp>
        <p:nvGrpSpPr>
          <p:cNvPr id="4" name="グループ化 10"/>
          <p:cNvGrpSpPr/>
          <p:nvPr/>
        </p:nvGrpSpPr>
        <p:grpSpPr>
          <a:xfrm>
            <a:off x="2164441" y="1988808"/>
            <a:ext cx="6188063" cy="3065345"/>
            <a:chOff x="2524489" y="1988808"/>
            <a:chExt cx="6188063" cy="3065345"/>
          </a:xfrm>
        </p:grpSpPr>
        <p:sp>
          <p:nvSpPr>
            <p:cNvPr id="7" name="円/楕円 6"/>
            <p:cNvSpPr/>
            <p:nvPr/>
          </p:nvSpPr>
          <p:spPr>
            <a:xfrm rot="21087425">
              <a:off x="2524489" y="2433562"/>
              <a:ext cx="2604300" cy="787748"/>
            </a:xfrm>
            <a:prstGeom prst="ellipse">
              <a:avLst/>
            </a:prstGeom>
            <a:noFill/>
            <a:ln>
              <a:solidFill>
                <a:srgbClr val="0000FF"/>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8" name="円/楕円 7"/>
            <p:cNvSpPr/>
            <p:nvPr/>
          </p:nvSpPr>
          <p:spPr>
            <a:xfrm rot="20849381">
              <a:off x="6705807" y="3243405"/>
              <a:ext cx="1112991" cy="1810748"/>
            </a:xfrm>
            <a:prstGeom prst="ellipse">
              <a:avLst/>
            </a:prstGeom>
            <a:noFill/>
            <a:ln>
              <a:solidFill>
                <a:srgbClr val="FF0000"/>
              </a:solid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9" name="テキスト ボックス 8"/>
            <p:cNvSpPr txBox="1"/>
            <p:nvPr/>
          </p:nvSpPr>
          <p:spPr>
            <a:xfrm>
              <a:off x="2771760" y="1988808"/>
              <a:ext cx="2790372" cy="369332"/>
            </a:xfrm>
            <a:prstGeom prst="rect">
              <a:avLst/>
            </a:prstGeom>
            <a:noFill/>
          </p:spPr>
          <p:txBody>
            <a:bodyPr wrap="square" rtlCol="0">
              <a:spAutoFit/>
            </a:bodyPr>
            <a:lstStyle/>
            <a:p>
              <a:r>
                <a:rPr kumimoji="1" lang="en-US" altLang="ja-JP" dirty="0" smtClean="0">
                  <a:solidFill>
                    <a:srgbClr val="0000FF"/>
                  </a:solidFill>
                </a:rPr>
                <a:t>Monomorphic Dominant</a:t>
              </a:r>
              <a:endParaRPr kumimoji="1" lang="ja-JP" altLang="en-US" dirty="0">
                <a:solidFill>
                  <a:srgbClr val="0000FF"/>
                </a:solidFill>
              </a:endParaRPr>
            </a:p>
          </p:txBody>
        </p:sp>
        <p:sp>
          <p:nvSpPr>
            <p:cNvPr id="10" name="テキスト ボックス 9"/>
            <p:cNvSpPr txBox="1"/>
            <p:nvPr/>
          </p:nvSpPr>
          <p:spPr>
            <a:xfrm>
              <a:off x="5922180" y="2793484"/>
              <a:ext cx="2790372" cy="369332"/>
            </a:xfrm>
            <a:prstGeom prst="rect">
              <a:avLst/>
            </a:prstGeom>
            <a:noFill/>
          </p:spPr>
          <p:txBody>
            <a:bodyPr wrap="square" rtlCol="0">
              <a:spAutoFit/>
            </a:bodyPr>
            <a:lstStyle/>
            <a:p>
              <a:r>
                <a:rPr kumimoji="1" lang="en-US" altLang="ja-JP" dirty="0" smtClean="0">
                  <a:solidFill>
                    <a:srgbClr val="FF0000"/>
                  </a:solidFill>
                </a:rPr>
                <a:t>Polymorphic Dominant</a:t>
              </a:r>
              <a:endParaRPr kumimoji="1" lang="ja-JP" altLang="en-US" dirty="0">
                <a:solidFill>
                  <a:srgbClr val="FF0000"/>
                </a:solidFill>
              </a:endParaRPr>
            </a:p>
          </p:txBody>
        </p:sp>
        <p:sp>
          <p:nvSpPr>
            <p:cNvPr id="12" name="テキスト ボックス 11"/>
            <p:cNvSpPr txBox="1"/>
            <p:nvPr/>
          </p:nvSpPr>
          <p:spPr>
            <a:xfrm>
              <a:off x="3491856" y="4149096"/>
              <a:ext cx="2790372" cy="369332"/>
            </a:xfrm>
            <a:prstGeom prst="rect">
              <a:avLst/>
            </a:prstGeom>
            <a:noFill/>
          </p:spPr>
          <p:txBody>
            <a:bodyPr wrap="square" rtlCol="0">
              <a:spAutoFit/>
            </a:bodyPr>
            <a:lstStyle/>
            <a:p>
              <a:r>
                <a:rPr kumimoji="1" lang="en-US" altLang="ja-JP" dirty="0" smtClean="0">
                  <a:solidFill>
                    <a:srgbClr val="92D050"/>
                  </a:solidFill>
                </a:rPr>
                <a:t>Other workloads</a:t>
              </a:r>
              <a:endParaRPr kumimoji="1" lang="ja-JP" altLang="en-US" dirty="0">
                <a:solidFill>
                  <a:srgbClr val="92D050"/>
                </a:solidFill>
              </a:endParaRPr>
            </a:p>
          </p:txBody>
        </p:sp>
      </p:grpSp>
      <p:sp>
        <p:nvSpPr>
          <p:cNvPr id="13" name="円/楕円 12"/>
          <p:cNvSpPr/>
          <p:nvPr/>
        </p:nvSpPr>
        <p:spPr>
          <a:xfrm rot="375055">
            <a:off x="2270899" y="3268557"/>
            <a:ext cx="3709433" cy="787748"/>
          </a:xfrm>
          <a:prstGeom prst="ellipse">
            <a:avLst/>
          </a:prstGeom>
          <a:noFill/>
          <a:ln>
            <a:solidFill>
              <a:srgbClr val="92D050"/>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chor="b" anchorCtr="0"/>
          <a:lstStyle/>
          <a:p>
            <a:r>
              <a:rPr lang="en-US" altLang="ja-JP" dirty="0" smtClean="0"/>
              <a:t>How to predict indirect branches</a:t>
            </a:r>
            <a:endParaRPr lang="ja-JP" altLang="en-US" dirty="0"/>
          </a:p>
        </p:txBody>
      </p:sp>
      <p:sp>
        <p:nvSpPr>
          <p:cNvPr id="6" name="テキスト プレースホルダ 5"/>
          <p:cNvSpPr>
            <a:spLocks noGrp="1"/>
          </p:cNvSpPr>
          <p:nvPr>
            <p:ph type="body" idx="1"/>
          </p:nvPr>
        </p:nvSpPr>
        <p:spPr/>
        <p:txBody>
          <a:bodyPr/>
          <a:lstStyle/>
          <a:p>
            <a:r>
              <a:rPr kumimoji="1" lang="en-US" altLang="ja-JP" dirty="0" err="1" smtClean="0">
                <a:solidFill>
                  <a:schemeClr val="tx1"/>
                </a:solidFill>
              </a:rPr>
              <a:t>Monomorphic</a:t>
            </a:r>
            <a:r>
              <a:rPr kumimoji="1" lang="en-US" altLang="ja-JP" dirty="0" smtClean="0">
                <a:solidFill>
                  <a:schemeClr val="tx1"/>
                </a:solidFill>
              </a:rPr>
              <a:t> Branch</a:t>
            </a:r>
            <a:endParaRPr kumimoji="1" lang="ja-JP" altLang="en-US" dirty="0">
              <a:solidFill>
                <a:schemeClr val="tx1"/>
              </a:solidFill>
            </a:endParaRPr>
          </a:p>
        </p:txBody>
      </p:sp>
      <p:sp>
        <p:nvSpPr>
          <p:cNvPr id="7" name="テキスト プレースホルダ 6"/>
          <p:cNvSpPr>
            <a:spLocks noGrp="1"/>
          </p:cNvSpPr>
          <p:nvPr>
            <p:ph type="body" sz="half" idx="3"/>
          </p:nvPr>
        </p:nvSpPr>
        <p:spPr/>
        <p:txBody>
          <a:bodyPr/>
          <a:lstStyle/>
          <a:p>
            <a:r>
              <a:rPr kumimoji="1" lang="en-US" altLang="ja-JP" dirty="0" smtClean="0">
                <a:solidFill>
                  <a:schemeClr val="tx1"/>
                </a:solidFill>
              </a:rPr>
              <a:t>Polymorphic Branch</a:t>
            </a:r>
            <a:endParaRPr kumimoji="1" lang="ja-JP" altLang="en-US" dirty="0">
              <a:solidFill>
                <a:schemeClr val="tx1"/>
              </a:solidFill>
            </a:endParaRPr>
          </a:p>
        </p:txBody>
      </p:sp>
      <p:sp>
        <p:nvSpPr>
          <p:cNvPr id="3" name="コンテンツ プレースホルダ 2"/>
          <p:cNvSpPr>
            <a:spLocks noGrp="1"/>
          </p:cNvSpPr>
          <p:nvPr>
            <p:ph sz="quarter" idx="2"/>
          </p:nvPr>
        </p:nvSpPr>
        <p:spPr>
          <a:xfrm>
            <a:off x="341436" y="2133600"/>
            <a:ext cx="4154364" cy="575304"/>
          </a:xfrm>
        </p:spPr>
        <p:txBody>
          <a:bodyPr>
            <a:normAutofit/>
          </a:bodyPr>
          <a:lstStyle/>
          <a:p>
            <a:pPr algn="r">
              <a:buNone/>
            </a:pPr>
            <a:r>
              <a:rPr lang="en-US" altLang="ja-JP" dirty="0" smtClean="0"/>
              <a:t>Branch target buffer (BTB)</a:t>
            </a:r>
          </a:p>
        </p:txBody>
      </p:sp>
      <p:sp>
        <p:nvSpPr>
          <p:cNvPr id="8" name="コンテンツ プレースホルダ 7"/>
          <p:cNvSpPr>
            <a:spLocks noGrp="1"/>
          </p:cNvSpPr>
          <p:nvPr>
            <p:ph sz="quarter" idx="4"/>
          </p:nvPr>
        </p:nvSpPr>
        <p:spPr>
          <a:xfrm>
            <a:off x="4648200" y="2133600"/>
            <a:ext cx="4334388" cy="575304"/>
          </a:xfrm>
        </p:spPr>
        <p:txBody>
          <a:bodyPr/>
          <a:lstStyle/>
          <a:p>
            <a:pPr>
              <a:buNone/>
            </a:pPr>
            <a:r>
              <a:rPr lang="en-US" altLang="ja-JP" dirty="0" smtClean="0"/>
              <a:t>Tagged Target Cache (TTC)</a:t>
            </a:r>
          </a:p>
        </p:txBody>
      </p:sp>
      <p:sp>
        <p:nvSpPr>
          <p:cNvPr id="9" name="正方形/長方形 8"/>
          <p:cNvSpPr/>
          <p:nvPr/>
        </p:nvSpPr>
        <p:spPr>
          <a:xfrm>
            <a:off x="2051664" y="3429000"/>
            <a:ext cx="2160288" cy="1890252"/>
          </a:xfrm>
          <a:prstGeom prst="rect">
            <a:avLst/>
          </a:prstGeom>
        </p:spPr>
        <p:style>
          <a:lnRef idx="1">
            <a:schemeClr val="accent2"/>
          </a:lnRef>
          <a:fillRef idx="2">
            <a:schemeClr val="accent2"/>
          </a:fillRef>
          <a:effectRef idx="1">
            <a:schemeClr val="accent2"/>
          </a:effectRef>
          <a:fontRef idx="minor">
            <a:schemeClr val="dk1"/>
          </a:fontRef>
        </p:style>
        <p:txBody>
          <a:bodyPr rtlCol="0" anchor="t" anchorCtr="0"/>
          <a:lstStyle/>
          <a:p>
            <a:pPr algn="ctr"/>
            <a:r>
              <a:rPr lang="en-US" altLang="ja-JP" dirty="0" smtClean="0"/>
              <a:t>BTB</a:t>
            </a:r>
            <a:endParaRPr kumimoji="1" lang="ja-JP" altLang="en-US" dirty="0"/>
          </a:p>
        </p:txBody>
      </p:sp>
      <p:sp>
        <p:nvSpPr>
          <p:cNvPr id="15" name="正方形/長方形 14"/>
          <p:cNvSpPr/>
          <p:nvPr/>
        </p:nvSpPr>
        <p:spPr>
          <a:xfrm>
            <a:off x="971520" y="2708904"/>
            <a:ext cx="720096" cy="360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dirty="0" smtClean="0"/>
              <a:t>PC</a:t>
            </a:r>
            <a:endParaRPr kumimoji="1" lang="ja-JP" altLang="en-US" dirty="0"/>
          </a:p>
        </p:txBody>
      </p:sp>
      <p:cxnSp>
        <p:nvCxnSpPr>
          <p:cNvPr id="18" name="図形 17"/>
          <p:cNvCxnSpPr>
            <a:stCxn id="15" idx="2"/>
          </p:cNvCxnSpPr>
          <p:nvPr/>
        </p:nvCxnSpPr>
        <p:spPr>
          <a:xfrm rot="16200000" flipH="1">
            <a:off x="1061532" y="3338988"/>
            <a:ext cx="1260168" cy="720096"/>
          </a:xfrm>
          <a:prstGeom prst="bentConnector2">
            <a:avLst/>
          </a:prstGeom>
          <a:ln w="12700">
            <a:tailEnd type="triangle" w="lg" len="lg"/>
          </a:ln>
        </p:spPr>
        <p:style>
          <a:lnRef idx="1">
            <a:schemeClr val="dk1"/>
          </a:lnRef>
          <a:fillRef idx="0">
            <a:schemeClr val="dk1"/>
          </a:fillRef>
          <a:effectRef idx="0">
            <a:schemeClr val="dk1"/>
          </a:effectRef>
          <a:fontRef idx="minor">
            <a:schemeClr val="tx1"/>
          </a:fontRef>
        </p:style>
      </p:cxnSp>
      <p:sp>
        <p:nvSpPr>
          <p:cNvPr id="19" name="正方形/長方形 18"/>
          <p:cNvSpPr/>
          <p:nvPr/>
        </p:nvSpPr>
        <p:spPr>
          <a:xfrm>
            <a:off x="6372240" y="3429000"/>
            <a:ext cx="2160288" cy="1890252"/>
          </a:xfrm>
          <a:prstGeom prst="rect">
            <a:avLst/>
          </a:prstGeom>
        </p:spPr>
        <p:style>
          <a:lnRef idx="1">
            <a:schemeClr val="accent4"/>
          </a:lnRef>
          <a:fillRef idx="2">
            <a:schemeClr val="accent4"/>
          </a:fillRef>
          <a:effectRef idx="1">
            <a:schemeClr val="accent4"/>
          </a:effectRef>
          <a:fontRef idx="minor">
            <a:schemeClr val="dk1"/>
          </a:fontRef>
        </p:style>
        <p:txBody>
          <a:bodyPr rtlCol="0" anchor="t" anchorCtr="0"/>
          <a:lstStyle/>
          <a:p>
            <a:pPr algn="ctr"/>
            <a:r>
              <a:rPr lang="en-US" altLang="ja-JP" dirty="0" smtClean="0"/>
              <a:t>TTC</a:t>
            </a:r>
            <a:endParaRPr kumimoji="1" lang="ja-JP" altLang="en-US" dirty="0"/>
          </a:p>
        </p:txBody>
      </p:sp>
      <p:sp>
        <p:nvSpPr>
          <p:cNvPr id="20" name="正方形/長方形 19"/>
          <p:cNvSpPr/>
          <p:nvPr/>
        </p:nvSpPr>
        <p:spPr>
          <a:xfrm>
            <a:off x="5742156" y="2708904"/>
            <a:ext cx="720096" cy="360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altLang="ja-JP" dirty="0" smtClean="0"/>
              <a:t>PC</a:t>
            </a:r>
            <a:endParaRPr kumimoji="1" lang="ja-JP" altLang="en-US" dirty="0"/>
          </a:p>
        </p:txBody>
      </p:sp>
      <p:sp>
        <p:nvSpPr>
          <p:cNvPr id="21" name="正方形/長方形 20"/>
          <p:cNvSpPr/>
          <p:nvPr/>
        </p:nvSpPr>
        <p:spPr>
          <a:xfrm>
            <a:off x="7452384" y="4149096"/>
            <a:ext cx="1080144" cy="3600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t>t</a:t>
            </a:r>
            <a:r>
              <a:rPr kumimoji="1" lang="en-US" altLang="ja-JP" dirty="0" smtClean="0"/>
              <a:t>arget</a:t>
            </a:r>
            <a:endParaRPr kumimoji="1" lang="ja-JP" altLang="en-US" dirty="0"/>
          </a:p>
        </p:txBody>
      </p:sp>
      <p:cxnSp>
        <p:nvCxnSpPr>
          <p:cNvPr id="22" name="図形 21"/>
          <p:cNvCxnSpPr>
            <a:stCxn id="31" idx="4"/>
            <a:endCxn id="38" idx="1"/>
          </p:cNvCxnSpPr>
          <p:nvPr/>
        </p:nvCxnSpPr>
        <p:spPr>
          <a:xfrm rot="16200000" flipH="1">
            <a:off x="5652144" y="3609024"/>
            <a:ext cx="720096" cy="720096"/>
          </a:xfrm>
          <a:prstGeom prst="bentConnector2">
            <a:avLst/>
          </a:prstGeom>
          <a:ln w="12700">
            <a:tailEnd type="triangle" w="lg" len="lg"/>
          </a:ln>
        </p:spPr>
        <p:style>
          <a:lnRef idx="1">
            <a:schemeClr val="dk1"/>
          </a:lnRef>
          <a:fillRef idx="0">
            <a:schemeClr val="dk1"/>
          </a:fillRef>
          <a:effectRef idx="0">
            <a:schemeClr val="dk1"/>
          </a:effectRef>
          <a:fontRef idx="minor">
            <a:schemeClr val="tx1"/>
          </a:fontRef>
        </p:style>
      </p:cxnSp>
      <p:sp>
        <p:nvSpPr>
          <p:cNvPr id="29" name="正方形/長方形 28"/>
          <p:cNvSpPr/>
          <p:nvPr/>
        </p:nvSpPr>
        <p:spPr>
          <a:xfrm>
            <a:off x="4842036" y="2708904"/>
            <a:ext cx="720096" cy="36004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kumimoji="1" lang="en-US" altLang="ja-JP" dirty="0" smtClean="0"/>
              <a:t>BHR</a:t>
            </a:r>
            <a:endParaRPr kumimoji="1" lang="ja-JP" altLang="en-US" dirty="0"/>
          </a:p>
        </p:txBody>
      </p:sp>
      <p:sp>
        <p:nvSpPr>
          <p:cNvPr id="31" name="円/楕円 30"/>
          <p:cNvSpPr/>
          <p:nvPr/>
        </p:nvSpPr>
        <p:spPr>
          <a:xfrm>
            <a:off x="5472120" y="3248976"/>
            <a:ext cx="360048" cy="36004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a:t>
            </a:r>
            <a:endParaRPr kumimoji="1" lang="ja-JP" altLang="en-US" dirty="0"/>
          </a:p>
        </p:txBody>
      </p:sp>
      <p:cxnSp>
        <p:nvCxnSpPr>
          <p:cNvPr id="33" name="図形 32"/>
          <p:cNvCxnSpPr>
            <a:stCxn id="29" idx="2"/>
            <a:endCxn id="31" idx="2"/>
          </p:cNvCxnSpPr>
          <p:nvPr/>
        </p:nvCxnSpPr>
        <p:spPr>
          <a:xfrm rot="16200000" flipH="1">
            <a:off x="5157078" y="3113958"/>
            <a:ext cx="360048" cy="270036"/>
          </a:xfrm>
          <a:prstGeom prst="bentConnector2">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36" name="図形 35"/>
          <p:cNvCxnSpPr>
            <a:stCxn id="20" idx="2"/>
            <a:endCxn id="31" idx="6"/>
          </p:cNvCxnSpPr>
          <p:nvPr/>
        </p:nvCxnSpPr>
        <p:spPr>
          <a:xfrm rot="5400000">
            <a:off x="5787162" y="3113958"/>
            <a:ext cx="360048" cy="270036"/>
          </a:xfrm>
          <a:prstGeom prst="bentConnector2">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39" name="図形 24"/>
          <p:cNvCxnSpPr>
            <a:stCxn id="21" idx="2"/>
          </p:cNvCxnSpPr>
          <p:nvPr/>
        </p:nvCxnSpPr>
        <p:spPr>
          <a:xfrm rot="5400000">
            <a:off x="7091542" y="5409264"/>
            <a:ext cx="1801034" cy="794"/>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sp>
        <p:nvSpPr>
          <p:cNvPr id="38" name="正方形/長方形 37"/>
          <p:cNvSpPr/>
          <p:nvPr/>
        </p:nvSpPr>
        <p:spPr>
          <a:xfrm>
            <a:off x="6372240" y="4149096"/>
            <a:ext cx="1080144" cy="3600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t>tag</a:t>
            </a:r>
            <a:endParaRPr kumimoji="1" lang="ja-JP" altLang="en-US" dirty="0"/>
          </a:p>
        </p:txBody>
      </p:sp>
      <p:cxnSp>
        <p:nvCxnSpPr>
          <p:cNvPr id="43" name="図形 24"/>
          <p:cNvCxnSpPr>
            <a:stCxn id="38" idx="2"/>
            <a:endCxn id="49" idx="0"/>
          </p:cNvCxnSpPr>
          <p:nvPr/>
        </p:nvCxnSpPr>
        <p:spPr>
          <a:xfrm rot="5400000">
            <a:off x="6372240" y="5049216"/>
            <a:ext cx="1080144"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sp>
        <p:nvSpPr>
          <p:cNvPr id="49" name="円/楕円 48"/>
          <p:cNvSpPr/>
          <p:nvPr/>
        </p:nvSpPr>
        <p:spPr>
          <a:xfrm>
            <a:off x="6732288" y="5589288"/>
            <a:ext cx="360048" cy="36004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a:t>
            </a:r>
            <a:endParaRPr kumimoji="1" lang="ja-JP" altLang="en-US" dirty="0"/>
          </a:p>
        </p:txBody>
      </p:sp>
      <p:cxnSp>
        <p:nvCxnSpPr>
          <p:cNvPr id="50" name="図形 49"/>
          <p:cNvCxnSpPr>
            <a:stCxn id="31" idx="4"/>
            <a:endCxn id="49" idx="2"/>
          </p:cNvCxnSpPr>
          <p:nvPr/>
        </p:nvCxnSpPr>
        <p:spPr>
          <a:xfrm rot="16200000" flipH="1">
            <a:off x="5112072" y="4149096"/>
            <a:ext cx="2160288" cy="1080144"/>
          </a:xfrm>
          <a:prstGeom prst="bentConnector2">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54" name="図形 24"/>
          <p:cNvCxnSpPr>
            <a:stCxn id="49" idx="4"/>
          </p:cNvCxnSpPr>
          <p:nvPr/>
        </p:nvCxnSpPr>
        <p:spPr>
          <a:xfrm rot="5400000">
            <a:off x="6732288" y="6129360"/>
            <a:ext cx="360048"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sp>
        <p:nvSpPr>
          <p:cNvPr id="63" name="正方形/長方形 62"/>
          <p:cNvSpPr/>
          <p:nvPr/>
        </p:nvSpPr>
        <p:spPr>
          <a:xfrm>
            <a:off x="3131808" y="4149096"/>
            <a:ext cx="1080144" cy="3600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t>t</a:t>
            </a:r>
            <a:r>
              <a:rPr kumimoji="1" lang="en-US" altLang="ja-JP" dirty="0" smtClean="0"/>
              <a:t>arget</a:t>
            </a:r>
            <a:endParaRPr kumimoji="1" lang="ja-JP" altLang="en-US" dirty="0"/>
          </a:p>
        </p:txBody>
      </p:sp>
      <p:sp>
        <p:nvSpPr>
          <p:cNvPr id="64" name="正方形/長方形 63"/>
          <p:cNvSpPr/>
          <p:nvPr/>
        </p:nvSpPr>
        <p:spPr>
          <a:xfrm>
            <a:off x="2051664" y="4149096"/>
            <a:ext cx="1080144" cy="3600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t>tag</a:t>
            </a:r>
            <a:endParaRPr kumimoji="1" lang="ja-JP" altLang="en-US" dirty="0"/>
          </a:p>
        </p:txBody>
      </p:sp>
      <p:cxnSp>
        <p:nvCxnSpPr>
          <p:cNvPr id="67" name="図形 24"/>
          <p:cNvCxnSpPr>
            <a:stCxn id="64" idx="2"/>
            <a:endCxn id="68" idx="0"/>
          </p:cNvCxnSpPr>
          <p:nvPr/>
        </p:nvCxnSpPr>
        <p:spPr>
          <a:xfrm rot="16200000" flipH="1">
            <a:off x="2052061" y="5048819"/>
            <a:ext cx="1080144" cy="794"/>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sp>
        <p:nvSpPr>
          <p:cNvPr id="68" name="円/楕円 67"/>
          <p:cNvSpPr/>
          <p:nvPr/>
        </p:nvSpPr>
        <p:spPr>
          <a:xfrm>
            <a:off x="2412506" y="5589288"/>
            <a:ext cx="360048" cy="36004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a:t>
            </a:r>
            <a:endParaRPr kumimoji="1" lang="ja-JP" altLang="en-US" dirty="0"/>
          </a:p>
        </p:txBody>
      </p:sp>
      <p:cxnSp>
        <p:nvCxnSpPr>
          <p:cNvPr id="69" name="図形 24"/>
          <p:cNvCxnSpPr>
            <a:stCxn id="68" idx="4"/>
          </p:cNvCxnSpPr>
          <p:nvPr/>
        </p:nvCxnSpPr>
        <p:spPr>
          <a:xfrm rot="5400000">
            <a:off x="2411712" y="6129360"/>
            <a:ext cx="360842" cy="794"/>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71" name="図形 24"/>
          <p:cNvCxnSpPr>
            <a:stCxn id="63" idx="2"/>
          </p:cNvCxnSpPr>
          <p:nvPr/>
        </p:nvCxnSpPr>
        <p:spPr>
          <a:xfrm rot="5400000">
            <a:off x="2771363" y="5409661"/>
            <a:ext cx="1801034"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73" name="図形 72"/>
          <p:cNvCxnSpPr>
            <a:stCxn id="15" idx="2"/>
            <a:endCxn id="68" idx="2"/>
          </p:cNvCxnSpPr>
          <p:nvPr/>
        </p:nvCxnSpPr>
        <p:spPr>
          <a:xfrm rot="16200000" flipH="1">
            <a:off x="521857" y="3878663"/>
            <a:ext cx="2700360" cy="1080938"/>
          </a:xfrm>
          <a:prstGeom prst="bentConnector2">
            <a:avLst/>
          </a:prstGeom>
          <a:ln w="12700">
            <a:tailEnd type="triangle" w="lg" len="lg"/>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Adaptive Rehashing</a:t>
            </a:r>
            <a:endParaRPr lang="ja-JP" altLang="en-US" dirty="0"/>
          </a:p>
        </p:txBody>
      </p:sp>
      <p:sp>
        <p:nvSpPr>
          <p:cNvPr id="7" name="テキスト プレースホルダ 6"/>
          <p:cNvSpPr>
            <a:spLocks noGrp="1"/>
          </p:cNvSpPr>
          <p:nvPr>
            <p:ph sz="quarter" idx="1"/>
          </p:nvPr>
        </p:nvSpPr>
        <p:spPr>
          <a:xfrm>
            <a:off x="457200" y="1219200"/>
            <a:ext cx="4564860" cy="4937760"/>
          </a:xfrm>
        </p:spPr>
        <p:txBody>
          <a:bodyPr/>
          <a:lstStyle/>
          <a:p>
            <a:r>
              <a:rPr lang="en-US" altLang="ja-JP" dirty="0" err="1" smtClean="0">
                <a:solidFill>
                  <a:schemeClr val="tx1"/>
                </a:solidFill>
              </a:rPr>
              <a:t>Rehashable</a:t>
            </a:r>
            <a:r>
              <a:rPr lang="en-US" altLang="ja-JP" dirty="0" smtClean="0"/>
              <a:t>-</a:t>
            </a:r>
            <a:r>
              <a:rPr lang="en-US" altLang="ja-JP" dirty="0" smtClean="0">
                <a:solidFill>
                  <a:schemeClr val="tx1"/>
                </a:solidFill>
              </a:rPr>
              <a:t>BTB</a:t>
            </a:r>
            <a:r>
              <a:rPr lang="ja-JP" altLang="en-US" dirty="0" smtClean="0"/>
              <a:t> </a:t>
            </a:r>
            <a:r>
              <a:rPr lang="en-US" altLang="ja-JP" sz="1800" dirty="0" smtClean="0">
                <a:solidFill>
                  <a:schemeClr val="tx1"/>
                </a:solidFill>
              </a:rPr>
              <a:t>[Li+ 2002]</a:t>
            </a:r>
            <a:endParaRPr kumimoji="1" lang="ja-JP" altLang="en-US" sz="1800" dirty="0">
              <a:solidFill>
                <a:schemeClr val="tx1"/>
              </a:solidFill>
            </a:endParaRPr>
          </a:p>
        </p:txBody>
      </p:sp>
      <p:sp>
        <p:nvSpPr>
          <p:cNvPr id="71" name="コンテンツ プレースホルダ 70"/>
          <p:cNvSpPr>
            <a:spLocks noGrp="1"/>
          </p:cNvSpPr>
          <p:nvPr>
            <p:ph sz="quarter" idx="2"/>
          </p:nvPr>
        </p:nvSpPr>
        <p:spPr>
          <a:xfrm>
            <a:off x="4632198" y="1216152"/>
            <a:ext cx="4260378" cy="4937760"/>
          </a:xfrm>
        </p:spPr>
        <p:txBody>
          <a:bodyPr/>
          <a:lstStyle/>
          <a:p>
            <a:endParaRPr lang="en-US" altLang="ja-JP" dirty="0" smtClean="0"/>
          </a:p>
          <a:p>
            <a:r>
              <a:rPr lang="en-US" altLang="ja-JP" dirty="0" smtClean="0"/>
              <a:t>One tables are used to predict the branches.</a:t>
            </a:r>
          </a:p>
          <a:p>
            <a:endParaRPr lang="en-US" altLang="ja-JP" dirty="0" smtClean="0"/>
          </a:p>
          <a:p>
            <a:r>
              <a:rPr lang="en-US" altLang="ja-JP" dirty="0" err="1" smtClean="0"/>
              <a:t>Monomorphic</a:t>
            </a:r>
            <a:r>
              <a:rPr lang="en-US" altLang="ja-JP" dirty="0" smtClean="0"/>
              <a:t> branch</a:t>
            </a:r>
          </a:p>
          <a:p>
            <a:pPr lvl="1"/>
            <a:r>
              <a:rPr kumimoji="1" lang="en-US" altLang="ja-JP" dirty="0" smtClean="0"/>
              <a:t>Use Only PC</a:t>
            </a:r>
            <a:endParaRPr lang="en-US" altLang="ja-JP" dirty="0" smtClean="0"/>
          </a:p>
          <a:p>
            <a:endParaRPr lang="en-US" altLang="ja-JP" dirty="0" smtClean="0"/>
          </a:p>
          <a:p>
            <a:r>
              <a:rPr lang="en-US" altLang="ja-JP" dirty="0" smtClean="0"/>
              <a:t>P</a:t>
            </a:r>
            <a:r>
              <a:rPr kumimoji="1" lang="en-US" altLang="ja-JP" dirty="0" smtClean="0"/>
              <a:t>olymorphic branch</a:t>
            </a:r>
          </a:p>
          <a:p>
            <a:pPr lvl="1"/>
            <a:r>
              <a:rPr lang="en-US" altLang="ja-JP" dirty="0" smtClean="0"/>
              <a:t>Use both PC &amp; BHR</a:t>
            </a:r>
          </a:p>
          <a:p>
            <a:pPr lvl="1"/>
            <a:endParaRPr kumimoji="1" lang="en-US" altLang="ja-JP" dirty="0" smtClean="0"/>
          </a:p>
        </p:txBody>
      </p:sp>
      <p:sp>
        <p:nvSpPr>
          <p:cNvPr id="19" name="正方形/長方形 18"/>
          <p:cNvSpPr/>
          <p:nvPr/>
        </p:nvSpPr>
        <p:spPr>
          <a:xfrm>
            <a:off x="2231688" y="2709698"/>
            <a:ext cx="2160288" cy="2250300"/>
          </a:xfrm>
          <a:prstGeom prst="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a:p>
        </p:txBody>
      </p:sp>
      <p:sp>
        <p:nvSpPr>
          <p:cNvPr id="20" name="正方形/長方形 19"/>
          <p:cNvSpPr/>
          <p:nvPr/>
        </p:nvSpPr>
        <p:spPr>
          <a:xfrm>
            <a:off x="431448" y="1898796"/>
            <a:ext cx="720096" cy="36004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altLang="ja-JP" dirty="0" smtClean="0"/>
              <a:t>B</a:t>
            </a:r>
            <a:r>
              <a:rPr kumimoji="1" lang="en-US" altLang="ja-JP" dirty="0" smtClean="0"/>
              <a:t>HR</a:t>
            </a:r>
            <a:endParaRPr kumimoji="1" lang="ja-JP" altLang="en-US" dirty="0"/>
          </a:p>
        </p:txBody>
      </p:sp>
      <p:cxnSp>
        <p:nvCxnSpPr>
          <p:cNvPr id="22" name="図形 21"/>
          <p:cNvCxnSpPr>
            <a:stCxn id="23" idx="0"/>
            <a:endCxn id="46" idx="1"/>
          </p:cNvCxnSpPr>
          <p:nvPr/>
        </p:nvCxnSpPr>
        <p:spPr>
          <a:xfrm rot="16200000" flipH="1">
            <a:off x="1353674" y="3271876"/>
            <a:ext cx="720890" cy="1035138"/>
          </a:xfrm>
          <a:prstGeom prst="bentConnector2">
            <a:avLst/>
          </a:prstGeom>
          <a:ln w="12700">
            <a:tailEnd type="triangle" w="lg" len="lg"/>
          </a:ln>
        </p:spPr>
        <p:style>
          <a:lnRef idx="1">
            <a:schemeClr val="dk1"/>
          </a:lnRef>
          <a:fillRef idx="0">
            <a:schemeClr val="dk1"/>
          </a:fillRef>
          <a:effectRef idx="0">
            <a:schemeClr val="dk1"/>
          </a:effectRef>
          <a:fontRef idx="minor">
            <a:schemeClr val="tx1"/>
          </a:fontRef>
        </p:style>
      </p:cxnSp>
      <p:sp>
        <p:nvSpPr>
          <p:cNvPr id="29" name="正方形/長方形 28"/>
          <p:cNvSpPr/>
          <p:nvPr/>
        </p:nvSpPr>
        <p:spPr>
          <a:xfrm>
            <a:off x="1241556" y="1898796"/>
            <a:ext cx="720096" cy="36004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kumimoji="1" lang="en-US" altLang="ja-JP" dirty="0" smtClean="0"/>
              <a:t>PC</a:t>
            </a:r>
            <a:endParaRPr kumimoji="1" lang="ja-JP" altLang="en-US" dirty="0"/>
          </a:p>
        </p:txBody>
      </p:sp>
      <p:sp>
        <p:nvSpPr>
          <p:cNvPr id="31" name="円/楕円 30"/>
          <p:cNvSpPr/>
          <p:nvPr/>
        </p:nvSpPr>
        <p:spPr>
          <a:xfrm>
            <a:off x="611472" y="2618892"/>
            <a:ext cx="360048" cy="36004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a:t>
            </a:r>
            <a:endParaRPr kumimoji="1" lang="ja-JP" altLang="en-US" dirty="0"/>
          </a:p>
        </p:txBody>
      </p:sp>
      <p:cxnSp>
        <p:nvCxnSpPr>
          <p:cNvPr id="33" name="図形 32"/>
          <p:cNvCxnSpPr>
            <a:stCxn id="29" idx="2"/>
            <a:endCxn id="31" idx="6"/>
          </p:cNvCxnSpPr>
          <p:nvPr/>
        </p:nvCxnSpPr>
        <p:spPr>
          <a:xfrm rot="5400000">
            <a:off x="1016526" y="2213838"/>
            <a:ext cx="540072" cy="630084"/>
          </a:xfrm>
          <a:prstGeom prst="bentConnector2">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36" name="図形 35"/>
          <p:cNvCxnSpPr>
            <a:stCxn id="20" idx="2"/>
            <a:endCxn id="31" idx="0"/>
          </p:cNvCxnSpPr>
          <p:nvPr/>
        </p:nvCxnSpPr>
        <p:spPr>
          <a:xfrm rot="5400000">
            <a:off x="611472" y="2438868"/>
            <a:ext cx="360048"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39" name="図形 24"/>
          <p:cNvCxnSpPr>
            <a:stCxn id="45" idx="2"/>
          </p:cNvCxnSpPr>
          <p:nvPr/>
        </p:nvCxnSpPr>
        <p:spPr>
          <a:xfrm rot="5400000">
            <a:off x="2996790" y="5185028"/>
            <a:ext cx="1710228"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sp>
        <p:nvSpPr>
          <p:cNvPr id="23" name="台形 22"/>
          <p:cNvSpPr/>
          <p:nvPr/>
        </p:nvSpPr>
        <p:spPr>
          <a:xfrm rot="10800000">
            <a:off x="611472" y="3248976"/>
            <a:ext cx="1170156" cy="180024"/>
          </a:xfrm>
          <a:prstGeom prst="trapezoid">
            <a:avLst>
              <a:gd name="adj" fmla="val 63800"/>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35" name="図形 34"/>
          <p:cNvCxnSpPr>
            <a:stCxn id="29" idx="2"/>
          </p:cNvCxnSpPr>
          <p:nvPr/>
        </p:nvCxnSpPr>
        <p:spPr>
          <a:xfrm rot="5400000">
            <a:off x="1106538" y="2753910"/>
            <a:ext cx="990132"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41" name="図形 34"/>
          <p:cNvCxnSpPr>
            <a:stCxn id="31" idx="4"/>
          </p:cNvCxnSpPr>
          <p:nvPr/>
        </p:nvCxnSpPr>
        <p:spPr>
          <a:xfrm rot="5400000">
            <a:off x="656478" y="3113958"/>
            <a:ext cx="270036"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sp>
        <p:nvSpPr>
          <p:cNvPr id="123" name="テキスト ボックス 122"/>
          <p:cNvSpPr txBox="1"/>
          <p:nvPr/>
        </p:nvSpPr>
        <p:spPr>
          <a:xfrm>
            <a:off x="2231688" y="2795068"/>
            <a:ext cx="1440192" cy="369332"/>
          </a:xfrm>
          <a:prstGeom prst="rect">
            <a:avLst/>
          </a:prstGeom>
          <a:noFill/>
        </p:spPr>
        <p:txBody>
          <a:bodyPr wrap="square" rtlCol="0">
            <a:spAutoFit/>
          </a:bodyPr>
          <a:lstStyle/>
          <a:p>
            <a:pPr algn="ctr"/>
            <a:r>
              <a:rPr kumimoji="1" lang="en-US" altLang="ja-JP" dirty="0" smtClean="0"/>
              <a:t>BTB / TTC</a:t>
            </a:r>
            <a:endParaRPr kumimoji="1" lang="ja-JP" altLang="en-US" dirty="0"/>
          </a:p>
        </p:txBody>
      </p:sp>
      <p:sp>
        <p:nvSpPr>
          <p:cNvPr id="45" name="正方形/長方形 44"/>
          <p:cNvSpPr/>
          <p:nvPr/>
        </p:nvSpPr>
        <p:spPr>
          <a:xfrm>
            <a:off x="3311832" y="3969866"/>
            <a:ext cx="1080144" cy="3600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t>t</a:t>
            </a:r>
            <a:r>
              <a:rPr kumimoji="1" lang="en-US" altLang="ja-JP" dirty="0" smtClean="0"/>
              <a:t>arget</a:t>
            </a:r>
            <a:endParaRPr kumimoji="1" lang="ja-JP" altLang="en-US" dirty="0"/>
          </a:p>
        </p:txBody>
      </p:sp>
      <p:sp>
        <p:nvSpPr>
          <p:cNvPr id="46" name="正方形/長方形 45"/>
          <p:cNvSpPr/>
          <p:nvPr/>
        </p:nvSpPr>
        <p:spPr>
          <a:xfrm>
            <a:off x="2231688" y="3969866"/>
            <a:ext cx="1080144" cy="3600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altLang="ja-JP" dirty="0" smtClean="0"/>
              <a:t>tag</a:t>
            </a:r>
            <a:endParaRPr kumimoji="1" lang="ja-JP" altLang="en-US" dirty="0"/>
          </a:p>
        </p:txBody>
      </p:sp>
      <p:cxnSp>
        <p:nvCxnSpPr>
          <p:cNvPr id="63" name="図形 24"/>
          <p:cNvCxnSpPr>
            <a:endCxn id="64" idx="0"/>
          </p:cNvCxnSpPr>
          <p:nvPr/>
        </p:nvCxnSpPr>
        <p:spPr>
          <a:xfrm rot="16200000" flipH="1">
            <a:off x="2277488" y="4824186"/>
            <a:ext cx="989338" cy="794"/>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sp>
        <p:nvSpPr>
          <p:cNvPr id="64" name="円/楕円 63"/>
          <p:cNvSpPr/>
          <p:nvPr/>
        </p:nvSpPr>
        <p:spPr>
          <a:xfrm>
            <a:off x="2592530" y="5319252"/>
            <a:ext cx="360048" cy="360048"/>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a:t>
            </a:r>
            <a:endParaRPr kumimoji="1" lang="ja-JP" altLang="en-US" dirty="0"/>
          </a:p>
        </p:txBody>
      </p:sp>
      <p:cxnSp>
        <p:nvCxnSpPr>
          <p:cNvPr id="65" name="図形 24"/>
          <p:cNvCxnSpPr>
            <a:stCxn id="64" idx="4"/>
          </p:cNvCxnSpPr>
          <p:nvPr/>
        </p:nvCxnSpPr>
        <p:spPr>
          <a:xfrm rot="5400000">
            <a:off x="2592530" y="5859324"/>
            <a:ext cx="360048" cy="1588"/>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67" name="図形 66"/>
          <p:cNvCxnSpPr>
            <a:endCxn id="64" idx="2"/>
          </p:cNvCxnSpPr>
          <p:nvPr/>
        </p:nvCxnSpPr>
        <p:spPr>
          <a:xfrm rot="16200000" flipH="1">
            <a:off x="892501" y="3799247"/>
            <a:ext cx="2004078" cy="1395980"/>
          </a:xfrm>
          <a:prstGeom prst="bentConnector2">
            <a:avLst/>
          </a:prstGeom>
          <a:ln w="12700">
            <a:tailEnd type="triangle" w="lg" len="lg"/>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smtClean="0"/>
              <a:t>Cascaded Predictor </a:t>
            </a:r>
            <a:r>
              <a:rPr kumimoji="1" lang="en-US" altLang="ja-JP" sz="2200" dirty="0" smtClean="0"/>
              <a:t>[</a:t>
            </a:r>
            <a:r>
              <a:rPr kumimoji="1" lang="en-US" altLang="ja-JP" sz="2200" dirty="0" err="1" smtClean="0"/>
              <a:t>Driesen</a:t>
            </a:r>
            <a:r>
              <a:rPr kumimoji="1" lang="en-US" altLang="ja-JP" sz="2200" dirty="0" smtClean="0"/>
              <a:t>+ 1998]</a:t>
            </a:r>
            <a:endParaRPr kumimoji="1" lang="ja-JP" altLang="en-US" sz="2200" dirty="0"/>
          </a:p>
        </p:txBody>
      </p:sp>
      <p:sp>
        <p:nvSpPr>
          <p:cNvPr id="70" name="コンテンツ プレースホルダ 69"/>
          <p:cNvSpPr>
            <a:spLocks noGrp="1"/>
          </p:cNvSpPr>
          <p:nvPr>
            <p:ph sz="quarter" idx="2"/>
          </p:nvPr>
        </p:nvSpPr>
        <p:spPr>
          <a:xfrm>
            <a:off x="4632198" y="1216152"/>
            <a:ext cx="4260378" cy="4937760"/>
          </a:xfrm>
        </p:spPr>
        <p:txBody>
          <a:bodyPr/>
          <a:lstStyle/>
          <a:p>
            <a:endParaRPr kumimoji="1" lang="en-US" altLang="ja-JP" dirty="0" smtClean="0"/>
          </a:p>
          <a:p>
            <a:r>
              <a:rPr kumimoji="1" lang="en-US" altLang="ja-JP" dirty="0" smtClean="0"/>
              <a:t>Multiple separated tables are used for predictions</a:t>
            </a:r>
          </a:p>
          <a:p>
            <a:endParaRPr lang="en-US" altLang="ja-JP" dirty="0" smtClean="0"/>
          </a:p>
          <a:p>
            <a:r>
              <a:rPr lang="en-US" altLang="ja-JP" dirty="0" smtClean="0"/>
              <a:t>Monomorphic branch</a:t>
            </a:r>
          </a:p>
          <a:p>
            <a:pPr lvl="1"/>
            <a:r>
              <a:rPr lang="en-US" altLang="ja-JP" dirty="0" smtClean="0"/>
              <a:t>BTB-like base predictor</a:t>
            </a:r>
          </a:p>
          <a:p>
            <a:endParaRPr lang="en-US" altLang="ja-JP" dirty="0" smtClean="0"/>
          </a:p>
          <a:p>
            <a:r>
              <a:rPr lang="en-US" altLang="ja-JP" dirty="0" smtClean="0"/>
              <a:t>Polymorphic branch</a:t>
            </a:r>
          </a:p>
          <a:p>
            <a:pPr lvl="1"/>
            <a:r>
              <a:rPr lang="en-US" altLang="ja-JP" dirty="0" smtClean="0"/>
              <a:t>TTC-like tagged predictor</a:t>
            </a:r>
          </a:p>
          <a:p>
            <a:pPr lvl="1"/>
            <a:endParaRPr lang="en-US" altLang="ja-JP" dirty="0" smtClean="0"/>
          </a:p>
        </p:txBody>
      </p:sp>
      <p:sp>
        <p:nvSpPr>
          <p:cNvPr id="72" name="正方形/長方形 71"/>
          <p:cNvSpPr/>
          <p:nvPr/>
        </p:nvSpPr>
        <p:spPr>
          <a:xfrm>
            <a:off x="1871640" y="1268712"/>
            <a:ext cx="1080144" cy="180024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73" name="正方形/長方形 72"/>
          <p:cNvSpPr/>
          <p:nvPr/>
        </p:nvSpPr>
        <p:spPr>
          <a:xfrm>
            <a:off x="1871640" y="2348856"/>
            <a:ext cx="1080144" cy="3600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Target</a:t>
            </a:r>
            <a:endParaRPr kumimoji="1" lang="ja-JP" altLang="en-US" dirty="0"/>
          </a:p>
        </p:txBody>
      </p:sp>
      <p:sp>
        <p:nvSpPr>
          <p:cNvPr id="74" name="テキスト ボックス 73"/>
          <p:cNvSpPr txBox="1"/>
          <p:nvPr/>
        </p:nvSpPr>
        <p:spPr>
          <a:xfrm>
            <a:off x="1871640" y="1268712"/>
            <a:ext cx="1080144" cy="369332"/>
          </a:xfrm>
          <a:prstGeom prst="rect">
            <a:avLst/>
          </a:prstGeom>
          <a:noFill/>
        </p:spPr>
        <p:txBody>
          <a:bodyPr wrap="square" rtlCol="0">
            <a:spAutoFit/>
          </a:bodyPr>
          <a:lstStyle/>
          <a:p>
            <a:r>
              <a:rPr kumimoji="1" lang="en-US" altLang="ja-JP" dirty="0" smtClean="0"/>
              <a:t>T0</a:t>
            </a:r>
          </a:p>
        </p:txBody>
      </p:sp>
      <p:sp>
        <p:nvSpPr>
          <p:cNvPr id="79" name="正方形/長方形 78"/>
          <p:cNvSpPr/>
          <p:nvPr/>
        </p:nvSpPr>
        <p:spPr>
          <a:xfrm>
            <a:off x="431448" y="1268712"/>
            <a:ext cx="1080144" cy="180024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80" name="正方形/長方形 79"/>
          <p:cNvSpPr/>
          <p:nvPr/>
        </p:nvSpPr>
        <p:spPr>
          <a:xfrm>
            <a:off x="431448" y="2528880"/>
            <a:ext cx="1080144" cy="3600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Target</a:t>
            </a:r>
            <a:endParaRPr kumimoji="1" lang="ja-JP" altLang="en-US" dirty="0"/>
          </a:p>
        </p:txBody>
      </p:sp>
      <p:sp>
        <p:nvSpPr>
          <p:cNvPr id="81" name="テキスト ボックス 80"/>
          <p:cNvSpPr txBox="1"/>
          <p:nvPr/>
        </p:nvSpPr>
        <p:spPr>
          <a:xfrm>
            <a:off x="431448" y="1268712"/>
            <a:ext cx="1080144" cy="369332"/>
          </a:xfrm>
          <a:prstGeom prst="rect">
            <a:avLst/>
          </a:prstGeom>
          <a:noFill/>
        </p:spPr>
        <p:txBody>
          <a:bodyPr wrap="square" rtlCol="0">
            <a:spAutoFit/>
          </a:bodyPr>
          <a:lstStyle/>
          <a:p>
            <a:r>
              <a:rPr kumimoji="1" lang="en-US" altLang="ja-JP" dirty="0" smtClean="0"/>
              <a:t>BASE</a:t>
            </a:r>
          </a:p>
        </p:txBody>
      </p:sp>
      <p:sp>
        <p:nvSpPr>
          <p:cNvPr id="102" name="台形 101"/>
          <p:cNvSpPr/>
          <p:nvPr/>
        </p:nvSpPr>
        <p:spPr>
          <a:xfrm rot="10800000">
            <a:off x="1691616" y="3428999"/>
            <a:ext cx="1080144" cy="180024"/>
          </a:xfrm>
          <a:prstGeom prst="trapezoid">
            <a:avLst>
              <a:gd name="adj" fmla="val 63800"/>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cxnSp>
        <p:nvCxnSpPr>
          <p:cNvPr id="103" name="図形 24"/>
          <p:cNvCxnSpPr>
            <a:stCxn id="72" idx="2"/>
            <a:endCxn id="106" idx="0"/>
          </p:cNvCxnSpPr>
          <p:nvPr/>
        </p:nvCxnSpPr>
        <p:spPr>
          <a:xfrm rot="16200000" flipH="1">
            <a:off x="2231689" y="3248974"/>
            <a:ext cx="360047" cy="1"/>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104" name="図形 24"/>
          <p:cNvCxnSpPr>
            <a:stCxn id="79" idx="2"/>
            <a:endCxn id="105" idx="0"/>
          </p:cNvCxnSpPr>
          <p:nvPr/>
        </p:nvCxnSpPr>
        <p:spPr>
          <a:xfrm rot="16200000" flipH="1">
            <a:off x="1331569" y="2708902"/>
            <a:ext cx="360047" cy="1080145"/>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sp>
        <p:nvSpPr>
          <p:cNvPr id="105" name="正方形/長方形 104"/>
          <p:cNvSpPr/>
          <p:nvPr/>
        </p:nvSpPr>
        <p:spPr>
          <a:xfrm>
            <a:off x="1871641" y="3428999"/>
            <a:ext cx="360048"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6" name="正方形/長方形 105"/>
          <p:cNvSpPr/>
          <p:nvPr/>
        </p:nvSpPr>
        <p:spPr>
          <a:xfrm>
            <a:off x="2231689" y="3428999"/>
            <a:ext cx="360048"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09" name="図形 24"/>
          <p:cNvCxnSpPr>
            <a:stCxn id="102" idx="0"/>
          </p:cNvCxnSpPr>
          <p:nvPr/>
        </p:nvCxnSpPr>
        <p:spPr>
          <a:xfrm rot="16200000" flipH="1">
            <a:off x="2051664" y="3789046"/>
            <a:ext cx="360048" cy="1"/>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台形 94"/>
          <p:cNvSpPr/>
          <p:nvPr/>
        </p:nvSpPr>
        <p:spPr>
          <a:xfrm rot="10800000">
            <a:off x="1691616" y="3428999"/>
            <a:ext cx="1080144" cy="180024"/>
          </a:xfrm>
          <a:prstGeom prst="trapezoid">
            <a:avLst>
              <a:gd name="adj" fmla="val 63800"/>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 name="タイトル 1"/>
          <p:cNvSpPr>
            <a:spLocks noGrp="1"/>
          </p:cNvSpPr>
          <p:nvPr>
            <p:ph type="title"/>
          </p:nvPr>
        </p:nvSpPr>
        <p:spPr/>
        <p:txBody>
          <a:bodyPr>
            <a:normAutofit/>
          </a:bodyPr>
          <a:lstStyle/>
          <a:p>
            <a:r>
              <a:rPr kumimoji="1" lang="en-US" altLang="ja-JP" dirty="0" smtClean="0"/>
              <a:t>ITTAGE Branch Predictor </a:t>
            </a:r>
            <a:r>
              <a:rPr kumimoji="1" lang="en-US" altLang="ja-JP" sz="2200" dirty="0" smtClean="0"/>
              <a:t>[</a:t>
            </a:r>
            <a:r>
              <a:rPr kumimoji="1" lang="en-US" altLang="ja-JP" sz="2200" dirty="0" err="1" smtClean="0"/>
              <a:t>Seznec</a:t>
            </a:r>
            <a:r>
              <a:rPr lang="en-US" altLang="ja-JP" sz="2200" dirty="0" smtClean="0"/>
              <a:t>+ 2006</a:t>
            </a:r>
            <a:r>
              <a:rPr kumimoji="1" lang="en-US" altLang="ja-JP" sz="2200" dirty="0" smtClean="0"/>
              <a:t>]</a:t>
            </a:r>
            <a:endParaRPr kumimoji="1" lang="ja-JP" altLang="en-US" sz="2200" dirty="0"/>
          </a:p>
        </p:txBody>
      </p:sp>
      <p:cxnSp>
        <p:nvCxnSpPr>
          <p:cNvPr id="21" name="図形 24"/>
          <p:cNvCxnSpPr>
            <a:stCxn id="72" idx="2"/>
            <a:endCxn id="38" idx="0"/>
          </p:cNvCxnSpPr>
          <p:nvPr/>
        </p:nvCxnSpPr>
        <p:spPr>
          <a:xfrm rot="16200000" flipH="1">
            <a:off x="2231689" y="3248974"/>
            <a:ext cx="360047" cy="1"/>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24" name="図形 24"/>
          <p:cNvCxnSpPr>
            <a:stCxn id="79" idx="2"/>
            <a:endCxn id="36" idx="0"/>
          </p:cNvCxnSpPr>
          <p:nvPr/>
        </p:nvCxnSpPr>
        <p:spPr>
          <a:xfrm rot="16200000" flipH="1">
            <a:off x="1331569" y="2708902"/>
            <a:ext cx="360047" cy="1080145"/>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30" name="図形 24"/>
          <p:cNvCxnSpPr>
            <a:stCxn id="83" idx="2"/>
            <a:endCxn id="115" idx="0"/>
          </p:cNvCxnSpPr>
          <p:nvPr/>
        </p:nvCxnSpPr>
        <p:spPr>
          <a:xfrm rot="16200000" flipH="1">
            <a:off x="3401846" y="3519009"/>
            <a:ext cx="900117" cy="1"/>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37" name="図形 24"/>
          <p:cNvCxnSpPr>
            <a:stCxn id="95" idx="0"/>
            <a:endCxn id="114" idx="0"/>
          </p:cNvCxnSpPr>
          <p:nvPr/>
        </p:nvCxnSpPr>
        <p:spPr>
          <a:xfrm rot="16200000" flipH="1">
            <a:off x="2681749" y="3158961"/>
            <a:ext cx="360046" cy="1260169"/>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42" name="図形 24"/>
          <p:cNvCxnSpPr>
            <a:stCxn id="86" idx="2"/>
            <a:endCxn id="122" idx="0"/>
          </p:cNvCxnSpPr>
          <p:nvPr/>
        </p:nvCxnSpPr>
        <p:spPr>
          <a:xfrm rot="16200000" flipH="1">
            <a:off x="4572002" y="3789045"/>
            <a:ext cx="1440189" cy="1"/>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46" name="図形 24"/>
          <p:cNvCxnSpPr>
            <a:stCxn id="89" idx="2"/>
            <a:endCxn id="128" idx="0"/>
          </p:cNvCxnSpPr>
          <p:nvPr/>
        </p:nvCxnSpPr>
        <p:spPr>
          <a:xfrm rot="16200000" flipH="1">
            <a:off x="5742158" y="4059081"/>
            <a:ext cx="1980261" cy="1"/>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48" name="図形 24"/>
          <p:cNvCxnSpPr>
            <a:stCxn id="126" idx="0"/>
            <a:endCxn id="134" idx="0"/>
          </p:cNvCxnSpPr>
          <p:nvPr/>
        </p:nvCxnSpPr>
        <p:spPr>
          <a:xfrm rot="16200000" flipH="1">
            <a:off x="7002324" y="4779176"/>
            <a:ext cx="360048" cy="1260169"/>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sp>
        <p:nvSpPr>
          <p:cNvPr id="36" name="正方形/長方形 35"/>
          <p:cNvSpPr/>
          <p:nvPr/>
        </p:nvSpPr>
        <p:spPr>
          <a:xfrm>
            <a:off x="1871641" y="3428999"/>
            <a:ext cx="360048"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p:cNvSpPr/>
          <p:nvPr/>
        </p:nvSpPr>
        <p:spPr>
          <a:xfrm>
            <a:off x="2231689" y="3428999"/>
            <a:ext cx="360048"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71" name="図形 24"/>
          <p:cNvCxnSpPr>
            <a:stCxn id="113" idx="0"/>
            <a:endCxn id="121" idx="0"/>
          </p:cNvCxnSpPr>
          <p:nvPr/>
        </p:nvCxnSpPr>
        <p:spPr>
          <a:xfrm rot="16200000" flipH="1">
            <a:off x="4121940" y="3699032"/>
            <a:ext cx="360048" cy="1260169"/>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82" name="図形 24"/>
          <p:cNvCxnSpPr>
            <a:stCxn id="120" idx="0"/>
            <a:endCxn id="127" idx="0"/>
          </p:cNvCxnSpPr>
          <p:nvPr/>
        </p:nvCxnSpPr>
        <p:spPr>
          <a:xfrm rot="16200000" flipH="1">
            <a:off x="5562132" y="4239104"/>
            <a:ext cx="360048" cy="1260169"/>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cxnSp>
        <p:nvCxnSpPr>
          <p:cNvPr id="63" name="図形 24"/>
          <p:cNvCxnSpPr>
            <a:stCxn id="92" idx="2"/>
            <a:endCxn id="135" idx="0"/>
          </p:cNvCxnSpPr>
          <p:nvPr/>
        </p:nvCxnSpPr>
        <p:spPr>
          <a:xfrm rot="16200000" flipH="1">
            <a:off x="6912314" y="4329117"/>
            <a:ext cx="2520333" cy="1"/>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sp>
        <p:nvSpPr>
          <p:cNvPr id="72" name="正方形/長方形 71"/>
          <p:cNvSpPr/>
          <p:nvPr/>
        </p:nvSpPr>
        <p:spPr>
          <a:xfrm>
            <a:off x="1871640" y="1268712"/>
            <a:ext cx="1080144" cy="180024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73" name="正方形/長方形 72"/>
          <p:cNvSpPr/>
          <p:nvPr/>
        </p:nvSpPr>
        <p:spPr>
          <a:xfrm>
            <a:off x="1871640" y="2348856"/>
            <a:ext cx="1080144" cy="3600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Target</a:t>
            </a:r>
            <a:endParaRPr kumimoji="1" lang="ja-JP" altLang="en-US" dirty="0"/>
          </a:p>
        </p:txBody>
      </p:sp>
      <p:sp>
        <p:nvSpPr>
          <p:cNvPr id="74" name="テキスト ボックス 73"/>
          <p:cNvSpPr txBox="1"/>
          <p:nvPr/>
        </p:nvSpPr>
        <p:spPr>
          <a:xfrm>
            <a:off x="1871640" y="1268712"/>
            <a:ext cx="1080144" cy="369332"/>
          </a:xfrm>
          <a:prstGeom prst="rect">
            <a:avLst/>
          </a:prstGeom>
          <a:noFill/>
        </p:spPr>
        <p:txBody>
          <a:bodyPr wrap="square" rtlCol="0">
            <a:spAutoFit/>
          </a:bodyPr>
          <a:lstStyle/>
          <a:p>
            <a:r>
              <a:rPr kumimoji="1" lang="en-US" altLang="ja-JP" dirty="0" smtClean="0"/>
              <a:t>T0</a:t>
            </a:r>
          </a:p>
        </p:txBody>
      </p:sp>
      <p:sp>
        <p:nvSpPr>
          <p:cNvPr id="79" name="正方形/長方形 78"/>
          <p:cNvSpPr/>
          <p:nvPr/>
        </p:nvSpPr>
        <p:spPr>
          <a:xfrm>
            <a:off x="431448" y="1268712"/>
            <a:ext cx="1080144" cy="180024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80" name="正方形/長方形 79"/>
          <p:cNvSpPr/>
          <p:nvPr/>
        </p:nvSpPr>
        <p:spPr>
          <a:xfrm>
            <a:off x="431448" y="2528880"/>
            <a:ext cx="1080144" cy="3600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Target</a:t>
            </a:r>
            <a:endParaRPr kumimoji="1" lang="ja-JP" altLang="en-US" dirty="0"/>
          </a:p>
        </p:txBody>
      </p:sp>
      <p:sp>
        <p:nvSpPr>
          <p:cNvPr id="81" name="テキスト ボックス 80"/>
          <p:cNvSpPr txBox="1"/>
          <p:nvPr/>
        </p:nvSpPr>
        <p:spPr>
          <a:xfrm>
            <a:off x="431448" y="1268712"/>
            <a:ext cx="1080144" cy="369332"/>
          </a:xfrm>
          <a:prstGeom prst="rect">
            <a:avLst/>
          </a:prstGeom>
          <a:noFill/>
        </p:spPr>
        <p:txBody>
          <a:bodyPr wrap="square" rtlCol="0">
            <a:spAutoFit/>
          </a:bodyPr>
          <a:lstStyle/>
          <a:p>
            <a:r>
              <a:rPr kumimoji="1" lang="en-US" altLang="ja-JP" dirty="0" smtClean="0"/>
              <a:t>BASE</a:t>
            </a:r>
          </a:p>
        </p:txBody>
      </p:sp>
      <p:sp>
        <p:nvSpPr>
          <p:cNvPr id="83" name="正方形/長方形 82"/>
          <p:cNvSpPr/>
          <p:nvPr/>
        </p:nvSpPr>
        <p:spPr>
          <a:xfrm>
            <a:off x="3311832" y="1268712"/>
            <a:ext cx="1080144" cy="180024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84" name="正方形/長方形 83"/>
          <p:cNvSpPr/>
          <p:nvPr/>
        </p:nvSpPr>
        <p:spPr>
          <a:xfrm>
            <a:off x="3311832" y="1898796"/>
            <a:ext cx="1080144" cy="3600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Target</a:t>
            </a:r>
            <a:endParaRPr kumimoji="1" lang="ja-JP" altLang="en-US" dirty="0"/>
          </a:p>
        </p:txBody>
      </p:sp>
      <p:sp>
        <p:nvSpPr>
          <p:cNvPr id="85" name="テキスト ボックス 84"/>
          <p:cNvSpPr txBox="1"/>
          <p:nvPr/>
        </p:nvSpPr>
        <p:spPr>
          <a:xfrm>
            <a:off x="3311832" y="1268712"/>
            <a:ext cx="1080144" cy="369332"/>
          </a:xfrm>
          <a:prstGeom prst="rect">
            <a:avLst/>
          </a:prstGeom>
          <a:noFill/>
        </p:spPr>
        <p:txBody>
          <a:bodyPr wrap="square" rtlCol="0">
            <a:spAutoFit/>
          </a:bodyPr>
          <a:lstStyle/>
          <a:p>
            <a:r>
              <a:rPr kumimoji="1" lang="en-US" altLang="ja-JP" dirty="0" smtClean="0"/>
              <a:t>T1</a:t>
            </a:r>
          </a:p>
        </p:txBody>
      </p:sp>
      <p:sp>
        <p:nvSpPr>
          <p:cNvPr id="86" name="正方形/長方形 85"/>
          <p:cNvSpPr/>
          <p:nvPr/>
        </p:nvSpPr>
        <p:spPr>
          <a:xfrm>
            <a:off x="4752024" y="1268712"/>
            <a:ext cx="1080144" cy="180024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87" name="正方形/長方形 86"/>
          <p:cNvSpPr/>
          <p:nvPr/>
        </p:nvSpPr>
        <p:spPr>
          <a:xfrm>
            <a:off x="4752024" y="2528880"/>
            <a:ext cx="1080144" cy="3600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Target</a:t>
            </a:r>
            <a:endParaRPr kumimoji="1" lang="ja-JP" altLang="en-US" dirty="0"/>
          </a:p>
        </p:txBody>
      </p:sp>
      <p:sp>
        <p:nvSpPr>
          <p:cNvPr id="88" name="テキスト ボックス 87"/>
          <p:cNvSpPr txBox="1"/>
          <p:nvPr/>
        </p:nvSpPr>
        <p:spPr>
          <a:xfrm>
            <a:off x="4752024" y="1268712"/>
            <a:ext cx="1080144" cy="369332"/>
          </a:xfrm>
          <a:prstGeom prst="rect">
            <a:avLst/>
          </a:prstGeom>
          <a:noFill/>
        </p:spPr>
        <p:txBody>
          <a:bodyPr wrap="square" rtlCol="0">
            <a:spAutoFit/>
          </a:bodyPr>
          <a:lstStyle/>
          <a:p>
            <a:r>
              <a:rPr kumimoji="1" lang="en-US" altLang="ja-JP" dirty="0" smtClean="0"/>
              <a:t>T2</a:t>
            </a:r>
          </a:p>
        </p:txBody>
      </p:sp>
      <p:sp>
        <p:nvSpPr>
          <p:cNvPr id="89" name="正方形/長方形 88"/>
          <p:cNvSpPr/>
          <p:nvPr/>
        </p:nvSpPr>
        <p:spPr>
          <a:xfrm>
            <a:off x="6192216" y="1268712"/>
            <a:ext cx="1080144" cy="180024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90" name="正方形/長方形 89"/>
          <p:cNvSpPr/>
          <p:nvPr/>
        </p:nvSpPr>
        <p:spPr>
          <a:xfrm>
            <a:off x="6192216" y="2168832"/>
            <a:ext cx="1080144" cy="3600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Target</a:t>
            </a:r>
            <a:endParaRPr kumimoji="1" lang="ja-JP" altLang="en-US" dirty="0"/>
          </a:p>
        </p:txBody>
      </p:sp>
      <p:sp>
        <p:nvSpPr>
          <p:cNvPr id="91" name="テキスト ボックス 90"/>
          <p:cNvSpPr txBox="1"/>
          <p:nvPr/>
        </p:nvSpPr>
        <p:spPr>
          <a:xfrm>
            <a:off x="6192216" y="1268712"/>
            <a:ext cx="1080144" cy="369332"/>
          </a:xfrm>
          <a:prstGeom prst="rect">
            <a:avLst/>
          </a:prstGeom>
          <a:noFill/>
        </p:spPr>
        <p:txBody>
          <a:bodyPr wrap="square" rtlCol="0">
            <a:spAutoFit/>
          </a:bodyPr>
          <a:lstStyle/>
          <a:p>
            <a:r>
              <a:rPr kumimoji="1" lang="en-US" altLang="ja-JP" dirty="0" smtClean="0"/>
              <a:t>T3</a:t>
            </a:r>
          </a:p>
        </p:txBody>
      </p:sp>
      <p:sp>
        <p:nvSpPr>
          <p:cNvPr id="92" name="正方形/長方形 91"/>
          <p:cNvSpPr/>
          <p:nvPr/>
        </p:nvSpPr>
        <p:spPr>
          <a:xfrm>
            <a:off x="7632408" y="1268712"/>
            <a:ext cx="1080144" cy="180024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kumimoji="1" lang="ja-JP" altLang="en-US"/>
          </a:p>
        </p:txBody>
      </p:sp>
      <p:sp>
        <p:nvSpPr>
          <p:cNvPr id="93" name="正方形/長方形 92"/>
          <p:cNvSpPr/>
          <p:nvPr/>
        </p:nvSpPr>
        <p:spPr>
          <a:xfrm>
            <a:off x="7632408" y="1988808"/>
            <a:ext cx="1080144" cy="36004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en-US" altLang="ja-JP" dirty="0" smtClean="0"/>
              <a:t>Target</a:t>
            </a:r>
            <a:endParaRPr kumimoji="1" lang="ja-JP" altLang="en-US" dirty="0"/>
          </a:p>
        </p:txBody>
      </p:sp>
      <p:sp>
        <p:nvSpPr>
          <p:cNvPr id="94" name="テキスト ボックス 93"/>
          <p:cNvSpPr txBox="1"/>
          <p:nvPr/>
        </p:nvSpPr>
        <p:spPr>
          <a:xfrm>
            <a:off x="7632408" y="1268712"/>
            <a:ext cx="1080144" cy="369332"/>
          </a:xfrm>
          <a:prstGeom prst="rect">
            <a:avLst/>
          </a:prstGeom>
          <a:noFill/>
        </p:spPr>
        <p:txBody>
          <a:bodyPr wrap="square" rtlCol="0">
            <a:spAutoFit/>
          </a:bodyPr>
          <a:lstStyle/>
          <a:p>
            <a:r>
              <a:rPr kumimoji="1" lang="en-US" altLang="ja-JP" dirty="0" smtClean="0"/>
              <a:t>T4</a:t>
            </a:r>
          </a:p>
        </p:txBody>
      </p:sp>
      <p:sp>
        <p:nvSpPr>
          <p:cNvPr id="113" name="台形 112"/>
          <p:cNvSpPr/>
          <p:nvPr/>
        </p:nvSpPr>
        <p:spPr>
          <a:xfrm rot="10800000">
            <a:off x="3131808" y="3969069"/>
            <a:ext cx="1080144" cy="180024"/>
          </a:xfrm>
          <a:prstGeom prst="trapezoid">
            <a:avLst>
              <a:gd name="adj" fmla="val 63800"/>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14" name="正方形/長方形 113"/>
          <p:cNvSpPr/>
          <p:nvPr/>
        </p:nvSpPr>
        <p:spPr>
          <a:xfrm>
            <a:off x="3311833" y="3969069"/>
            <a:ext cx="360048"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5" name="正方形/長方形 114"/>
          <p:cNvSpPr/>
          <p:nvPr/>
        </p:nvSpPr>
        <p:spPr>
          <a:xfrm>
            <a:off x="3671881" y="3969069"/>
            <a:ext cx="360048"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0" name="台形 119"/>
          <p:cNvSpPr/>
          <p:nvPr/>
        </p:nvSpPr>
        <p:spPr>
          <a:xfrm rot="10800000">
            <a:off x="4572000" y="4509141"/>
            <a:ext cx="1080144" cy="180024"/>
          </a:xfrm>
          <a:prstGeom prst="trapezoid">
            <a:avLst>
              <a:gd name="adj" fmla="val 63800"/>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21" name="正方形/長方形 120"/>
          <p:cNvSpPr/>
          <p:nvPr/>
        </p:nvSpPr>
        <p:spPr>
          <a:xfrm>
            <a:off x="4752025" y="4509141"/>
            <a:ext cx="360048"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2" name="正方形/長方形 121"/>
          <p:cNvSpPr/>
          <p:nvPr/>
        </p:nvSpPr>
        <p:spPr>
          <a:xfrm>
            <a:off x="5112073" y="4509141"/>
            <a:ext cx="360048"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6" name="台形 125"/>
          <p:cNvSpPr/>
          <p:nvPr/>
        </p:nvSpPr>
        <p:spPr>
          <a:xfrm rot="10800000">
            <a:off x="6012192" y="5049213"/>
            <a:ext cx="1080144" cy="180024"/>
          </a:xfrm>
          <a:prstGeom prst="trapezoid">
            <a:avLst>
              <a:gd name="adj" fmla="val 63800"/>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27" name="正方形/長方形 126"/>
          <p:cNvSpPr/>
          <p:nvPr/>
        </p:nvSpPr>
        <p:spPr>
          <a:xfrm>
            <a:off x="6192217" y="5049213"/>
            <a:ext cx="360048"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8" name="正方形/長方形 127"/>
          <p:cNvSpPr/>
          <p:nvPr/>
        </p:nvSpPr>
        <p:spPr>
          <a:xfrm>
            <a:off x="6552265" y="5049213"/>
            <a:ext cx="360048"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3" name="台形 132"/>
          <p:cNvSpPr/>
          <p:nvPr/>
        </p:nvSpPr>
        <p:spPr>
          <a:xfrm rot="10800000">
            <a:off x="7452384" y="5589285"/>
            <a:ext cx="1080144" cy="180024"/>
          </a:xfrm>
          <a:prstGeom prst="trapezoid">
            <a:avLst>
              <a:gd name="adj" fmla="val 63800"/>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34" name="正方形/長方形 133"/>
          <p:cNvSpPr/>
          <p:nvPr/>
        </p:nvSpPr>
        <p:spPr>
          <a:xfrm>
            <a:off x="7632409" y="5589285"/>
            <a:ext cx="360048"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5" name="正方形/長方形 134"/>
          <p:cNvSpPr/>
          <p:nvPr/>
        </p:nvSpPr>
        <p:spPr>
          <a:xfrm>
            <a:off x="7992457" y="5589285"/>
            <a:ext cx="360048" cy="900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7" name="図形 24"/>
          <p:cNvCxnSpPr>
            <a:stCxn id="133" idx="0"/>
          </p:cNvCxnSpPr>
          <p:nvPr/>
        </p:nvCxnSpPr>
        <p:spPr>
          <a:xfrm rot="16200000" flipH="1">
            <a:off x="7812431" y="5949334"/>
            <a:ext cx="360053" cy="2"/>
          </a:xfrm>
          <a:prstGeom prst="bentConnector3">
            <a:avLst>
              <a:gd name="adj1" fmla="val 50000"/>
            </a:avLst>
          </a:prstGeom>
          <a:ln w="12700">
            <a:tailEnd type="triangle" w="lg" len="lg"/>
          </a:ln>
        </p:spPr>
        <p:style>
          <a:lnRef idx="1">
            <a:schemeClr val="dk1"/>
          </a:lnRef>
          <a:fillRef idx="0">
            <a:schemeClr val="dk1"/>
          </a:fillRef>
          <a:effectRef idx="0">
            <a:schemeClr val="dk1"/>
          </a:effectRef>
          <a:fontRef idx="minor">
            <a:schemeClr val="tx1"/>
          </a:fontRef>
        </p:style>
      </p:cxnSp>
      <p:sp>
        <p:nvSpPr>
          <p:cNvPr id="150" name="角丸四角形 149"/>
          <p:cNvSpPr/>
          <p:nvPr/>
        </p:nvSpPr>
        <p:spPr>
          <a:xfrm>
            <a:off x="251424" y="5229240"/>
            <a:ext cx="8684757" cy="990132"/>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lvl="0"/>
            <a:r>
              <a:rPr kumimoji="1" lang="en-US" altLang="ja-JP" sz="2600" dirty="0" smtClean="0"/>
              <a:t>The </a:t>
            </a:r>
            <a:r>
              <a:rPr lang="en-US" altLang="ja-JP" sz="2600" dirty="0" smtClean="0">
                <a:solidFill>
                  <a:schemeClr val="tx1"/>
                </a:solidFill>
              </a:rPr>
              <a:t>balance between BTB &amp; TTC</a:t>
            </a:r>
            <a:r>
              <a:rPr lang="ja-JP" altLang="en-US" sz="2600" dirty="0" smtClean="0">
                <a:solidFill>
                  <a:schemeClr val="tx1"/>
                </a:solidFill>
              </a:rPr>
              <a:t> </a:t>
            </a:r>
            <a:r>
              <a:rPr lang="en-US" altLang="ja-JP" sz="2600" dirty="0" smtClean="0">
                <a:solidFill>
                  <a:schemeClr val="tx1"/>
                </a:solidFill>
              </a:rPr>
              <a:t>is fixed in design time.</a:t>
            </a:r>
          </a:p>
          <a:p>
            <a:pPr lvl="0"/>
            <a:r>
              <a:rPr lang="en-US" altLang="ja-JP" sz="2000" dirty="0" smtClean="0"/>
              <a:t>Wasting resource for monomorphic- or polymorphic-dominant workloads</a:t>
            </a:r>
            <a:endParaRPr kumimoji="1" lang="en-US" altLang="ja-JP" sz="2000" dirty="0" smtClean="0"/>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50"/>
                                        </p:tgtEl>
                                        <p:attrNameLst>
                                          <p:attrName>style.visibility</p:attrName>
                                        </p:attrNameLst>
                                      </p:cBhvr>
                                      <p:to>
                                        <p:strVal val="visible"/>
                                      </p:to>
                                    </p:set>
                                    <p:animEffect transition="in" filter="checkerboard(across)">
                                      <p:cBhvr>
                                        <p:cTn id="7" dur="500"/>
                                        <p:tgtEl>
                                          <p:spTgt spid="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sz="4800" dirty="0" smtClean="0"/>
              <a:t>Our Proposal</a:t>
            </a:r>
            <a:endParaRPr kumimoji="1" lang="ja-JP" altLang="en-US" sz="4800" dirty="0"/>
          </a:p>
        </p:txBody>
      </p:sp>
      <p:sp>
        <p:nvSpPr>
          <p:cNvPr id="3" name="コンテンツ プレースホルダ 2"/>
          <p:cNvSpPr>
            <a:spLocks noGrp="1"/>
          </p:cNvSpPr>
          <p:nvPr>
            <p:ph sz="quarter" idx="1"/>
          </p:nvPr>
        </p:nvSpPr>
        <p:spPr>
          <a:xfrm>
            <a:off x="457200" y="2258844"/>
            <a:ext cx="8229600" cy="3898116"/>
          </a:xfrm>
        </p:spPr>
        <p:txBody>
          <a:bodyPr>
            <a:normAutofit/>
          </a:bodyPr>
          <a:lstStyle/>
          <a:p>
            <a:pPr algn="ctr">
              <a:buNone/>
            </a:pPr>
            <a:r>
              <a:rPr lang="en-US" altLang="ja-JP" sz="8000" dirty="0" smtClean="0">
                <a:solidFill>
                  <a:srgbClr val="FF0000"/>
                </a:solidFill>
              </a:rPr>
              <a:t>B</a:t>
            </a:r>
            <a:r>
              <a:rPr lang="en-US" altLang="ja-JP" sz="8000" dirty="0" smtClean="0">
                <a:solidFill>
                  <a:srgbClr val="009900"/>
                </a:solidFill>
              </a:rPr>
              <a:t>C</a:t>
            </a:r>
            <a:r>
              <a:rPr lang="en-US" altLang="ja-JP" sz="8000" dirty="0" smtClean="0">
                <a:solidFill>
                  <a:srgbClr val="0000FF"/>
                </a:solidFill>
              </a:rPr>
              <a:t>TAGE</a:t>
            </a:r>
          </a:p>
          <a:p>
            <a:pPr algn="ctr">
              <a:buNone/>
            </a:pPr>
            <a:r>
              <a:rPr lang="en-US" altLang="ja-JP" sz="4000" dirty="0" smtClean="0"/>
              <a:t>(</a:t>
            </a:r>
            <a:r>
              <a:rPr lang="en-US" altLang="ja-JP" sz="4000" b="1" dirty="0" err="1" smtClean="0">
                <a:solidFill>
                  <a:srgbClr val="FF0000"/>
                </a:solidFill>
              </a:rPr>
              <a:t>B</a:t>
            </a:r>
            <a:r>
              <a:rPr lang="en-US" altLang="ja-JP" sz="4000" dirty="0" err="1" smtClean="0">
                <a:solidFill>
                  <a:srgbClr val="FF0000"/>
                </a:solidFill>
              </a:rPr>
              <a:t>imode</a:t>
            </a:r>
            <a:r>
              <a:rPr lang="en-US" altLang="ja-JP" sz="4000" dirty="0" smtClean="0"/>
              <a:t> </a:t>
            </a:r>
            <a:r>
              <a:rPr lang="en-US" altLang="ja-JP" sz="4000" b="1" dirty="0" smtClean="0">
                <a:solidFill>
                  <a:srgbClr val="009900"/>
                </a:solidFill>
              </a:rPr>
              <a:t>C</a:t>
            </a:r>
            <a:r>
              <a:rPr lang="en-US" altLang="ja-JP" sz="4000" dirty="0" smtClean="0">
                <a:solidFill>
                  <a:srgbClr val="009900"/>
                </a:solidFill>
              </a:rPr>
              <a:t>ascading</a:t>
            </a:r>
            <a:r>
              <a:rPr lang="en-US" altLang="ja-JP" sz="4000" dirty="0" smtClean="0"/>
              <a:t> IT</a:t>
            </a:r>
            <a:r>
              <a:rPr lang="en-US" altLang="ja-JP" sz="4000" b="1" dirty="0" smtClean="0">
                <a:solidFill>
                  <a:srgbClr val="0000FF"/>
                </a:solidFill>
              </a:rPr>
              <a:t>TAGE</a:t>
            </a:r>
            <a:r>
              <a:rPr lang="en-US" altLang="ja-JP" sz="4000" dirty="0" smtClean="0"/>
              <a:t>)</a:t>
            </a:r>
            <a:endParaRPr kumimoji="1" lang="ja-JP" altLang="en-US" sz="4000" dirty="0"/>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0.2|0.4"/>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アース">
  <a:themeElements>
    <a:clrScheme name="アース">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ユーザー定義 1">
      <a:majorFont>
        <a:latin typeface="Arial"/>
        <a:ea typeface="HG明朝E"/>
        <a:cs typeface=""/>
      </a:majorFont>
      <a:minorFont>
        <a:latin typeface="Arial"/>
        <a:ea typeface="ＭＳ Ｐゴシック"/>
        <a:cs typeface=""/>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4311</TotalTime>
  <Words>2558</Words>
  <Application>Microsoft Office PowerPoint</Application>
  <PresentationFormat>画面に合わせる (4:3)</PresentationFormat>
  <Paragraphs>518</Paragraphs>
  <Slides>26</Slides>
  <Notes>25</Notes>
  <HiddenSlides>0</HiddenSlides>
  <MMClips>0</MMClips>
  <ScaleCrop>false</ScaleCrop>
  <HeadingPairs>
    <vt:vector size="4" baseType="variant">
      <vt:variant>
        <vt:lpstr>テーマ</vt:lpstr>
      </vt:variant>
      <vt:variant>
        <vt:i4>1</vt:i4>
      </vt:variant>
      <vt:variant>
        <vt:lpstr>スライド タイトル</vt:lpstr>
      </vt:variant>
      <vt:variant>
        <vt:i4>26</vt:i4>
      </vt:variant>
    </vt:vector>
  </HeadingPairs>
  <TitlesOfParts>
    <vt:vector size="27" baseType="lpstr">
      <vt:lpstr>アース</vt:lpstr>
      <vt:lpstr>Bimode Cascading: Adaptive Rehashing for ITTAGE Indirect Branch Predictor</vt:lpstr>
      <vt:lpstr>Introduction</vt:lpstr>
      <vt:lpstr>Workload analysis in CBP3</vt:lpstr>
      <vt:lpstr>For Your Interest,</vt:lpstr>
      <vt:lpstr>How to predict indirect branches</vt:lpstr>
      <vt:lpstr>Adaptive Rehashing</vt:lpstr>
      <vt:lpstr>Cascaded Predictor [Driesen+ 1998]</vt:lpstr>
      <vt:lpstr>ITTAGE Branch Predictor [Seznec+ 2006]</vt:lpstr>
      <vt:lpstr>Our Proposal</vt:lpstr>
      <vt:lpstr>BCTAGE</vt:lpstr>
      <vt:lpstr>Advantage of BCTAGE</vt:lpstr>
      <vt:lpstr>Adaptive Rehashing for ITTAGE</vt:lpstr>
      <vt:lpstr>Bimode Cascading ITTAGE (BCTAGE)</vt:lpstr>
      <vt:lpstr>For monomorphic-dominant workloads</vt:lpstr>
      <vt:lpstr>For polymorphic-dominant workloads</vt:lpstr>
      <vt:lpstr>For other workloads</vt:lpstr>
      <vt:lpstr>The details of the bimode components</vt:lpstr>
      <vt:lpstr>The details of the bimode components</vt:lpstr>
      <vt:lpstr>The details of the bimode components</vt:lpstr>
      <vt:lpstr>Workload Detector</vt:lpstr>
      <vt:lpstr>Three modes supported by BCTAGE</vt:lpstr>
      <vt:lpstr>Implementation parameters</vt:lpstr>
      <vt:lpstr>Performance impact of the rehashing</vt:lpstr>
      <vt:lpstr>Related Work</vt:lpstr>
      <vt:lpstr>Summary</vt:lpstr>
      <vt:lpstr>Q &amp; 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Adaptive Rehashing for ITTAGE Indirect Branch Predictor</dc:title>
  <dc:creator>yishii</dc:creator>
  <cp:lastModifiedBy>data-reservoir</cp:lastModifiedBy>
  <cp:revision>157</cp:revision>
  <dcterms:created xsi:type="dcterms:W3CDTF">2011-05-24T12:21:14Z</dcterms:created>
  <dcterms:modified xsi:type="dcterms:W3CDTF">2011-06-04T21:28:42Z</dcterms:modified>
</cp:coreProperties>
</file>