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817" r:id="rId3"/>
    <p:sldMasterId id="2147483829" r:id="rId4"/>
    <p:sldMasterId id="2147483841" r:id="rId5"/>
    <p:sldMasterId id="2147483853" r:id="rId6"/>
    <p:sldMasterId id="2147483865" r:id="rId7"/>
  </p:sldMasterIdLst>
  <p:notesMasterIdLst>
    <p:notesMasterId r:id="rId30"/>
  </p:notesMasterIdLst>
  <p:sldIdLst>
    <p:sldId id="256" r:id="rId8"/>
    <p:sldId id="257" r:id="rId9"/>
    <p:sldId id="258" r:id="rId10"/>
    <p:sldId id="273" r:id="rId11"/>
    <p:sldId id="260" r:id="rId12"/>
    <p:sldId id="271" r:id="rId13"/>
    <p:sldId id="272" r:id="rId14"/>
    <p:sldId id="274" r:id="rId15"/>
    <p:sldId id="259" r:id="rId16"/>
    <p:sldId id="264" r:id="rId17"/>
    <p:sldId id="278" r:id="rId18"/>
    <p:sldId id="279" r:id="rId19"/>
    <p:sldId id="269" r:id="rId20"/>
    <p:sldId id="277" r:id="rId21"/>
    <p:sldId id="268" r:id="rId22"/>
    <p:sldId id="281" r:id="rId23"/>
    <p:sldId id="280" r:id="rId24"/>
    <p:sldId id="263" r:id="rId25"/>
    <p:sldId id="261" r:id="rId26"/>
    <p:sldId id="275" r:id="rId27"/>
    <p:sldId id="276" r:id="rId28"/>
    <p:sldId id="282" r:id="rId2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B59"/>
    <a:srgbClr val="E27600"/>
    <a:srgbClr val="000000"/>
    <a:srgbClr val="F8F8F8"/>
    <a:srgbClr val="F0EA00"/>
    <a:srgbClr val="DED900"/>
    <a:srgbClr val="B4B000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8" autoAdjust="0"/>
    <p:restoredTop sz="65060" autoAdjust="0"/>
  </p:normalViewPr>
  <p:slideViewPr>
    <p:cSldViewPr showGuides="1">
      <p:cViewPr varScale="1">
        <p:scale>
          <a:sx n="58" d="100"/>
          <a:sy n="58" d="100"/>
        </p:scale>
        <p:origin x="-1236" y="-96"/>
      </p:cViewPr>
      <p:guideLst>
        <p:guide orient="horz" pos="572"/>
        <p:guide pos="401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ksk\AppData\Roaming\Microsoft\Excel\3&#27425;&#20803;&#12464;&#12521;&#12501;&#12487;&#12540;&#12479;4%20(version%202).xlsb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sk\AppData\Roaming\Microsoft\Excel\3&#27425;&#20803;&#12464;&#12521;&#12501;&#12487;&#12540;&#12479;4%20(version%202).xlsb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sk\AppData\Roaming\Microsoft\Excel\3&#27425;&#20803;&#12464;&#12521;&#12501;&#12487;&#12540;&#12479;4%20(version%202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20"/>
      <c:hPercent val="80"/>
      <c:rotY val="130"/>
      <c:depthPercent val="10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735832980988783E-2"/>
          <c:y val="1.720027139841605E-2"/>
          <c:w val="0.8319578842212505"/>
          <c:h val="0.80026195919751608"/>
        </c:manualLayout>
      </c:layout>
      <c:surface3DChart>
        <c:wireframe val="0"/>
        <c:ser>
          <c:idx val="0"/>
          <c:order val="0"/>
          <c:tx>
            <c:strRef>
              <c:f>Sheet1!$A$16</c:f>
              <c:strCache>
                <c:ptCount val="1"/>
                <c:pt idx="0">
                  <c:v>5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Sheet1!$B$16:$L$16</c:f>
              <c:numCache>
                <c:formatCode>General</c:formatCode>
                <c:ptCount val="11"/>
                <c:pt idx="0">
                  <c:v>4.8200475000000012</c:v>
                </c:pt>
                <c:pt idx="1">
                  <c:v>4.8125274999999998</c:v>
                </c:pt>
                <c:pt idx="2">
                  <c:v>4.7993325000000002</c:v>
                </c:pt>
                <c:pt idx="3">
                  <c:v>4.7900650000000011</c:v>
                </c:pt>
                <c:pt idx="4">
                  <c:v>4.781387500000001</c:v>
                </c:pt>
                <c:pt idx="5">
                  <c:v>4.7896274999999999</c:v>
                </c:pt>
                <c:pt idx="6">
                  <c:v>4.7858024999999991</c:v>
                </c:pt>
                <c:pt idx="7">
                  <c:v>4.7865875000000004</c:v>
                </c:pt>
                <c:pt idx="8">
                  <c:v>4.7852924999999988</c:v>
                </c:pt>
                <c:pt idx="9">
                  <c:v>4.7809550000000005</c:v>
                </c:pt>
                <c:pt idx="10">
                  <c:v>4.7787250000000006</c:v>
                </c:pt>
              </c:numCache>
            </c:numRef>
          </c:val>
        </c:ser>
        <c:ser>
          <c:idx val="1"/>
          <c:order val="1"/>
          <c:tx>
            <c:strRef>
              <c:f>Sheet1!$A$17</c:f>
              <c:strCache>
                <c:ptCount val="1"/>
                <c:pt idx="0">
                  <c:v>10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Sheet1!$B$17:$L$17</c:f>
              <c:numCache>
                <c:formatCode>General</c:formatCode>
                <c:ptCount val="11"/>
                <c:pt idx="0">
                  <c:v>4.6136949999999981</c:v>
                </c:pt>
                <c:pt idx="1">
                  <c:v>4.583079999999998</c:v>
                </c:pt>
                <c:pt idx="2">
                  <c:v>4.5521150000000006</c:v>
                </c:pt>
                <c:pt idx="3">
                  <c:v>4.5354725</c:v>
                </c:pt>
                <c:pt idx="4">
                  <c:v>4.5274900000000011</c:v>
                </c:pt>
                <c:pt idx="5">
                  <c:v>4.5478099999999984</c:v>
                </c:pt>
                <c:pt idx="6">
                  <c:v>4.5486899999999988</c:v>
                </c:pt>
                <c:pt idx="7">
                  <c:v>4.5510249999999992</c:v>
                </c:pt>
                <c:pt idx="8">
                  <c:v>4.5505225000000005</c:v>
                </c:pt>
                <c:pt idx="9">
                  <c:v>4.5493475000000005</c:v>
                </c:pt>
                <c:pt idx="10">
                  <c:v>4.543897499999999</c:v>
                </c:pt>
              </c:numCache>
            </c:numRef>
          </c:val>
        </c:ser>
        <c:ser>
          <c:idx val="2"/>
          <c:order val="2"/>
          <c:tx>
            <c:strRef>
              <c:f>Sheet1!$A$18</c:f>
              <c:strCache>
                <c:ptCount val="1"/>
                <c:pt idx="0">
                  <c:v>15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Sheet1!$B$18:$L$18</c:f>
              <c:numCache>
                <c:formatCode>General</c:formatCode>
                <c:ptCount val="11"/>
                <c:pt idx="0">
                  <c:v>4.5723174999999996</c:v>
                </c:pt>
                <c:pt idx="1">
                  <c:v>4.5457125000000005</c:v>
                </c:pt>
                <c:pt idx="2">
                  <c:v>4.4681724999999997</c:v>
                </c:pt>
                <c:pt idx="3">
                  <c:v>4.4796674999999997</c:v>
                </c:pt>
                <c:pt idx="4">
                  <c:v>4.4571149999999999</c:v>
                </c:pt>
                <c:pt idx="5">
                  <c:v>4.4738125000000002</c:v>
                </c:pt>
                <c:pt idx="6">
                  <c:v>4.4768549999999987</c:v>
                </c:pt>
                <c:pt idx="7">
                  <c:v>4.4784850000000009</c:v>
                </c:pt>
                <c:pt idx="8">
                  <c:v>4.4796300000000011</c:v>
                </c:pt>
                <c:pt idx="9">
                  <c:v>4.4753525000000014</c:v>
                </c:pt>
                <c:pt idx="10">
                  <c:v>4.4698600000000006</c:v>
                </c:pt>
              </c:numCache>
            </c:numRef>
          </c:val>
        </c:ser>
        <c:ser>
          <c:idx val="3"/>
          <c:order val="3"/>
          <c:tx>
            <c:strRef>
              <c:f>Sheet1!$A$19</c:f>
              <c:strCache>
                <c:ptCount val="1"/>
                <c:pt idx="0">
                  <c:v>20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Sheet1!$B$19:$L$19</c:f>
              <c:numCache>
                <c:formatCode>General</c:formatCode>
                <c:ptCount val="11"/>
                <c:pt idx="0">
                  <c:v>4.5438624999999995</c:v>
                </c:pt>
                <c:pt idx="1">
                  <c:v>4.5078199999999988</c:v>
                </c:pt>
                <c:pt idx="2">
                  <c:v>4.427649999999999</c:v>
                </c:pt>
                <c:pt idx="3">
                  <c:v>4.4352974999999999</c:v>
                </c:pt>
                <c:pt idx="4">
                  <c:v>4.4173399999999994</c:v>
                </c:pt>
                <c:pt idx="5">
                  <c:v>4.4285424999999998</c:v>
                </c:pt>
                <c:pt idx="6">
                  <c:v>4.4303250000000007</c:v>
                </c:pt>
                <c:pt idx="7">
                  <c:v>4.4308825000000009</c:v>
                </c:pt>
                <c:pt idx="8">
                  <c:v>4.4307549999999996</c:v>
                </c:pt>
                <c:pt idx="9">
                  <c:v>4.4243800000000002</c:v>
                </c:pt>
                <c:pt idx="10">
                  <c:v>4.4198900000000005</c:v>
                </c:pt>
              </c:numCache>
            </c:numRef>
          </c:val>
        </c:ser>
        <c:ser>
          <c:idx val="4"/>
          <c:order val="4"/>
          <c:tx>
            <c:strRef>
              <c:f>Sheet1!$A$20</c:f>
              <c:strCache>
                <c:ptCount val="1"/>
                <c:pt idx="0">
                  <c:v>25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Sheet1!$B$20:$L$20</c:f>
              <c:numCache>
                <c:formatCode>General</c:formatCode>
                <c:ptCount val="11"/>
                <c:pt idx="0">
                  <c:v>4.5229924999999982</c:v>
                </c:pt>
                <c:pt idx="1">
                  <c:v>4.482070000000002</c:v>
                </c:pt>
                <c:pt idx="2">
                  <c:v>4.4021050000000006</c:v>
                </c:pt>
                <c:pt idx="3">
                  <c:v>4.4148824999999992</c:v>
                </c:pt>
                <c:pt idx="4">
                  <c:v>4.3929975000000008</c:v>
                </c:pt>
                <c:pt idx="5">
                  <c:v>4.4036200000000001</c:v>
                </c:pt>
                <c:pt idx="6">
                  <c:v>4.4079499999999996</c:v>
                </c:pt>
                <c:pt idx="7">
                  <c:v>4.4081050000000008</c:v>
                </c:pt>
                <c:pt idx="8">
                  <c:v>4.4071750000000005</c:v>
                </c:pt>
                <c:pt idx="9">
                  <c:v>4.4025674999999991</c:v>
                </c:pt>
                <c:pt idx="10">
                  <c:v>4.3987400000000001</c:v>
                </c:pt>
              </c:numCache>
            </c:numRef>
          </c:val>
        </c:ser>
        <c:ser>
          <c:idx val="5"/>
          <c:order val="5"/>
          <c:tx>
            <c:strRef>
              <c:f>Sheet1!$A$21</c:f>
              <c:strCache>
                <c:ptCount val="1"/>
                <c:pt idx="0">
                  <c:v>30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Sheet1!$B$21:$L$21</c:f>
              <c:numCache>
                <c:formatCode>General</c:formatCode>
                <c:ptCount val="11"/>
                <c:pt idx="0">
                  <c:v>4.5148075000000008</c:v>
                </c:pt>
                <c:pt idx="1">
                  <c:v>4.4735024999999995</c:v>
                </c:pt>
                <c:pt idx="2">
                  <c:v>4.3929600000000004</c:v>
                </c:pt>
                <c:pt idx="3">
                  <c:v>4.3888275000000005</c:v>
                </c:pt>
                <c:pt idx="4">
                  <c:v>4.3873375000000001</c:v>
                </c:pt>
                <c:pt idx="5">
                  <c:v>4.396980000000001</c:v>
                </c:pt>
                <c:pt idx="6">
                  <c:v>4.4033050000000014</c:v>
                </c:pt>
                <c:pt idx="7">
                  <c:v>4.4037424999999999</c:v>
                </c:pt>
                <c:pt idx="8">
                  <c:v>4.4027474999999994</c:v>
                </c:pt>
                <c:pt idx="9">
                  <c:v>4.3971824999999995</c:v>
                </c:pt>
                <c:pt idx="10">
                  <c:v>4.3934049999999996</c:v>
                </c:pt>
              </c:numCache>
            </c:numRef>
          </c:val>
        </c:ser>
        <c:ser>
          <c:idx val="6"/>
          <c:order val="6"/>
          <c:tx>
            <c:strRef>
              <c:f>Sheet1!$A$22</c:f>
              <c:strCache>
                <c:ptCount val="1"/>
                <c:pt idx="0">
                  <c:v>35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Sheet1!$B$22:$L$22</c:f>
              <c:numCache>
                <c:formatCode>General</c:formatCode>
                <c:ptCount val="11"/>
                <c:pt idx="0">
                  <c:v>4.5050350000000003</c:v>
                </c:pt>
                <c:pt idx="1">
                  <c:v>4.4698149999999988</c:v>
                </c:pt>
                <c:pt idx="2">
                  <c:v>4.3937674999999992</c:v>
                </c:pt>
                <c:pt idx="3">
                  <c:v>4.3898799999999998</c:v>
                </c:pt>
                <c:pt idx="4">
                  <c:v>4.3878399999999997</c:v>
                </c:pt>
                <c:pt idx="5">
                  <c:v>4.3977549999999983</c:v>
                </c:pt>
                <c:pt idx="6">
                  <c:v>4.4026550000000002</c:v>
                </c:pt>
                <c:pt idx="7">
                  <c:v>4.4026899999999998</c:v>
                </c:pt>
                <c:pt idx="8">
                  <c:v>4.4007024999999995</c:v>
                </c:pt>
                <c:pt idx="9">
                  <c:v>4.3971025000000008</c:v>
                </c:pt>
                <c:pt idx="10">
                  <c:v>4.3917924999999993</c:v>
                </c:pt>
              </c:numCache>
            </c:numRef>
          </c:val>
        </c:ser>
        <c:ser>
          <c:idx val="7"/>
          <c:order val="7"/>
          <c:tx>
            <c:strRef>
              <c:f>Sheet1!$A$23</c:f>
              <c:strCache>
                <c:ptCount val="1"/>
                <c:pt idx="0">
                  <c:v>40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Sheet1!$B$23:$L$23</c:f>
              <c:numCache>
                <c:formatCode>General</c:formatCode>
                <c:ptCount val="11"/>
                <c:pt idx="0">
                  <c:v>4.5039324999999995</c:v>
                </c:pt>
                <c:pt idx="1">
                  <c:v>4.4490724999999998</c:v>
                </c:pt>
                <c:pt idx="2">
                  <c:v>4.3903699999999999</c:v>
                </c:pt>
                <c:pt idx="3">
                  <c:v>4.3852675000000003</c:v>
                </c:pt>
                <c:pt idx="4">
                  <c:v>4.3851899999999997</c:v>
                </c:pt>
                <c:pt idx="5">
                  <c:v>4.3932625000000005</c:v>
                </c:pt>
                <c:pt idx="6">
                  <c:v>4.3969199999999997</c:v>
                </c:pt>
                <c:pt idx="7">
                  <c:v>4.3961499999999987</c:v>
                </c:pt>
                <c:pt idx="8">
                  <c:v>4.3939400000000006</c:v>
                </c:pt>
                <c:pt idx="9">
                  <c:v>4.3879600000000014</c:v>
                </c:pt>
                <c:pt idx="10">
                  <c:v>4.3812324999999994</c:v>
                </c:pt>
              </c:numCache>
            </c:numRef>
          </c:val>
        </c:ser>
        <c:ser>
          <c:idx val="8"/>
          <c:order val="8"/>
          <c:tx>
            <c:strRef>
              <c:f>Sheet1!$A$24</c:f>
              <c:strCache>
                <c:ptCount val="1"/>
                <c:pt idx="0">
                  <c:v>45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Sheet1!$B$24:$L$24</c:f>
              <c:numCache>
                <c:formatCode>General</c:formatCode>
                <c:ptCount val="11"/>
                <c:pt idx="0">
                  <c:v>4.5038475000000009</c:v>
                </c:pt>
                <c:pt idx="1">
                  <c:v>4.4458225000000002</c:v>
                </c:pt>
                <c:pt idx="2">
                  <c:v>4.3967549999999997</c:v>
                </c:pt>
                <c:pt idx="3">
                  <c:v>4.3942999999999994</c:v>
                </c:pt>
                <c:pt idx="4">
                  <c:v>4.3936149999999987</c:v>
                </c:pt>
                <c:pt idx="5">
                  <c:v>4.4028025000000008</c:v>
                </c:pt>
                <c:pt idx="6">
                  <c:v>4.4068274999999986</c:v>
                </c:pt>
                <c:pt idx="7">
                  <c:v>4.4045425000000007</c:v>
                </c:pt>
                <c:pt idx="8">
                  <c:v>4.4029249999999998</c:v>
                </c:pt>
                <c:pt idx="9">
                  <c:v>4.3963624999999986</c:v>
                </c:pt>
                <c:pt idx="10">
                  <c:v>4.3912300000000002</c:v>
                </c:pt>
              </c:numCache>
            </c:numRef>
          </c:val>
        </c:ser>
        <c:ser>
          <c:idx val="9"/>
          <c:order val="9"/>
          <c:tx>
            <c:strRef>
              <c:f>Sheet1!$A$25</c:f>
              <c:strCache>
                <c:ptCount val="1"/>
                <c:pt idx="0">
                  <c:v>50</c:v>
                </c:pt>
              </c:strCache>
            </c:strRef>
          </c:tx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Sheet1!$B$25:$L$25</c:f>
              <c:numCache>
                <c:formatCode>General</c:formatCode>
                <c:ptCount val="11"/>
                <c:pt idx="0">
                  <c:v>4.5048424999999996</c:v>
                </c:pt>
                <c:pt idx="1">
                  <c:v>4.4632475000000005</c:v>
                </c:pt>
                <c:pt idx="2">
                  <c:v>4.3981874999999997</c:v>
                </c:pt>
                <c:pt idx="3">
                  <c:v>4.3971149999999994</c:v>
                </c:pt>
                <c:pt idx="4">
                  <c:v>4.3963949999999992</c:v>
                </c:pt>
                <c:pt idx="5">
                  <c:v>4.4058775000000008</c:v>
                </c:pt>
                <c:pt idx="6">
                  <c:v>4.4095149999999999</c:v>
                </c:pt>
                <c:pt idx="7">
                  <c:v>4.4087550000000002</c:v>
                </c:pt>
                <c:pt idx="8">
                  <c:v>4.4087800000000019</c:v>
                </c:pt>
                <c:pt idx="9">
                  <c:v>4.4040925000000017</c:v>
                </c:pt>
                <c:pt idx="10">
                  <c:v>4.3995924999999998</c:v>
                </c:pt>
              </c:numCache>
            </c:numRef>
          </c:val>
        </c:ser>
        <c:bandFmts/>
        <c:axId val="261073920"/>
        <c:axId val="261079808"/>
        <c:axId val="261068544"/>
      </c:surface3DChart>
      <c:catAx>
        <c:axId val="2610739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000"/>
            </a:pPr>
            <a:endParaRPr lang="ja-JP"/>
          </a:p>
        </c:txPr>
        <c:crossAx val="261079808"/>
        <c:crosses val="autoZero"/>
        <c:auto val="1"/>
        <c:lblAlgn val="ctr"/>
        <c:lblOffset val="600"/>
        <c:noMultiLvlLbl val="0"/>
      </c:catAx>
      <c:valAx>
        <c:axId val="261079808"/>
        <c:scaling>
          <c:orientation val="minMax"/>
          <c:max val="4.9000000000000004"/>
          <c:min val="4.2"/>
        </c:scaling>
        <c:delete val="0"/>
        <c:axPos val="r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261073920"/>
        <c:crosses val="autoZero"/>
        <c:crossBetween val="midCat"/>
      </c:valAx>
      <c:serAx>
        <c:axId val="261068544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261079808"/>
        <c:crosses val="autoZero"/>
      </c:serAx>
    </c:plotArea>
    <c:legend>
      <c:legendPos val="r"/>
      <c:legendEntry>
        <c:idx val="0"/>
        <c:txPr>
          <a:bodyPr/>
          <a:lstStyle/>
          <a:p>
            <a:pPr rtl="0">
              <a:defRPr sz="1400"/>
            </a:pPr>
            <a:endParaRPr lang="ja-JP"/>
          </a:p>
        </c:txPr>
      </c:legendEntry>
      <c:legendEntry>
        <c:idx val="1"/>
        <c:txPr>
          <a:bodyPr/>
          <a:lstStyle/>
          <a:p>
            <a:pPr rtl="0">
              <a:defRPr sz="1400"/>
            </a:pPr>
            <a:endParaRPr lang="ja-JP"/>
          </a:p>
        </c:txPr>
      </c:legendEntry>
      <c:layout>
        <c:manualLayout>
          <c:xMode val="edge"/>
          <c:yMode val="edge"/>
          <c:x val="0.57424823935633262"/>
          <c:y val="0.87128573015696664"/>
          <c:w val="0.31611677458450088"/>
          <c:h val="0.1287142698430333"/>
        </c:manualLayout>
      </c:layout>
      <c:overlay val="0"/>
      <c:txPr>
        <a:bodyPr/>
        <a:lstStyle/>
        <a:p>
          <a:pPr rtl="0">
            <a:defRPr sz="1400"/>
          </a:pPr>
          <a:endParaRPr lang="ja-JP"/>
        </a:p>
      </c:txPr>
    </c:legend>
    <c:plotVisOnly val="1"/>
    <c:dispBlanksAs val="zero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# of entry = 32</c:v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Sheet1!$A$16:$A$25</c:f>
              <c:numCache>
                <c:formatCode>General</c:formatCode>
                <c:ptCount val="10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  <c:pt idx="9">
                  <c:v>50</c:v>
                </c:pt>
              </c:numCache>
            </c:numRef>
          </c:cat>
          <c:val>
            <c:numRef>
              <c:f>Sheet1!$E$16:$E$25</c:f>
              <c:numCache>
                <c:formatCode>General</c:formatCode>
                <c:ptCount val="10"/>
                <c:pt idx="0">
                  <c:v>4.7900650000000011</c:v>
                </c:pt>
                <c:pt idx="1">
                  <c:v>4.5354725</c:v>
                </c:pt>
                <c:pt idx="2">
                  <c:v>4.4796674999999997</c:v>
                </c:pt>
                <c:pt idx="3">
                  <c:v>4.4352974999999999</c:v>
                </c:pt>
                <c:pt idx="4">
                  <c:v>4.4148824999999992</c:v>
                </c:pt>
                <c:pt idx="5">
                  <c:v>4.3888275000000005</c:v>
                </c:pt>
                <c:pt idx="6">
                  <c:v>4.3898799999999998</c:v>
                </c:pt>
                <c:pt idx="7">
                  <c:v>4.3852675000000003</c:v>
                </c:pt>
                <c:pt idx="8">
                  <c:v>4.3942999999999994</c:v>
                </c:pt>
                <c:pt idx="9">
                  <c:v>4.3971149999999994</c:v>
                </c:pt>
              </c:numCache>
            </c:numRef>
          </c:val>
          <c:smooth val="0"/>
        </c:ser>
        <c:ser>
          <c:idx val="1"/>
          <c:order val="1"/>
          <c:tx>
            <c:v># of entry = 2048</c:v>
          </c:tx>
          <c:spPr>
            <a:ln w="38100">
              <a:solidFill>
                <a:srgbClr val="E27600"/>
              </a:solidFill>
            </a:ln>
          </c:spPr>
          <c:marker>
            <c:symbol val="none"/>
          </c:marker>
          <c:val>
            <c:numRef>
              <c:f>Sheet1!$K$16:$K$25</c:f>
              <c:numCache>
                <c:formatCode>General</c:formatCode>
                <c:ptCount val="10"/>
                <c:pt idx="0">
                  <c:v>4.7809550000000005</c:v>
                </c:pt>
                <c:pt idx="1">
                  <c:v>4.5493475000000005</c:v>
                </c:pt>
                <c:pt idx="2">
                  <c:v>4.4753525000000014</c:v>
                </c:pt>
                <c:pt idx="3">
                  <c:v>4.4243800000000002</c:v>
                </c:pt>
                <c:pt idx="4">
                  <c:v>4.4025674999999991</c:v>
                </c:pt>
                <c:pt idx="5">
                  <c:v>4.3971824999999995</c:v>
                </c:pt>
                <c:pt idx="6">
                  <c:v>4.3971025000000008</c:v>
                </c:pt>
                <c:pt idx="7">
                  <c:v>4.3879600000000014</c:v>
                </c:pt>
                <c:pt idx="8">
                  <c:v>4.3963624999999986</c:v>
                </c:pt>
                <c:pt idx="9">
                  <c:v>4.4040925000000017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9740032"/>
        <c:axId val="259741952"/>
      </c:lineChart>
      <c:catAx>
        <c:axId val="259740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altLang="ja-JP" sz="1100"/>
                  <a:t>history</a:t>
                </a:r>
                <a:r>
                  <a:rPr lang="en-US" altLang="ja-JP" sz="1100" baseline="0"/>
                  <a:t> length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59741952"/>
        <c:crosses val="autoZero"/>
        <c:auto val="1"/>
        <c:lblAlgn val="ctr"/>
        <c:lblOffset val="100"/>
        <c:noMultiLvlLbl val="0"/>
      </c:catAx>
      <c:valAx>
        <c:axId val="259741952"/>
        <c:scaling>
          <c:orientation val="minMax"/>
          <c:max val="4.5999999999999996"/>
          <c:min val="4.3499999999999996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ja-JP" sz="1100"/>
                  <a:t>MPKI</a:t>
                </a:r>
                <a:endParaRPr lang="en-US" altLang="en-US" sz="11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59740032"/>
        <c:crosses val="autoZero"/>
        <c:crossBetween val="midCat"/>
        <c:majorUnit val="2.5000000000000005E-2"/>
      </c:valAx>
    </c:plotArea>
    <c:legend>
      <c:legendPos val="r"/>
      <c:layout>
        <c:manualLayout>
          <c:xMode val="edge"/>
          <c:yMode val="edge"/>
          <c:x val="0.5728365087317342"/>
          <c:y val="0.20076896217880552"/>
          <c:w val="0.38208875136805132"/>
          <c:h val="0.14634631272966878"/>
        </c:manualLayout>
      </c:layout>
      <c:overlay val="1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38100"/>
          </c:spPr>
          <c:marker>
            <c:symbol val="none"/>
          </c:marker>
          <c:cat>
            <c:numRef>
              <c:f>Sheet1!$B$15:$L$15</c:f>
              <c:numCache>
                <c:formatCode>General</c:formatCode>
                <c:ptCount val="11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</c:numCache>
            </c:numRef>
          </c:cat>
          <c:val>
            <c:numRef>
              <c:f>Sheet1!$B$23:$L$23</c:f>
              <c:numCache>
                <c:formatCode>General</c:formatCode>
                <c:ptCount val="11"/>
                <c:pt idx="0">
                  <c:v>4.5039324999999995</c:v>
                </c:pt>
                <c:pt idx="1">
                  <c:v>4.4490724999999998</c:v>
                </c:pt>
                <c:pt idx="2">
                  <c:v>4.3903699999999999</c:v>
                </c:pt>
                <c:pt idx="3">
                  <c:v>4.3852675000000003</c:v>
                </c:pt>
                <c:pt idx="4">
                  <c:v>4.3851899999999997</c:v>
                </c:pt>
                <c:pt idx="5">
                  <c:v>4.3932625000000005</c:v>
                </c:pt>
                <c:pt idx="6">
                  <c:v>4.3969199999999997</c:v>
                </c:pt>
                <c:pt idx="7">
                  <c:v>4.3961499999999987</c:v>
                </c:pt>
                <c:pt idx="8">
                  <c:v>4.3939400000000006</c:v>
                </c:pt>
                <c:pt idx="9">
                  <c:v>4.3879600000000014</c:v>
                </c:pt>
                <c:pt idx="10">
                  <c:v>4.3812324999999994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9766528"/>
        <c:axId val="259772800"/>
      </c:lineChart>
      <c:catAx>
        <c:axId val="2597665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altLang="ja-JP" sz="1100" dirty="0"/>
                  <a:t>#</a:t>
                </a:r>
                <a:r>
                  <a:rPr lang="en-US" altLang="ja-JP" sz="1100" baseline="0" dirty="0"/>
                  <a:t> of </a:t>
                </a:r>
                <a:r>
                  <a:rPr lang="en-US" altLang="ja-JP" sz="1100" baseline="0" dirty="0" smtClean="0"/>
                  <a:t>entries</a:t>
                </a:r>
                <a:endParaRPr lang="ja-JP" altLang="en-US" sz="11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59772800"/>
        <c:crosses val="autoZero"/>
        <c:auto val="1"/>
        <c:lblAlgn val="ctr"/>
        <c:lblOffset val="100"/>
        <c:noMultiLvlLbl val="0"/>
      </c:catAx>
      <c:valAx>
        <c:axId val="259772800"/>
        <c:scaling>
          <c:orientation val="minMax"/>
          <c:max val="4.5999999999999996"/>
          <c:min val="4.3499999999999996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ja-JP" sz="1100"/>
                  <a:t>MPKI</a:t>
                </a:r>
                <a:endParaRPr lang="ja-JP" altLang="en-US" sz="1100"/>
              </a:p>
            </c:rich>
          </c:tx>
          <c:layout>
            <c:manualLayout>
              <c:xMode val="edge"/>
              <c:yMode val="edge"/>
              <c:x val="1.9243986254295534E-2"/>
              <c:y val="0.3300342230663054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59766528"/>
        <c:crosses val="autoZero"/>
        <c:crossBetween val="midCat"/>
        <c:majorUnit val="2.5000000000000005E-2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0.59711</cdr:x>
      <cdr:y>0.78107</cdr:y>
    </cdr:from>
    <cdr:to>
      <cdr:x>0.76096</cdr:x>
      <cdr:y>0.84196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 rot="19857339">
          <a:off x="3181772" y="3937054"/>
          <a:ext cx="873089" cy="306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>
              <a:latin typeface="Times New Roman" pitchFamily="18" charset="0"/>
              <a:cs typeface="Times New Roman" pitchFamily="18" charset="0"/>
            </a:rPr>
            <a:t># of </a:t>
          </a:r>
          <a:r>
            <a:rPr lang="en-US" altLang="ja-JP" sz="1400" dirty="0" smtClean="0">
              <a:latin typeface="Times New Roman" pitchFamily="18" charset="0"/>
              <a:cs typeface="Times New Roman" pitchFamily="18" charset="0"/>
            </a:rPr>
            <a:t>entries</a:t>
          </a:r>
          <a:endParaRPr lang="ja-JP" altLang="en-US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0.11059</cdr:x>
      <cdr:y>0.76358</cdr:y>
    </cdr:from>
    <cdr:to>
      <cdr:x>0.31899</cdr:x>
      <cdr:y>0.82447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 rot="1169545">
          <a:off x="589263" y="3848889"/>
          <a:ext cx="1110490" cy="3069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>
              <a:latin typeface="Times New Roman" pitchFamily="18" charset="0"/>
              <a:cs typeface="Times New Roman" pitchFamily="18" charset="0"/>
            </a:rPr>
            <a:t>history length</a:t>
          </a:r>
          <a:endParaRPr lang="ja-JP" altLang="en-US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0.7027</cdr:x>
      <cdr:y>0.04286</cdr:y>
    </cdr:from>
    <cdr:to>
      <cdr:x>0.97674</cdr:x>
      <cdr:y>0.15715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3744416" y="216024"/>
          <a:ext cx="1460247" cy="5760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 smtClean="0">
              <a:latin typeface="Times New Roman" pitchFamily="18" charset="0"/>
              <a:cs typeface="Times New Roman" pitchFamily="18" charset="0"/>
            </a:rPr>
            <a:t>Mispredictions </a:t>
          </a:r>
          <a:endParaRPr lang="en-US" altLang="ja-JP" sz="14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altLang="ja-JP" sz="1400" dirty="0">
              <a:latin typeface="Times New Roman" pitchFamily="18" charset="0"/>
              <a:cs typeface="Times New Roman" pitchFamily="18" charset="0"/>
            </a:rPr>
            <a:t>per 1000 instructions</a:t>
          </a:r>
          <a:endParaRPr lang="ja-JP" altLang="en-US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C0BC0-D597-419C-949F-ACD2F908670A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53216-CFA4-4F1A-8A8C-1611576413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094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Good afternoon.</a:t>
            </a:r>
          </a:p>
          <a:p>
            <a:r>
              <a:rPr kumimoji="1" lang="en-US" altLang="ja-JP" baseline="0" dirty="0" smtClean="0"/>
              <a:t>I’m Keisuke Kuroyanagi from the University of Tokyo.</a:t>
            </a:r>
            <a:endParaRPr kumimoji="1" lang="ja-JP" altLang="en-US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Today, I’m going to talk</a:t>
            </a:r>
            <a:r>
              <a:rPr kumimoji="1" lang="en-US" altLang="ja-JP" baseline="0" dirty="0" smtClean="0"/>
              <a:t> about </a:t>
            </a:r>
            <a:r>
              <a:rPr kumimoji="1" lang="en-US" altLang="ja-JP" dirty="0" smtClean="0"/>
              <a:t>Revisiting Local History to Improve</a:t>
            </a:r>
            <a:r>
              <a:rPr kumimoji="1" lang="en-US" altLang="ja-JP" baseline="0" dirty="0" smtClean="0"/>
              <a:t> the Fused Two-Level Branch Predictor.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405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FTL++</a:t>
            </a:r>
            <a:r>
              <a:rPr kumimoji="1" lang="en-US" altLang="ja-JP" baseline="0" dirty="0" smtClean="0"/>
              <a:t> is based on the O-GEHL.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FTL++ uses the Global History, the Local History, and the Per-Set history.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FTL++ has a prediction overwriting mechanism named BIM Overwriting.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FTL++ also has some Filter predictors including two new filters.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addition, We improved the Dynamic Threshold Fitting mechanism for deeply pipelined processors.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623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FTL++ uses the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Global</a:t>
            </a:r>
            <a:r>
              <a:rPr kumimoji="1" lang="en-US" altLang="ja-JP" baseline="0" dirty="0" smtClean="0"/>
              <a:t> History, the conventional Local History and 2 types of the Per-Set History.</a:t>
            </a:r>
          </a:p>
          <a:p>
            <a:r>
              <a:rPr kumimoji="1" lang="en-US" altLang="ja-JP" baseline="0" dirty="0" smtClean="0"/>
              <a:t>One of the Per-Set History Tables has 32 entries and the other has 8 entries.</a:t>
            </a:r>
          </a:p>
          <a:p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All components consist of 4K-entry 6-bit saturating counter tables.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204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absolute value of the sum from the adder tree shows the confidence level of the prediction.</a:t>
            </a:r>
          </a:p>
          <a:p>
            <a:r>
              <a:rPr kumimoji="1" lang="en-US" altLang="ja-JP" baseline="0" dirty="0" smtClean="0"/>
              <a:t>If the confidence level is low, a simple predictor such as a Bimodal predictor is often more accurate than the base predictor.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So, The FTL++ employs a prediction overwriting mechanism which is named BIM Overwriting..</a:t>
            </a:r>
          </a:p>
          <a:p>
            <a:r>
              <a:rPr kumimoji="1" lang="en-US" altLang="ja-JP" baseline="0" dirty="0" smtClean="0"/>
              <a:t>The BIM overwriting works as follows.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First, the confidence level is checked.</a:t>
            </a:r>
          </a:p>
          <a:p>
            <a:r>
              <a:rPr kumimoji="1" lang="en-US" altLang="ja-JP" baseline="0" dirty="0" smtClean="0"/>
              <a:t>FTL++ uses two types of confidence levels.</a:t>
            </a:r>
          </a:p>
          <a:p>
            <a:r>
              <a:rPr kumimoji="1" lang="en-US" altLang="ja-JP" baseline="0" dirty="0" smtClean="0"/>
              <a:t>One is the absolute value of the sum, and the other is the BIM Counter.</a:t>
            </a:r>
          </a:p>
          <a:p>
            <a:r>
              <a:rPr kumimoji="1" lang="en-US" altLang="ja-JP" baseline="0" dirty="0" smtClean="0"/>
              <a:t>The BIM Counter shows the dynamic confidence level based on the accuracy of overwritten predictions.</a:t>
            </a:r>
          </a:p>
          <a:p>
            <a:r>
              <a:rPr kumimoji="1" lang="en-US" altLang="ja-JP" dirty="0" smtClean="0"/>
              <a:t>Then, if the confidence level is low, the prediction from</a:t>
            </a:r>
            <a:r>
              <a:rPr kumimoji="1" lang="en-US" altLang="ja-JP" baseline="0" dirty="0" smtClean="0"/>
              <a:t> BIM is used instead of the prediction from the adder tree.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629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FTL++ has 4 filter predictors</a:t>
            </a:r>
          </a:p>
          <a:p>
            <a:r>
              <a:rPr kumimoji="1" lang="en-US" altLang="ja-JP" dirty="0" smtClean="0"/>
              <a:t>We </a:t>
            </a:r>
            <a:r>
              <a:rPr kumimoji="1" lang="en-US" altLang="ja-JP" dirty="0" smtClean="0"/>
              <a:t>categorized</a:t>
            </a:r>
            <a:r>
              <a:rPr kumimoji="1" lang="en-US" altLang="ja-JP" baseline="0" dirty="0" smtClean="0"/>
              <a:t> </a:t>
            </a:r>
            <a:r>
              <a:rPr kumimoji="1" lang="en-US" altLang="ja-JP" baseline="0" dirty="0" smtClean="0"/>
              <a:t>these filter </a:t>
            </a:r>
            <a:r>
              <a:rPr kumimoji="1" lang="en-US" altLang="ja-JP" baseline="0" dirty="0" smtClean="0"/>
              <a:t>predictors as </a:t>
            </a:r>
            <a:r>
              <a:rPr kumimoji="1" lang="en-US" altLang="ja-JP" dirty="0" smtClean="0"/>
              <a:t>Whitelist filters</a:t>
            </a:r>
            <a:r>
              <a:rPr kumimoji="1" lang="en-US" altLang="ja-JP" baseline="0" dirty="0" smtClean="0"/>
              <a:t> or Blacklist filters 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Whitelist Filters are designed for filtering easy</a:t>
            </a:r>
            <a:r>
              <a:rPr kumimoji="1" lang="en-US" altLang="ja-JP" baseline="0" dirty="0" smtClean="0"/>
              <a:t>-to-predict branches.</a:t>
            </a:r>
          </a:p>
          <a:p>
            <a:r>
              <a:rPr kumimoji="1" lang="en-US" altLang="ja-JP" baseline="0" dirty="0" smtClean="0"/>
              <a:t>FTL++ employ a bias filter and a loop filter as whitelist filters.</a:t>
            </a:r>
          </a:p>
          <a:p>
            <a:r>
              <a:rPr kumimoji="1" lang="en-US" altLang="ja-JP" baseline="0" dirty="0" smtClean="0"/>
              <a:t>These were used in several previous studies.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On the other hand,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Blacklist Filters are designed for filtering</a:t>
            </a:r>
            <a:r>
              <a:rPr kumimoji="1" lang="en-US" altLang="ja-JP" baseline="0" dirty="0" smtClean="0"/>
              <a:t> hard-to-predict branches.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propose A Give-up filter and an exceptional filter as blacklist filters.</a:t>
            </a:r>
          </a:p>
          <a:p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222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 Give-up filter tracks </a:t>
            </a:r>
            <a:r>
              <a:rPr kumimoji="1" lang="en-US" altLang="ja-JP" baseline="0" dirty="0" smtClean="0"/>
              <a:t>a branch whose prediction a</a:t>
            </a:r>
            <a:r>
              <a:rPr kumimoji="1" lang="en-US" altLang="ja-JP" dirty="0" smtClean="0"/>
              <a:t>ccuracy of the base predictor is less than the </a:t>
            </a:r>
            <a:r>
              <a:rPr kumimoji="1" lang="en-US" altLang="ja-JP" baseline="0" dirty="0" smtClean="0"/>
              <a:t>bias of the branch.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The Base predictor</a:t>
            </a:r>
            <a:r>
              <a:rPr lang="en-US" altLang="ja-JP" baseline="0" dirty="0" smtClean="0"/>
              <a:t> gives up </a:t>
            </a:r>
            <a:r>
              <a:rPr lang="en-US" altLang="ja-JP" dirty="0" smtClean="0"/>
              <a:t>predicting</a:t>
            </a:r>
            <a:r>
              <a:rPr lang="en-US" altLang="ja-JP" baseline="0" dirty="0" smtClean="0"/>
              <a:t> and this filter predicts for such branches based on its bias. </a:t>
            </a:r>
            <a:endParaRPr kumimoji="1" lang="en-US" altLang="ja-JP" dirty="0" smtClean="0"/>
          </a:p>
          <a:p>
            <a:r>
              <a:rPr kumimoji="1" lang="en-US" altLang="ja-JP" dirty="0" smtClean="0"/>
              <a:t>For example</a:t>
            </a:r>
            <a:r>
              <a:rPr kumimoji="1" lang="en-US" altLang="ja-JP" baseline="0" dirty="0" smtClean="0"/>
              <a:t>,  A random branch will be filtered.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feature seams to be </a:t>
            </a:r>
            <a:r>
              <a:rPr kumimoji="1" lang="en-US" altLang="ja-JP" baseline="0" dirty="0" smtClean="0"/>
              <a:t>similar </a:t>
            </a:r>
            <a:r>
              <a:rPr kumimoji="1" lang="en-US" altLang="ja-JP" baseline="0" dirty="0" err="1" smtClean="0"/>
              <a:t>tothe</a:t>
            </a:r>
            <a:r>
              <a:rPr kumimoji="1" lang="en-US" altLang="ja-JP" baseline="0" dirty="0" smtClean="0"/>
              <a:t> </a:t>
            </a:r>
            <a:r>
              <a:rPr kumimoji="1" lang="en-US" altLang="ja-JP" sz="18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Statistical </a:t>
            </a:r>
            <a:r>
              <a:rPr kumimoji="1" lang="en-US" altLang="ja-JP" sz="18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Corrector </a:t>
            </a:r>
            <a:r>
              <a:rPr kumimoji="1" lang="en-US" altLang="ja-JP" sz="18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Predictor of ISL-TAGE</a:t>
            </a:r>
            <a:r>
              <a:rPr kumimoji="1" lang="en-US" altLang="ja-JP" baseline="0" dirty="0" smtClean="0"/>
              <a:t>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The Exceptional</a:t>
            </a:r>
            <a:r>
              <a:rPr kumimoji="1" lang="en-US" altLang="ja-JP" baseline="0" dirty="0" smtClean="0"/>
              <a:t> filter tracks 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branch whose</a:t>
            </a:r>
            <a:r>
              <a:rPr kumimoji="1" lang="en-US" altLang="ja-JP" baseline="0" dirty="0" smtClean="0"/>
              <a:t> </a:t>
            </a:r>
            <a:r>
              <a:rPr lang="en-US" altLang="ja-JP" dirty="0" smtClean="0"/>
              <a:t>prediction sum is far from correct.</a:t>
            </a:r>
            <a:endParaRPr kumimoji="1" lang="en-US" altLang="ja-JP" baseline="0" dirty="0" smtClean="0"/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 absolute value of the sum is large and the prediction is wrong, this filter starts tracking the branch.</a:t>
            </a:r>
            <a:endParaRPr kumimoji="1" lang="en-US" altLang="ja-JP" baseline="0" dirty="0" smtClean="0"/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such a situation occurs repeatedly on the tracked branch, the predictor stops training.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filter  filters exceptional mispredictions.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222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updating threshold θ is one of the most important parameters.</a:t>
            </a:r>
          </a:p>
          <a:p>
            <a:r>
              <a:rPr kumimoji="1" lang="en-US" altLang="ja-JP" baseline="0" dirty="0" smtClean="0"/>
              <a:t>The best value of this parameter differs depending on the workload.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So, we employed a Dynamic Threshold Fitting mechanism derived from the O-GEHL.</a:t>
            </a:r>
          </a:p>
          <a:p>
            <a:r>
              <a:rPr kumimoji="1" lang="en-US" altLang="ja-JP" dirty="0" smtClean="0"/>
              <a:t>We improved</a:t>
            </a:r>
            <a:r>
              <a:rPr kumimoji="1" lang="en-US" altLang="ja-JP" baseline="0" dirty="0" smtClean="0"/>
              <a:t> the </a:t>
            </a:r>
            <a:r>
              <a:rPr kumimoji="1" lang="en-US" altLang="ja-JP" dirty="0" smtClean="0"/>
              <a:t>O-GEHL’s mechanism for deeply</a:t>
            </a:r>
            <a:r>
              <a:rPr kumimoji="1" lang="en-US" altLang="ja-JP" baseline="0" dirty="0" smtClean="0"/>
              <a:t> pipelined processers.</a:t>
            </a:r>
          </a:p>
          <a:p>
            <a:r>
              <a:rPr kumimoji="1" lang="en-US" altLang="ja-JP" baseline="0" dirty="0" smtClean="0"/>
              <a:t>When a misprediction occurs, we compare the prediction at the fetch stage with the prediction at the retire stage. </a:t>
            </a:r>
          </a:p>
          <a:p>
            <a:r>
              <a:rPr kumimoji="1" lang="en-US" altLang="ja-JP" baseline="0" dirty="0" smtClean="0"/>
              <a:t>If the prediction in the two stages has changed, we increment the Threshold Counter.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2645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FTL++</a:t>
            </a:r>
            <a:r>
              <a:rPr kumimoji="1" lang="en-US" altLang="ja-JP" baseline="0" dirty="0" smtClean="0"/>
              <a:t> also includes some </a:t>
            </a:r>
            <a:r>
              <a:rPr kumimoji="1" lang="en-US" altLang="ja-JP" dirty="0" smtClean="0"/>
              <a:t>other optimization techniques.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One is a history management</a:t>
            </a:r>
            <a:r>
              <a:rPr kumimoji="1" lang="en-US" altLang="ja-JP" baseline="0" dirty="0" smtClean="0"/>
              <a:t> for</a:t>
            </a:r>
            <a:r>
              <a:rPr kumimoji="1" lang="en-US" altLang="ja-JP" dirty="0" smtClean="0"/>
              <a:t> unconditional</a:t>
            </a:r>
            <a:r>
              <a:rPr kumimoji="1" lang="en-US" altLang="ja-JP" baseline="0" dirty="0" smtClean="0"/>
              <a:t> branches.</a:t>
            </a:r>
            <a:br>
              <a:rPr kumimoji="1" lang="en-US" altLang="ja-JP" baseline="0" dirty="0" smtClean="0"/>
            </a:br>
            <a:r>
              <a:rPr kumimoji="1" lang="en-US" altLang="ja-JP" dirty="0" smtClean="0"/>
              <a:t>When</a:t>
            </a:r>
            <a:r>
              <a:rPr kumimoji="1" lang="en-US" altLang="ja-JP" baseline="0" dirty="0" smtClean="0"/>
              <a:t> an unconditional branch is encountered, append</a:t>
            </a:r>
            <a:r>
              <a:rPr kumimoji="1" lang="en-US" altLang="ja-JP" dirty="0" smtClean="0"/>
              <a:t> a bit from the pc to the branch history</a:t>
            </a:r>
            <a:r>
              <a:rPr kumimoji="1" lang="en-US" altLang="ja-JP" baseline="0" dirty="0" smtClean="0"/>
              <a:t> i</a:t>
            </a:r>
            <a:r>
              <a:rPr kumimoji="1" lang="en-US" altLang="ja-JP" dirty="0" smtClean="0"/>
              <a:t>nstead of treating it as a taken branch.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We append multiple bits</a:t>
            </a:r>
            <a:r>
              <a:rPr kumimoji="1" lang="en-US" altLang="ja-JP" baseline="0" dirty="0" smtClean="0"/>
              <a:t> to histories on some types of branches.</a:t>
            </a:r>
            <a:endParaRPr kumimoji="1" lang="en-US" altLang="ja-JP" dirty="0" smtClean="0"/>
          </a:p>
          <a:p>
            <a:r>
              <a:rPr kumimoji="1" lang="en-US" altLang="ja-JP" baseline="0" dirty="0" smtClean="0"/>
              <a:t>2 bits on Returns and Others, and 3bits on Calls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Another technique is a special treatment of Kernel space.</a:t>
            </a:r>
          </a:p>
          <a:p>
            <a:r>
              <a:rPr kumimoji="1" lang="en-US" altLang="ja-JP" baseline="0" dirty="0" smtClean="0"/>
              <a:t>For Global History, FTL++ uses Kernel/user histories that were proposed in a previous study.</a:t>
            </a:r>
          </a:p>
          <a:p>
            <a:r>
              <a:rPr kumimoji="1" lang="en-US" altLang="ja-JP" baseline="0" dirty="0" smtClean="0"/>
              <a:t>For Per-Set History, FTL++ uses a Limited number of entries of  History tables.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976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table shows some examples of the prediction accuracy.</a:t>
            </a:r>
          </a:p>
          <a:p>
            <a:r>
              <a:rPr kumimoji="1" lang="en-US" altLang="ja-JP" baseline="0" dirty="0" smtClean="0"/>
              <a:t>FTL++ improves the FTL’s accuracy for 38 traces.</a:t>
            </a:r>
          </a:p>
          <a:p>
            <a:r>
              <a:rPr kumimoji="1" lang="en-US" altLang="ja-JP" baseline="0" dirty="0" smtClean="0"/>
              <a:t>FTL++ is around 6% more accurate than FTL on average.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221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In Conclusion.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We, first, revisited</a:t>
            </a:r>
            <a:r>
              <a:rPr kumimoji="1" lang="en-US" altLang="ja-JP" baseline="0" dirty="0" smtClean="0"/>
              <a:t> the local history.</a:t>
            </a:r>
          </a:p>
          <a:p>
            <a:r>
              <a:rPr kumimoji="1" lang="en-US" altLang="ja-JP" baseline="0" dirty="0" smtClean="0"/>
              <a:t>From the preliminary experiment,  we found that using a Moderate number of entries and a long history length is useful in making accurate predictions.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then proposed the FTL++ branch predictor.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The FTL++ uses a Per-Set History which we found in the </a:t>
            </a:r>
            <a:r>
              <a:rPr kumimoji="1" lang="en-US" altLang="ja-JP" baseline="0" dirty="0" err="1" smtClean="0"/>
              <a:t>Revisitation</a:t>
            </a:r>
            <a:r>
              <a:rPr kumimoji="1" lang="en-US" altLang="ja-JP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This also employs several optimizations.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Our research shows the FTL++ achieves 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very high prediction accuracy.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Thank you for listening.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there any questions?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5304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261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To design </a:t>
            </a:r>
            <a:r>
              <a:rPr kumimoji="1" lang="en-US" altLang="ja-JP" baseline="0" dirty="0" smtClean="0"/>
              <a:t>a new </a:t>
            </a:r>
            <a:r>
              <a:rPr kumimoji="1" lang="en-US" altLang="ja-JP" baseline="0" dirty="0" smtClean="0"/>
              <a:t>predictor, We first explored the best configuration of Local History Table for Today’s branch predictors.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4134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966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Local</a:t>
            </a:r>
            <a:r>
              <a:rPr kumimoji="1" lang="en-US" altLang="ja-JP" baseline="0" dirty="0" smtClean="0"/>
              <a:t> History is a branch history series per branch address.</a:t>
            </a:r>
          </a:p>
          <a:p>
            <a:r>
              <a:rPr kumimoji="1" lang="en-US" altLang="ja-JP" baseline="0" dirty="0" smtClean="0"/>
              <a:t>Many existing predictors employ local history 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use of local history is an effective way to detect control structures, such as the loop structure.</a:t>
            </a:r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branch predictors using local history have several problems.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First, a large history table is required to provide a dedicated history for each branch instruction.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Moreover, managing the local history table requires a complex mechanism.</a:t>
            </a:r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So, the configuration of Local History has been restricted.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381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table shows</a:t>
            </a:r>
            <a:r>
              <a:rPr kumimoji="1" lang="en-US" altLang="ja-JP" baseline="0" dirty="0" smtClean="0"/>
              <a:t> what configurations of the Local History were used by CBP2 finalists.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Many recent predictors also</a:t>
            </a:r>
            <a:r>
              <a:rPr kumimoji="1" lang="en-US" altLang="ja-JP" baseline="0" dirty="0" smtClean="0"/>
              <a:t> use conventional Local History Tables which have a large number of entries and a short history.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L-TAGE is a characteristic predictor in this table.</a:t>
            </a:r>
          </a:p>
          <a:p>
            <a:r>
              <a:rPr kumimoji="1" lang="en-US" altLang="ja-JP" baseline="0" dirty="0" smtClean="0"/>
              <a:t>L-TAGE was the victor but L-TAGE doesn’t use Local History.</a:t>
            </a:r>
          </a:p>
          <a:p>
            <a:r>
              <a:rPr kumimoji="1" lang="en-US" altLang="ja-JP" baseline="0" dirty="0" smtClean="0"/>
              <a:t>This fact shows that predictors can give an accurate </a:t>
            </a:r>
            <a:r>
              <a:rPr kumimoji="1" lang="en-US" altLang="ja-JP" baseline="0" dirty="0" smtClean="0"/>
              <a:t>prediction </a:t>
            </a:r>
            <a:r>
              <a:rPr kumimoji="1" lang="en-US" altLang="ja-JP" baseline="0" dirty="0" smtClean="0"/>
              <a:t>without Local History.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674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Today, we</a:t>
            </a:r>
            <a:r>
              <a:rPr kumimoji="1" lang="en-US" altLang="ja-JP" baseline="0" dirty="0" smtClean="0"/>
              <a:t> can </a:t>
            </a:r>
            <a:r>
              <a:rPr kumimoji="1" lang="en-US" altLang="ja-JP" baseline="0" dirty="0" smtClean="0"/>
              <a:t>utilize </a:t>
            </a:r>
            <a:r>
              <a:rPr kumimoji="1" lang="en-US" altLang="ja-JP" baseline="0" dirty="0" smtClean="0"/>
              <a:t>very long </a:t>
            </a:r>
            <a:r>
              <a:rPr kumimoji="1" lang="en-US" altLang="ja-JP" baseline="0" dirty="0" smtClean="0"/>
              <a:t>histories </a:t>
            </a:r>
            <a:r>
              <a:rPr kumimoji="1" lang="en-US" altLang="ja-JP" baseline="0" dirty="0" smtClean="0"/>
              <a:t>by using perceptron or geometric history length.</a:t>
            </a:r>
          </a:p>
          <a:p>
            <a:r>
              <a:rPr kumimoji="1" lang="en-US" altLang="ja-JP" baseline="0" dirty="0" smtClean="0"/>
              <a:t>So the design trade-offs for the local history may be changed.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Now, We have a big question about the Local History.</a:t>
            </a:r>
          </a:p>
          <a:p>
            <a:r>
              <a:rPr kumimoji="1" lang="en-US" altLang="ja-JP" baseline="0" dirty="0" smtClean="0"/>
              <a:t>Is there a more efficient configuration of a Local History Table?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If the answer is Yes, predictors using Local History can improve further prediction accuracy with such a Local History Table.</a:t>
            </a:r>
          </a:p>
          <a:p>
            <a:r>
              <a:rPr kumimoji="1" lang="en-US" altLang="ja-JP" baseline="0" dirty="0" smtClean="0"/>
              <a:t>However, If the answer is No, Local history no longer plays a large role. Using only global history such as L-TAGE does is a more efficient way, not only in terms of the cost, but also in terms of the accuracy.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After all, to put this question in other words: Can FTL beat the L-TAGE-like predictors?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762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To determine the</a:t>
            </a:r>
            <a:r>
              <a:rPr kumimoji="1" lang="en-US" altLang="ja-JP" baseline="0" dirty="0" smtClean="0"/>
              <a:t> answer to this question, We explored the best configuration of the Local History Table.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We used a fused Two-Level branch predictor.</a:t>
            </a:r>
          </a:p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predictor is based on the O-GEHL branch predictor.</a:t>
            </a:r>
          </a:p>
          <a:p>
            <a:r>
              <a:rPr kumimoji="1" lang="en-US" altLang="ja-JP" baseline="0" dirty="0" smtClean="0"/>
              <a:t>FTL extends the O-GEHL by using Local History.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tested the configuration by changing FTL’s Local History Table.</a:t>
            </a:r>
          </a:p>
          <a:p>
            <a:r>
              <a:rPr kumimoji="1" lang="en-US" altLang="ja-JP" baseline="0" dirty="0" smtClean="0"/>
              <a:t>The number of entries was tested within the range from 4 to 4096.</a:t>
            </a:r>
          </a:p>
          <a:p>
            <a:r>
              <a:rPr kumimoji="1" lang="en-US" altLang="ja-JP" baseline="0" dirty="0" smtClean="0"/>
              <a:t>The history length was tested within the range from 5 to 50. 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728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dirty="0" smtClean="0"/>
              <a:t>Now, I’d like</a:t>
            </a:r>
            <a:r>
              <a:rPr lang="en-US" altLang="ja-JP" sz="1200" baseline="0" dirty="0" smtClean="0"/>
              <a:t> to explain the results.</a:t>
            </a:r>
          </a:p>
          <a:p>
            <a:endParaRPr lang="en-US" altLang="ja-JP" sz="1200" dirty="0" smtClean="0"/>
          </a:p>
          <a:p>
            <a:r>
              <a:rPr lang="en-US" altLang="ja-JP" sz="1200" dirty="0" smtClean="0"/>
              <a:t>Chart A shows the MPKI of </a:t>
            </a:r>
            <a:r>
              <a:rPr lang="en-US" altLang="ja-JP" sz="1400" dirty="0" smtClean="0"/>
              <a:t>all configurations. The lower is better</a:t>
            </a:r>
            <a:r>
              <a:rPr lang="en-US" altLang="ja-JP" sz="1200" dirty="0" smtClean="0"/>
              <a:t>.</a:t>
            </a:r>
            <a:endParaRPr lang="en-US" altLang="ja-JP" sz="1200" baseline="0" dirty="0" smtClean="0"/>
          </a:p>
          <a:p>
            <a:r>
              <a:rPr lang="en-US" altLang="ja-JP" sz="1200" dirty="0" smtClean="0"/>
              <a:t>The</a:t>
            </a:r>
            <a:r>
              <a:rPr lang="en-US" altLang="ja-JP" sz="1200" baseline="0" dirty="0" smtClean="0"/>
              <a:t> blue line on Chart A corresponds to Chart B.</a:t>
            </a:r>
            <a:endParaRPr lang="en-US" altLang="ja-JP" sz="1200" dirty="0" smtClean="0"/>
          </a:p>
          <a:p>
            <a:r>
              <a:rPr lang="en-US" altLang="ja-JP" sz="1200" dirty="0" smtClean="0"/>
              <a:t>Chart B</a:t>
            </a:r>
            <a:r>
              <a:rPr lang="en-US" altLang="ja-JP" sz="1200" baseline="0" dirty="0" smtClean="0"/>
              <a:t> shows the MPKI when the history length is 40.</a:t>
            </a:r>
          </a:p>
          <a:p>
            <a:endParaRPr lang="en-US" altLang="ja-JP" sz="1200" dirty="0" smtClean="0"/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Surprisingly, a</a:t>
            </a:r>
            <a:r>
              <a:rPr lang="en-US" altLang="ja-JP" sz="1200" dirty="0" smtClean="0"/>
              <a:t>ll predictors using more than sixteen entries achieve the same accuracy range.</a:t>
            </a:r>
          </a:p>
          <a:p>
            <a:r>
              <a:rPr lang="en-US" altLang="ja-JP" sz="1200" dirty="0" smtClean="0"/>
              <a:t>Especially, note</a:t>
            </a:r>
            <a:r>
              <a:rPr lang="en-US" altLang="ja-JP" sz="1200" baseline="0" dirty="0" smtClean="0"/>
              <a:t> that a</a:t>
            </a:r>
            <a:r>
              <a:rPr lang="en-US" altLang="ja-JP" sz="1200" dirty="0" smtClean="0"/>
              <a:t>round 32 entries</a:t>
            </a:r>
            <a:r>
              <a:rPr lang="en-US" altLang="ja-JP" sz="1200" baseline="0" dirty="0" smtClean="0"/>
              <a:t> </a:t>
            </a:r>
            <a:r>
              <a:rPr lang="en-US" altLang="ja-JP" sz="1200" dirty="0" smtClean="0"/>
              <a:t>show a slightly higher prediction accuracy than a larger number of entries.</a:t>
            </a:r>
            <a:endParaRPr kumimoji="1" lang="ja-JP" altLang="en-US" sz="1200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Why</a:t>
            </a:r>
            <a:r>
              <a:rPr kumimoji="1" lang="en-US" altLang="ja-JP" baseline="0" dirty="0" smtClean="0"/>
              <a:t> </a:t>
            </a:r>
            <a:r>
              <a:rPr kumimoji="1" lang="en-US" altLang="ja-JP" sz="1200" baseline="0" dirty="0" smtClean="0"/>
              <a:t>do</a:t>
            </a:r>
            <a:r>
              <a:rPr lang="en-US" altLang="ja-JP" sz="1200" baseline="0" dirty="0" smtClean="0"/>
              <a:t> a</a:t>
            </a:r>
            <a:r>
              <a:rPr lang="en-US" altLang="ja-JP" sz="1200" dirty="0" smtClean="0"/>
              <a:t>round 32 entries</a:t>
            </a:r>
            <a:r>
              <a:rPr lang="en-US" altLang="ja-JP" sz="1200" baseline="0" dirty="0" smtClean="0"/>
              <a:t> </a:t>
            </a:r>
            <a:r>
              <a:rPr lang="en-US" altLang="ja-JP" sz="1200" dirty="0" smtClean="0"/>
              <a:t>show such</a:t>
            </a:r>
            <a:r>
              <a:rPr lang="en-US" altLang="ja-JP" sz="1200" baseline="0" dirty="0" smtClean="0"/>
              <a:t> high</a:t>
            </a:r>
            <a:r>
              <a:rPr lang="en-US" altLang="ja-JP" sz="1200" dirty="0" smtClean="0"/>
              <a:t> accuracy?</a:t>
            </a:r>
            <a:endParaRPr kumimoji="1" lang="en-US" altLang="ja-JP" dirty="0" smtClean="0"/>
          </a:p>
          <a:p>
            <a:r>
              <a:rPr kumimoji="1" lang="en-US" altLang="ja-JP" dirty="0" smtClean="0"/>
              <a:t>we don’t have a clear answer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we guess that</a:t>
            </a:r>
          </a:p>
          <a:p>
            <a:r>
              <a:rPr kumimoji="1" lang="en-US" altLang="ja-JP" baseline="0" dirty="0" smtClean="0"/>
              <a:t>Around 32 entries are usually enough to provide a nearly complete per-address history.</a:t>
            </a:r>
          </a:p>
          <a:p>
            <a:r>
              <a:rPr lang="en-US" altLang="ja-JP" dirty="0" smtClean="0"/>
              <a:t>A mixed</a:t>
            </a:r>
            <a:r>
              <a:rPr lang="en-US" altLang="ja-JP" baseline="0" dirty="0" smtClean="0"/>
              <a:t> history is useful in accurate predictions.</a:t>
            </a:r>
          </a:p>
          <a:p>
            <a:endParaRPr lang="en-US" altLang="ja-JP" sz="1200" baseline="0" dirty="0" smtClean="0"/>
          </a:p>
          <a:p>
            <a:r>
              <a:rPr kumimoji="1" lang="en-US" altLang="ja-JP" sz="1200" baseline="0" dirty="0" smtClean="0"/>
              <a:t>The green line and the orange line on chart A correspond to Chart C.</a:t>
            </a:r>
            <a:endParaRPr lang="en-US" altLang="ja-JP" sz="1200" dirty="0" smtClean="0"/>
          </a:p>
          <a:p>
            <a:r>
              <a:rPr lang="en-US" altLang="ja-JP" sz="1200" dirty="0" smtClean="0"/>
              <a:t>Chart C</a:t>
            </a:r>
            <a:r>
              <a:rPr lang="en-US" altLang="ja-JP" sz="1200" baseline="0" dirty="0" smtClean="0"/>
              <a:t> shows the MPKI when the number of entries is 32 or 2048.</a:t>
            </a:r>
          </a:p>
          <a:p>
            <a:r>
              <a:rPr kumimoji="1" lang="en-US" altLang="ja-JP" dirty="0" smtClean="0"/>
              <a:t>Using a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Longer</a:t>
            </a:r>
            <a:r>
              <a:rPr kumimoji="1" lang="en-US" altLang="ja-JP" baseline="0" dirty="0" smtClean="0"/>
              <a:t> history</a:t>
            </a:r>
            <a:r>
              <a:rPr kumimoji="1" lang="en-US" altLang="ja-JP" dirty="0" smtClean="0"/>
              <a:t> than conventional</a:t>
            </a:r>
            <a:r>
              <a:rPr kumimoji="1" lang="en-US" altLang="ja-JP" baseline="0" dirty="0" smtClean="0"/>
              <a:t> configurations</a:t>
            </a:r>
            <a:r>
              <a:rPr kumimoji="1" lang="en-US" altLang="ja-JP" dirty="0" smtClean="0"/>
              <a:t> leads</a:t>
            </a:r>
            <a:r>
              <a:rPr kumimoji="1" lang="en-US" altLang="ja-JP" baseline="0" dirty="0" smtClean="0"/>
              <a:t> to more accurate predictions.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 Large</a:t>
            </a:r>
            <a:r>
              <a:rPr kumimoji="1" lang="en-US" altLang="ja-JP" baseline="0" dirty="0" smtClean="0"/>
              <a:t> number of entries and a Short history length have been used.</a:t>
            </a:r>
            <a:endParaRPr kumimoji="1" lang="en-US" altLang="ja-JP" dirty="0" smtClean="0"/>
          </a:p>
          <a:p>
            <a:r>
              <a:rPr kumimoji="1" lang="en-US" altLang="ja-JP" dirty="0" smtClean="0"/>
              <a:t>Such a configuration</a:t>
            </a:r>
            <a:r>
              <a:rPr kumimoji="1" lang="en-US" altLang="ja-JP" baseline="0" dirty="0" smtClean="0"/>
              <a:t> is indicated by the red circles on chart B and chart C.</a:t>
            </a:r>
          </a:p>
          <a:p>
            <a:r>
              <a:rPr kumimoji="1" lang="en-US" altLang="ja-JP" dirty="0" smtClean="0"/>
              <a:t>However</a:t>
            </a:r>
            <a:r>
              <a:rPr kumimoji="1" lang="en-US" altLang="ja-JP" baseline="0" dirty="0" smtClean="0"/>
              <a:t>, this result shows that a Moderate number of entries and a Long history length are an efficient configuration.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So, The</a:t>
            </a:r>
            <a:r>
              <a:rPr kumimoji="1" lang="en-US" altLang="ja-JP" baseline="0" dirty="0" smtClean="0"/>
              <a:t> answer to this question is Yes.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126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Now, I’d like to introduce the Per-Set Branch history.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concluded that the local history table which employs a moderate number of entries is the most efficient.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history using a moderate number of  entries was called Per-Set branch history in a previous study.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way to utilize the history has been improved.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Therefore, the history we should use also has been changed.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So, note that, FTL only uses the Global history and the conventional Local History.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we suggest that FTL with a Per-Set History would be a more accurate predictor.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530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I’m now going to introduce our proposed branch predictor FTL++.</a:t>
            </a:r>
          </a:p>
          <a:p>
            <a:r>
              <a:rPr kumimoji="1" lang="en-US" altLang="ja-JP" baseline="0" dirty="0" smtClean="0"/>
              <a:t>FTL++ extends the FTL by includes Per-Set History and several optimizations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53216-CFA4-4F1A-8A8C-16115764137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164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591" name="Object 23"/>
          <p:cNvGraphicFramePr>
            <a:graphicFrameLocks noChangeAspect="1"/>
          </p:cNvGraphicFramePr>
          <p:nvPr/>
        </p:nvGraphicFramePr>
        <p:xfrm>
          <a:off x="0" y="0"/>
          <a:ext cx="91440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Image" r:id="rId3" imgW="10158730" imgH="3479365" progId="Photoshop.Image.7">
                  <p:embed/>
                </p:oleObj>
              </mc:Choice>
              <mc:Fallback>
                <p:oleObj name="Image" r:id="rId3" imgW="10158730" imgH="3479365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1" name="Rectangle 3"/>
          <p:cNvSpPr>
            <a:spLocks noChangeArrowheads="1"/>
          </p:cNvSpPr>
          <p:nvPr/>
        </p:nvSpPr>
        <p:spPr bwMode="gray">
          <a:xfrm>
            <a:off x="0" y="3124200"/>
            <a:ext cx="2057400" cy="3733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gray">
          <a:xfrm>
            <a:off x="2057400" y="3124200"/>
            <a:ext cx="7086600" cy="6858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gray">
          <a:xfrm>
            <a:off x="0" y="31242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09575" name="Group 7"/>
          <p:cNvGrpSpPr>
            <a:grpSpLocks/>
          </p:cNvGrpSpPr>
          <p:nvPr/>
        </p:nvGrpSpPr>
        <p:grpSpPr bwMode="auto">
          <a:xfrm>
            <a:off x="7467600" y="228600"/>
            <a:ext cx="1371600" cy="152400"/>
            <a:chOff x="3552" y="0"/>
            <a:chExt cx="1584" cy="144"/>
          </a:xfrm>
        </p:grpSpPr>
        <p:sp>
          <p:nvSpPr>
            <p:cNvPr id="109576" name="Rectangle 8"/>
            <p:cNvSpPr>
              <a:spLocks noChangeArrowheads="1"/>
            </p:cNvSpPr>
            <p:nvPr userDrawn="1"/>
          </p:nvSpPr>
          <p:spPr bwMode="auto">
            <a:xfrm>
              <a:off x="4416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9577" name="Rectangle 9"/>
            <p:cNvSpPr>
              <a:spLocks noChangeArrowheads="1"/>
            </p:cNvSpPr>
            <p:nvPr userDrawn="1"/>
          </p:nvSpPr>
          <p:spPr bwMode="auto">
            <a:xfrm>
              <a:off x="4704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9578" name="Rectangle 10"/>
            <p:cNvSpPr>
              <a:spLocks noChangeArrowheads="1"/>
            </p:cNvSpPr>
            <p:nvPr userDrawn="1"/>
          </p:nvSpPr>
          <p:spPr bwMode="auto">
            <a:xfrm>
              <a:off x="4992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9579" name="Rectangle 11"/>
            <p:cNvSpPr>
              <a:spLocks noChangeArrowheads="1"/>
            </p:cNvSpPr>
            <p:nvPr userDrawn="1"/>
          </p:nvSpPr>
          <p:spPr bwMode="auto">
            <a:xfrm>
              <a:off x="3552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9580" name="Rectangle 12"/>
            <p:cNvSpPr>
              <a:spLocks noChangeArrowheads="1"/>
            </p:cNvSpPr>
            <p:nvPr userDrawn="1"/>
          </p:nvSpPr>
          <p:spPr bwMode="auto">
            <a:xfrm>
              <a:off x="3840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9581" name="Rectangle 13"/>
            <p:cNvSpPr>
              <a:spLocks noChangeArrowheads="1"/>
            </p:cNvSpPr>
            <p:nvPr userDrawn="1"/>
          </p:nvSpPr>
          <p:spPr bwMode="auto">
            <a:xfrm>
              <a:off x="4128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9583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2209800" y="3124200"/>
            <a:ext cx="6400800" cy="609600"/>
          </a:xfrm>
        </p:spPr>
        <p:txBody>
          <a:bodyPr/>
          <a:lstStyle>
            <a:lvl1pPr>
              <a:defRPr sz="4000" b="1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en-US" altLang="ja-JP" noProof="0" smtClean="0"/>
          </a:p>
        </p:txBody>
      </p:sp>
      <p:sp>
        <p:nvSpPr>
          <p:cNvPr id="109584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9800" y="4724400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en-US" altLang="ja-JP" noProof="0" smtClean="0"/>
          </a:p>
        </p:txBody>
      </p:sp>
      <p:sp>
        <p:nvSpPr>
          <p:cNvPr id="109585" name="Rectangle 17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537325"/>
            <a:ext cx="2057400" cy="244475"/>
          </a:xfrm>
        </p:spPr>
        <p:txBody>
          <a:bodyPr/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109586" name="Rectangle 18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537325"/>
            <a:ext cx="2895600" cy="244475"/>
          </a:xfrm>
        </p:spPr>
        <p:txBody>
          <a:bodyPr/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kumimoji="1" lang="ja-JP" altLang="en-US"/>
          </a:p>
        </p:txBody>
      </p:sp>
      <p:sp>
        <p:nvSpPr>
          <p:cNvPr id="109587" name="Rectangle 1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29400" y="6537325"/>
            <a:ext cx="2133600" cy="244475"/>
          </a:xfrm>
        </p:spPr>
        <p:txBody>
          <a:bodyPr/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9590" name="Rectangle 22"/>
          <p:cNvSpPr>
            <a:spLocks noChangeArrowheads="1"/>
          </p:cNvSpPr>
          <p:nvPr/>
        </p:nvSpPr>
        <p:spPr bwMode="auto">
          <a:xfrm>
            <a:off x="0" y="2133600"/>
            <a:ext cx="2057400" cy="990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228600" y="2438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00">
                <a:solidFill>
                  <a:srgbClr val="F8F8F8"/>
                </a:solidFill>
                <a:latin typeface="Arial Black" pitchFamily="34" charset="0"/>
                <a:ea typeface="ＭＳ Ｐゴシック" charset="-128"/>
              </a:rPr>
              <a:t>L /O/G/O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97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86550" y="457200"/>
            <a:ext cx="2076450" cy="5867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76950" cy="5867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401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64" name="Rectangle 40" descr="Light horizontal"/>
          <p:cNvSpPr>
            <a:spLocks noChangeArrowheads="1"/>
          </p:cNvSpPr>
          <p:nvPr/>
        </p:nvSpPr>
        <p:spPr bwMode="gray">
          <a:xfrm>
            <a:off x="9525" y="9525"/>
            <a:ext cx="1473200" cy="6848475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65" name="Rectangle 41"/>
          <p:cNvSpPr>
            <a:spLocks noChangeArrowheads="1"/>
          </p:cNvSpPr>
          <p:nvPr/>
        </p:nvSpPr>
        <p:spPr bwMode="invGray">
          <a:xfrm>
            <a:off x="0" y="4267200"/>
            <a:ext cx="9153525" cy="11033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66" name="AutoShape 42"/>
          <p:cNvSpPr>
            <a:spLocks noChangeArrowheads="1"/>
          </p:cNvSpPr>
          <p:nvPr/>
        </p:nvSpPr>
        <p:spPr bwMode="gray">
          <a:xfrm>
            <a:off x="1219200" y="5105400"/>
            <a:ext cx="7086600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267200"/>
            <a:ext cx="7924800" cy="8382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en-US" altLang="ja-JP" noProof="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616075" y="5105400"/>
            <a:ext cx="63246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rgbClr val="FEFEFE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en-US" altLang="ja-JP" noProof="0" smtClean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537325"/>
            <a:ext cx="2133600" cy="244475"/>
          </a:xfrm>
        </p:spPr>
        <p:txBody>
          <a:bodyPr/>
          <a:lstStyle>
            <a:lvl1pPr>
              <a:defRPr sz="1400"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537325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537325"/>
            <a:ext cx="2133600" cy="244475"/>
          </a:xfrm>
        </p:spPr>
        <p:txBody>
          <a:bodyPr/>
          <a:lstStyle>
            <a:lvl1pPr>
              <a:defRPr sz="1400"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2303" name="Text Box 79"/>
          <p:cNvSpPr txBox="1">
            <a:spLocks noChangeArrowheads="1"/>
          </p:cNvSpPr>
          <p:nvPr/>
        </p:nvSpPr>
        <p:spPr bwMode="black">
          <a:xfrm>
            <a:off x="6934200" y="304800"/>
            <a:ext cx="190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00" b="1">
                <a:ea typeface="ＭＳ Ｐゴシック" charset="-128"/>
              </a:rPr>
              <a:t>Company Logo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74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741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5493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フッター プレースホルダー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82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818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8588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95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745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4714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678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15113" y="300038"/>
            <a:ext cx="2071687" cy="610076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96875" y="300038"/>
            <a:ext cx="6065838" cy="610076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0256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6875" y="300038"/>
            <a:ext cx="7743825" cy="600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5334000"/>
          </a:xfrm>
        </p:spPr>
        <p:txBody>
          <a:bodyPr/>
          <a:lstStyle/>
          <a:p>
            <a:r>
              <a:rPr lang="ja-JP" altLang="en-US" smtClean="0"/>
              <a:t>アイコンをクリックして表を追加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57542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>
          <a:xfrm>
            <a:off x="6553200" y="657542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2"/>
          </p:nvPr>
        </p:nvSpPr>
        <p:spPr>
          <a:xfrm>
            <a:off x="3113088" y="6538913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952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50000">
                <a:srgbClr val="EAEAEA">
                  <a:gamma/>
                  <a:tint val="0"/>
                  <a:invGamma/>
                </a:srgbClr>
              </a:gs>
              <a:gs pos="100000">
                <a:srgbClr val="EAEAEA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35922" name="Group 82"/>
          <p:cNvGrpSpPr>
            <a:grpSpLocks/>
          </p:cNvGrpSpPr>
          <p:nvPr/>
        </p:nvGrpSpPr>
        <p:grpSpPr bwMode="auto">
          <a:xfrm>
            <a:off x="1670050" y="-155575"/>
            <a:ext cx="7477125" cy="3729038"/>
            <a:chOff x="1052" y="-101"/>
            <a:chExt cx="4710" cy="2349"/>
          </a:xfrm>
        </p:grpSpPr>
        <p:sp>
          <p:nvSpPr>
            <p:cNvPr id="35923" name="Freeform 83"/>
            <p:cNvSpPr>
              <a:spLocks/>
            </p:cNvSpPr>
            <p:nvPr/>
          </p:nvSpPr>
          <p:spPr bwMode="gray">
            <a:xfrm>
              <a:off x="1052" y="-101"/>
              <a:ext cx="4710" cy="2299"/>
            </a:xfrm>
            <a:custGeom>
              <a:avLst/>
              <a:gdLst>
                <a:gd name="T0" fmla="*/ 0 w 4710"/>
                <a:gd name="T1" fmla="*/ 1911 h 2299"/>
                <a:gd name="T2" fmla="*/ 4708 w 4710"/>
                <a:gd name="T3" fmla="*/ 1178 h 2299"/>
                <a:gd name="T4" fmla="*/ 4710 w 4710"/>
                <a:gd name="T5" fmla="*/ 2299 h 2299"/>
                <a:gd name="T6" fmla="*/ 155 w 4710"/>
                <a:gd name="T7" fmla="*/ 1893 h 2299"/>
                <a:gd name="T8" fmla="*/ 0 w 4710"/>
                <a:gd name="T9" fmla="*/ 1911 h 2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10" h="2299">
                  <a:moveTo>
                    <a:pt x="0" y="1911"/>
                  </a:moveTo>
                  <a:cubicBezTo>
                    <a:pt x="1783" y="412"/>
                    <a:pt x="4708" y="1178"/>
                    <a:pt x="4708" y="1178"/>
                  </a:cubicBezTo>
                  <a:lnTo>
                    <a:pt x="4710" y="2299"/>
                  </a:lnTo>
                  <a:cubicBezTo>
                    <a:pt x="4710" y="2299"/>
                    <a:pt x="3401" y="0"/>
                    <a:pt x="155" y="1893"/>
                  </a:cubicBezTo>
                  <a:cubicBezTo>
                    <a:pt x="155" y="1809"/>
                    <a:pt x="0" y="1911"/>
                    <a:pt x="0" y="1911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9999"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5924" name="Freeform 84"/>
            <p:cNvSpPr>
              <a:spLocks/>
            </p:cNvSpPr>
            <p:nvPr/>
          </p:nvSpPr>
          <p:spPr bwMode="gray">
            <a:xfrm>
              <a:off x="1180" y="256"/>
              <a:ext cx="4578" cy="1992"/>
            </a:xfrm>
            <a:custGeom>
              <a:avLst/>
              <a:gdLst>
                <a:gd name="T0" fmla="*/ 0 w 4578"/>
                <a:gd name="T1" fmla="*/ 1397 h 1992"/>
                <a:gd name="T2" fmla="*/ 4577 w 4578"/>
                <a:gd name="T3" fmla="*/ 1099 h 1992"/>
                <a:gd name="T4" fmla="*/ 4578 w 4578"/>
                <a:gd name="T5" fmla="*/ 1992 h 1992"/>
                <a:gd name="T6" fmla="*/ 97 w 4578"/>
                <a:gd name="T7" fmla="*/ 1417 h 1992"/>
                <a:gd name="T8" fmla="*/ 0 w 4578"/>
                <a:gd name="T9" fmla="*/ 1397 h 1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78" h="1992">
                  <a:moveTo>
                    <a:pt x="0" y="1397"/>
                  </a:moveTo>
                  <a:cubicBezTo>
                    <a:pt x="2502" y="0"/>
                    <a:pt x="4577" y="1099"/>
                    <a:pt x="4577" y="1099"/>
                  </a:cubicBezTo>
                  <a:lnTo>
                    <a:pt x="4578" y="1992"/>
                  </a:lnTo>
                  <a:cubicBezTo>
                    <a:pt x="4578" y="1992"/>
                    <a:pt x="2904" y="192"/>
                    <a:pt x="97" y="1417"/>
                  </a:cubicBezTo>
                  <a:cubicBezTo>
                    <a:pt x="97" y="1417"/>
                    <a:pt x="0" y="1445"/>
                    <a:pt x="0" y="1397"/>
                  </a:cubicBezTo>
                  <a:close/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5925" name="Group 85"/>
          <p:cNvGrpSpPr>
            <a:grpSpLocks/>
          </p:cNvGrpSpPr>
          <p:nvPr/>
        </p:nvGrpSpPr>
        <p:grpSpPr bwMode="auto">
          <a:xfrm>
            <a:off x="0" y="0"/>
            <a:ext cx="8426450" cy="2479675"/>
            <a:chOff x="0" y="-3"/>
            <a:chExt cx="5308" cy="1562"/>
          </a:xfrm>
        </p:grpSpPr>
        <p:sp>
          <p:nvSpPr>
            <p:cNvPr id="35926" name="Freeform 86"/>
            <p:cNvSpPr>
              <a:spLocks/>
            </p:cNvSpPr>
            <p:nvPr/>
          </p:nvSpPr>
          <p:spPr bwMode="gray">
            <a:xfrm>
              <a:off x="0" y="-3"/>
              <a:ext cx="5308" cy="1562"/>
            </a:xfrm>
            <a:custGeom>
              <a:avLst/>
              <a:gdLst>
                <a:gd name="T0" fmla="*/ 0 w 5308"/>
                <a:gd name="T1" fmla="*/ 0 h 1562"/>
                <a:gd name="T2" fmla="*/ 5308 w 5308"/>
                <a:gd name="T3" fmla="*/ 3 h 1562"/>
                <a:gd name="T4" fmla="*/ 0 w 5308"/>
                <a:gd name="T5" fmla="*/ 1397 h 1562"/>
                <a:gd name="T6" fmla="*/ 0 w 5308"/>
                <a:gd name="T7" fmla="*/ 0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08" h="1562">
                  <a:moveTo>
                    <a:pt x="0" y="0"/>
                  </a:moveTo>
                  <a:lnTo>
                    <a:pt x="5308" y="3"/>
                  </a:lnTo>
                  <a:cubicBezTo>
                    <a:pt x="5308" y="3"/>
                    <a:pt x="3112" y="1562"/>
                    <a:pt x="0" y="1397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>
                    <a:alpha val="50000"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35927" name="Picture 87" descr="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673" cy="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875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508750"/>
            <a:ext cx="1241425" cy="295275"/>
          </a:xfrm>
        </p:spPr>
        <p:txBody>
          <a:bodyPr/>
          <a:lstStyle>
            <a:lvl1pPr>
              <a:defRPr sz="1400"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35876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1828800" y="6508750"/>
            <a:ext cx="1843088" cy="295275"/>
          </a:xfrm>
        </p:spPr>
        <p:txBody>
          <a:bodyPr/>
          <a:lstStyle>
            <a:lvl1pPr>
              <a:defRPr sz="1400"/>
            </a:lvl1pPr>
          </a:lstStyle>
          <a:p>
            <a:endParaRPr kumimoji="1" lang="ja-JP" altLang="en-US"/>
          </a:p>
        </p:txBody>
      </p:sp>
      <p:sp>
        <p:nvSpPr>
          <p:cNvPr id="35905" name="Rectangle 6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49688" y="6486525"/>
            <a:ext cx="838200" cy="295275"/>
          </a:xfrm>
        </p:spPr>
        <p:txBody>
          <a:bodyPr/>
          <a:lstStyle>
            <a:lvl1pPr>
              <a:defRPr sz="1400"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35929" name="Group 89"/>
          <p:cNvGrpSpPr>
            <a:grpSpLocks/>
          </p:cNvGrpSpPr>
          <p:nvPr/>
        </p:nvGrpSpPr>
        <p:grpSpPr bwMode="auto">
          <a:xfrm rot="202499">
            <a:off x="-1211263" y="-1147763"/>
            <a:ext cx="7181851" cy="6850063"/>
            <a:chOff x="-603" y="-739"/>
            <a:chExt cx="4524" cy="4315"/>
          </a:xfrm>
        </p:grpSpPr>
        <p:grpSp>
          <p:nvGrpSpPr>
            <p:cNvPr id="35878" name="Group 38"/>
            <p:cNvGrpSpPr>
              <a:grpSpLocks/>
            </p:cNvGrpSpPr>
            <p:nvPr userDrawn="1"/>
          </p:nvGrpSpPr>
          <p:grpSpPr bwMode="auto">
            <a:xfrm rot="9992709">
              <a:off x="-183" y="812"/>
              <a:ext cx="2283" cy="2285"/>
              <a:chOff x="1496" y="911"/>
              <a:chExt cx="2231" cy="2230"/>
            </a:xfrm>
          </p:grpSpPr>
          <p:sp>
            <p:nvSpPr>
              <p:cNvPr id="35879" name="Oval 39"/>
              <p:cNvSpPr>
                <a:spLocks noChangeArrowheads="1"/>
              </p:cNvSpPr>
              <p:nvPr userDrawn="1"/>
            </p:nvSpPr>
            <p:spPr bwMode="gray">
              <a:xfrm rot="213741">
                <a:off x="1496" y="911"/>
                <a:ext cx="2231" cy="2230"/>
              </a:xfrm>
              <a:prstGeom prst="ellipse">
                <a:avLst/>
              </a:prstGeom>
              <a:solidFill>
                <a:schemeClr val="bg1">
                  <a:alpha val="7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35880" name="Oval 40"/>
              <p:cNvSpPr>
                <a:spLocks noChangeArrowheads="1"/>
              </p:cNvSpPr>
              <p:nvPr userDrawn="1"/>
            </p:nvSpPr>
            <p:spPr bwMode="gray">
              <a:xfrm rot="213741">
                <a:off x="1553" y="965"/>
                <a:ext cx="2120" cy="2122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100000">
                    <a:schemeClr val="accent2">
                      <a:alpha val="50000"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35916" name="Group 76"/>
            <p:cNvGrpSpPr>
              <a:grpSpLocks/>
            </p:cNvGrpSpPr>
            <p:nvPr userDrawn="1"/>
          </p:nvGrpSpPr>
          <p:grpSpPr bwMode="auto">
            <a:xfrm rot="9992709">
              <a:off x="1163" y="927"/>
              <a:ext cx="2347" cy="2326"/>
              <a:chOff x="-768" y="-576"/>
              <a:chExt cx="3026" cy="2999"/>
            </a:xfrm>
          </p:grpSpPr>
          <p:sp>
            <p:nvSpPr>
              <p:cNvPr id="35882" name="Oval 42"/>
              <p:cNvSpPr>
                <a:spLocks noChangeArrowheads="1"/>
              </p:cNvSpPr>
              <p:nvPr userDrawn="1"/>
            </p:nvSpPr>
            <p:spPr bwMode="gray">
              <a:xfrm rot="213741">
                <a:off x="-768" y="-576"/>
                <a:ext cx="3026" cy="2999"/>
              </a:xfrm>
              <a:prstGeom prst="ellipse">
                <a:avLst/>
              </a:prstGeom>
              <a:solidFill>
                <a:schemeClr val="bg1">
                  <a:alpha val="7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35883" name="Oval 43"/>
              <p:cNvSpPr>
                <a:spLocks noChangeArrowheads="1"/>
              </p:cNvSpPr>
              <p:nvPr userDrawn="1"/>
            </p:nvSpPr>
            <p:spPr bwMode="gray">
              <a:xfrm rot="213741">
                <a:off x="-694" y="-501"/>
                <a:ext cx="2877" cy="2849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alpha val="39999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  <a:alpha val="39999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35884" name="Group 44"/>
            <p:cNvGrpSpPr>
              <a:grpSpLocks/>
            </p:cNvGrpSpPr>
            <p:nvPr userDrawn="1"/>
          </p:nvGrpSpPr>
          <p:grpSpPr bwMode="auto">
            <a:xfrm rot="9992709">
              <a:off x="657" y="-200"/>
              <a:ext cx="2213" cy="2213"/>
              <a:chOff x="512" y="1751"/>
              <a:chExt cx="2232" cy="2232"/>
            </a:xfrm>
          </p:grpSpPr>
          <p:sp>
            <p:nvSpPr>
              <p:cNvPr id="35885" name="Oval 45"/>
              <p:cNvSpPr>
                <a:spLocks noChangeArrowheads="1"/>
              </p:cNvSpPr>
              <p:nvPr userDrawn="1"/>
            </p:nvSpPr>
            <p:spPr bwMode="gray">
              <a:xfrm rot="213741">
                <a:off x="512" y="1751"/>
                <a:ext cx="2232" cy="2232"/>
              </a:xfrm>
              <a:prstGeom prst="ellipse">
                <a:avLst/>
              </a:prstGeom>
              <a:solidFill>
                <a:srgbClr val="FFFFFF">
                  <a:alpha val="7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35886" name="Oval 46"/>
              <p:cNvSpPr>
                <a:spLocks noChangeArrowheads="1"/>
              </p:cNvSpPr>
              <p:nvPr userDrawn="1"/>
            </p:nvSpPr>
            <p:spPr bwMode="gray">
              <a:xfrm rot="213741">
                <a:off x="568" y="1807"/>
                <a:ext cx="2121" cy="212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>
                      <a:alpha val="50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35895" name="Freeform 55"/>
            <p:cNvSpPr>
              <a:spLocks/>
            </p:cNvSpPr>
            <p:nvPr userDrawn="1"/>
          </p:nvSpPr>
          <p:spPr bwMode="gray">
            <a:xfrm rot="9992709">
              <a:off x="973" y="1236"/>
              <a:ext cx="1267" cy="1611"/>
            </a:xfrm>
            <a:custGeom>
              <a:avLst/>
              <a:gdLst>
                <a:gd name="T0" fmla="*/ 319 w 1376"/>
                <a:gd name="T1" fmla="*/ 1853 h 1853"/>
                <a:gd name="T2" fmla="*/ 1054 w 1376"/>
                <a:gd name="T3" fmla="*/ 1216 h 1853"/>
                <a:gd name="T4" fmla="*/ 980 w 1376"/>
                <a:gd name="T5" fmla="*/ 0 h 1853"/>
                <a:gd name="T6" fmla="*/ 167 w 1376"/>
                <a:gd name="T7" fmla="*/ 841 h 1853"/>
                <a:gd name="T8" fmla="*/ 319 w 1376"/>
                <a:gd name="T9" fmla="*/ 1853 h 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6" h="1853">
                  <a:moveTo>
                    <a:pt x="319" y="1853"/>
                  </a:moveTo>
                  <a:cubicBezTo>
                    <a:pt x="319" y="1853"/>
                    <a:pt x="786" y="1739"/>
                    <a:pt x="1054" y="1216"/>
                  </a:cubicBezTo>
                  <a:cubicBezTo>
                    <a:pt x="1376" y="518"/>
                    <a:pt x="980" y="0"/>
                    <a:pt x="980" y="0"/>
                  </a:cubicBezTo>
                  <a:cubicBezTo>
                    <a:pt x="980" y="0"/>
                    <a:pt x="370" y="159"/>
                    <a:pt x="167" y="841"/>
                  </a:cubicBezTo>
                  <a:cubicBezTo>
                    <a:pt x="0" y="1428"/>
                    <a:pt x="319" y="1853"/>
                    <a:pt x="319" y="1853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85725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911" name="Freeform 71"/>
            <p:cNvSpPr>
              <a:spLocks/>
            </p:cNvSpPr>
            <p:nvPr userDrawn="1"/>
          </p:nvSpPr>
          <p:spPr bwMode="gray">
            <a:xfrm rot="6425710">
              <a:off x="721" y="638"/>
              <a:ext cx="1281" cy="1609"/>
            </a:xfrm>
            <a:custGeom>
              <a:avLst/>
              <a:gdLst>
                <a:gd name="T0" fmla="*/ 319 w 1376"/>
                <a:gd name="T1" fmla="*/ 1853 h 1853"/>
                <a:gd name="T2" fmla="*/ 1054 w 1376"/>
                <a:gd name="T3" fmla="*/ 1216 h 1853"/>
                <a:gd name="T4" fmla="*/ 980 w 1376"/>
                <a:gd name="T5" fmla="*/ 0 h 1853"/>
                <a:gd name="T6" fmla="*/ 167 w 1376"/>
                <a:gd name="T7" fmla="*/ 841 h 1853"/>
                <a:gd name="T8" fmla="*/ 319 w 1376"/>
                <a:gd name="T9" fmla="*/ 1853 h 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6" h="1853">
                  <a:moveTo>
                    <a:pt x="319" y="1853"/>
                  </a:moveTo>
                  <a:cubicBezTo>
                    <a:pt x="319" y="1853"/>
                    <a:pt x="786" y="1739"/>
                    <a:pt x="1054" y="1216"/>
                  </a:cubicBezTo>
                  <a:cubicBezTo>
                    <a:pt x="1376" y="518"/>
                    <a:pt x="980" y="0"/>
                    <a:pt x="980" y="0"/>
                  </a:cubicBezTo>
                  <a:cubicBezTo>
                    <a:pt x="980" y="0"/>
                    <a:pt x="370" y="159"/>
                    <a:pt x="167" y="841"/>
                  </a:cubicBezTo>
                  <a:cubicBezTo>
                    <a:pt x="0" y="1428"/>
                    <a:pt x="319" y="1853"/>
                    <a:pt x="319" y="1853"/>
                  </a:cubicBez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85725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917" name="Freeform 77"/>
            <p:cNvSpPr>
              <a:spLocks/>
            </p:cNvSpPr>
            <p:nvPr userDrawn="1"/>
          </p:nvSpPr>
          <p:spPr bwMode="gray">
            <a:xfrm rot="13438861">
              <a:off x="1378" y="626"/>
              <a:ext cx="1231" cy="1651"/>
            </a:xfrm>
            <a:custGeom>
              <a:avLst/>
              <a:gdLst>
                <a:gd name="T0" fmla="*/ 319 w 1376"/>
                <a:gd name="T1" fmla="*/ 1853 h 1853"/>
                <a:gd name="T2" fmla="*/ 1054 w 1376"/>
                <a:gd name="T3" fmla="*/ 1216 h 1853"/>
                <a:gd name="T4" fmla="*/ 980 w 1376"/>
                <a:gd name="T5" fmla="*/ 0 h 1853"/>
                <a:gd name="T6" fmla="*/ 167 w 1376"/>
                <a:gd name="T7" fmla="*/ 841 h 1853"/>
                <a:gd name="T8" fmla="*/ 319 w 1376"/>
                <a:gd name="T9" fmla="*/ 1853 h 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6" h="1853">
                  <a:moveTo>
                    <a:pt x="319" y="1853"/>
                  </a:moveTo>
                  <a:cubicBezTo>
                    <a:pt x="319" y="1853"/>
                    <a:pt x="786" y="1739"/>
                    <a:pt x="1054" y="1216"/>
                  </a:cubicBezTo>
                  <a:cubicBezTo>
                    <a:pt x="1376" y="518"/>
                    <a:pt x="980" y="0"/>
                    <a:pt x="980" y="0"/>
                  </a:cubicBezTo>
                  <a:cubicBezTo>
                    <a:pt x="980" y="0"/>
                    <a:pt x="370" y="159"/>
                    <a:pt x="167" y="841"/>
                  </a:cubicBezTo>
                  <a:cubicBezTo>
                    <a:pt x="0" y="1428"/>
                    <a:pt x="319" y="1853"/>
                    <a:pt x="319" y="1853"/>
                  </a:cubicBezTo>
                  <a:close/>
                </a:path>
              </a:pathLst>
            </a:custGeom>
            <a:solidFill>
              <a:schemeClr val="hlink">
                <a:alpha val="70000"/>
              </a:schemeClr>
            </a:solidFill>
            <a:ln w="85725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912" name="Freeform 72"/>
            <p:cNvSpPr>
              <a:spLocks/>
            </p:cNvSpPr>
            <p:nvPr userDrawn="1"/>
          </p:nvSpPr>
          <p:spPr bwMode="gray">
            <a:xfrm rot="9624630">
              <a:off x="1181" y="1211"/>
              <a:ext cx="893" cy="859"/>
            </a:xfrm>
            <a:custGeom>
              <a:avLst/>
              <a:gdLst>
                <a:gd name="T0" fmla="*/ 1074 w 1074"/>
                <a:gd name="T1" fmla="*/ 474 h 1058"/>
                <a:gd name="T2" fmla="*/ 115 w 1074"/>
                <a:gd name="T3" fmla="*/ 56 h 1058"/>
                <a:gd name="T4" fmla="*/ 181 w 1074"/>
                <a:gd name="T5" fmla="*/ 1058 h 1058"/>
                <a:gd name="T6" fmla="*/ 1074 w 1074"/>
                <a:gd name="T7" fmla="*/ 474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1058">
                  <a:moveTo>
                    <a:pt x="1074" y="474"/>
                  </a:moveTo>
                  <a:cubicBezTo>
                    <a:pt x="587" y="0"/>
                    <a:pt x="115" y="56"/>
                    <a:pt x="115" y="56"/>
                  </a:cubicBezTo>
                  <a:cubicBezTo>
                    <a:pt x="115" y="56"/>
                    <a:pt x="0" y="566"/>
                    <a:pt x="181" y="1058"/>
                  </a:cubicBezTo>
                  <a:cubicBezTo>
                    <a:pt x="551" y="1050"/>
                    <a:pt x="957" y="656"/>
                    <a:pt x="1074" y="474"/>
                  </a:cubicBezTo>
                  <a:close/>
                </a:path>
              </a:pathLst>
            </a:custGeom>
            <a:solidFill>
              <a:srgbClr val="D7D7D7">
                <a:alpha val="89999"/>
              </a:srgbClr>
            </a:solidFill>
            <a:ln w="857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914" name="Oval 74"/>
            <p:cNvSpPr>
              <a:spLocks noChangeArrowheads="1"/>
            </p:cNvSpPr>
            <p:nvPr userDrawn="1"/>
          </p:nvSpPr>
          <p:spPr bwMode="gray">
            <a:xfrm rot="9624630">
              <a:off x="-603" y="656"/>
              <a:ext cx="2799" cy="2799"/>
            </a:xfrm>
            <a:prstGeom prst="ellipse">
              <a:avLst/>
            </a:prstGeom>
            <a:noFill/>
            <a:ln w="19050">
              <a:solidFill>
                <a:schemeClr val="accent2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5920" name="Oval 80"/>
            <p:cNvSpPr>
              <a:spLocks noChangeArrowheads="1"/>
            </p:cNvSpPr>
            <p:nvPr userDrawn="1"/>
          </p:nvSpPr>
          <p:spPr bwMode="gray">
            <a:xfrm rot="9624630">
              <a:off x="1122" y="776"/>
              <a:ext cx="2799" cy="2800"/>
            </a:xfrm>
            <a:prstGeom prst="ellipse">
              <a:avLst/>
            </a:prstGeom>
            <a:noFill/>
            <a:ln w="19050">
              <a:solidFill>
                <a:schemeClr val="accent1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5921" name="Oval 81"/>
            <p:cNvSpPr>
              <a:spLocks noChangeArrowheads="1"/>
            </p:cNvSpPr>
            <p:nvPr userDrawn="1"/>
          </p:nvSpPr>
          <p:spPr bwMode="gray">
            <a:xfrm rot="9624630">
              <a:off x="410" y="-739"/>
              <a:ext cx="2799" cy="2800"/>
            </a:xfrm>
            <a:prstGeom prst="ellipse">
              <a:avLst/>
            </a:prstGeom>
            <a:noFill/>
            <a:ln w="19050">
              <a:solidFill>
                <a:schemeClr val="hlink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5903" name="Rectangle 63"/>
          <p:cNvSpPr>
            <a:spLocks noGrp="1" noChangeArrowheads="1"/>
          </p:cNvSpPr>
          <p:nvPr>
            <p:ph type="subTitle" idx="1"/>
          </p:nvPr>
        </p:nvSpPr>
        <p:spPr>
          <a:xfrm>
            <a:off x="3810000" y="5410200"/>
            <a:ext cx="5073650" cy="5334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r" eaLnBrk="1" hangingPunct="1">
              <a:buFontTx/>
              <a:buNone/>
              <a:defRPr sz="200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en-US" altLang="ja-JP" noProof="0" smtClean="0"/>
          </a:p>
        </p:txBody>
      </p:sp>
      <p:sp>
        <p:nvSpPr>
          <p:cNvPr id="35904" name="Rectangle 64"/>
          <p:cNvSpPr>
            <a:spLocks noGrp="1" noChangeArrowheads="1"/>
          </p:cNvSpPr>
          <p:nvPr>
            <p:ph type="ctrTitle"/>
          </p:nvPr>
        </p:nvSpPr>
        <p:spPr bwMode="black">
          <a:xfrm>
            <a:off x="2743200" y="4267200"/>
            <a:ext cx="6140450" cy="116205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eaLnBrk="1" hangingPunct="1">
              <a:defRPr sz="4000" smtClean="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en-US" altLang="ja-JP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338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500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824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8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8598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4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33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333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3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9097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5519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1292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508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6675"/>
            <a:ext cx="2057400" cy="605948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6675"/>
            <a:ext cx="6019800" cy="605948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Rectangle 5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1847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48" name="Freeform 56"/>
          <p:cNvSpPr>
            <a:spLocks/>
          </p:cNvSpPr>
          <p:nvPr/>
        </p:nvSpPr>
        <p:spPr bwMode="gray">
          <a:xfrm>
            <a:off x="1044575" y="0"/>
            <a:ext cx="8110538" cy="2968625"/>
          </a:xfrm>
          <a:custGeom>
            <a:avLst/>
            <a:gdLst>
              <a:gd name="T0" fmla="*/ 3 w 5109"/>
              <a:gd name="T1" fmla="*/ 746 h 1870"/>
              <a:gd name="T2" fmla="*/ 5109 w 5109"/>
              <a:gd name="T3" fmla="*/ 874 h 1870"/>
              <a:gd name="T4" fmla="*/ 5109 w 5109"/>
              <a:gd name="T5" fmla="*/ 0 h 1870"/>
              <a:gd name="T6" fmla="*/ 117 w 5109"/>
              <a:gd name="T7" fmla="*/ 717 h 1870"/>
              <a:gd name="T8" fmla="*/ 3 w 5109"/>
              <a:gd name="T9" fmla="*/ 746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9" h="1870">
                <a:moveTo>
                  <a:pt x="3" y="746"/>
                </a:moveTo>
                <a:cubicBezTo>
                  <a:pt x="1422" y="1586"/>
                  <a:pt x="4258" y="998"/>
                  <a:pt x="5109" y="874"/>
                </a:cubicBezTo>
                <a:lnTo>
                  <a:pt x="5109" y="0"/>
                </a:lnTo>
                <a:cubicBezTo>
                  <a:pt x="4911" y="209"/>
                  <a:pt x="1748" y="1870"/>
                  <a:pt x="117" y="717"/>
                </a:cubicBezTo>
                <a:cubicBezTo>
                  <a:pt x="117" y="717"/>
                  <a:pt x="0" y="696"/>
                  <a:pt x="3" y="746"/>
                </a:cubicBezTo>
                <a:close/>
              </a:path>
            </a:pathLst>
          </a:custGeom>
          <a:solidFill>
            <a:srgbClr val="333333">
              <a:alpha val="1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59446" name="Group 54"/>
          <p:cNvGrpSpPr>
            <a:grpSpLocks/>
          </p:cNvGrpSpPr>
          <p:nvPr/>
        </p:nvGrpSpPr>
        <p:grpSpPr bwMode="auto">
          <a:xfrm>
            <a:off x="158750" y="-7938"/>
            <a:ext cx="8986838" cy="2925763"/>
            <a:chOff x="100" y="-5"/>
            <a:chExt cx="5661" cy="1843"/>
          </a:xfrm>
        </p:grpSpPr>
        <p:sp>
          <p:nvSpPr>
            <p:cNvPr id="59395" name="Freeform 3"/>
            <p:cNvSpPr>
              <a:spLocks/>
            </p:cNvSpPr>
            <p:nvPr userDrawn="1"/>
          </p:nvSpPr>
          <p:spPr bwMode="gray">
            <a:xfrm>
              <a:off x="100" y="0"/>
              <a:ext cx="5661" cy="1838"/>
            </a:xfrm>
            <a:custGeom>
              <a:avLst/>
              <a:gdLst>
                <a:gd name="T0" fmla="*/ 0 w 5661"/>
                <a:gd name="T1" fmla="*/ 675 h 1838"/>
                <a:gd name="T2" fmla="*/ 5661 w 5661"/>
                <a:gd name="T3" fmla="*/ 442 h 1838"/>
                <a:gd name="T4" fmla="*/ 5658 w 5661"/>
                <a:gd name="T5" fmla="*/ 0 h 1838"/>
                <a:gd name="T6" fmla="*/ 4982 w 5661"/>
                <a:gd name="T7" fmla="*/ 0 h 1838"/>
                <a:gd name="T8" fmla="*/ 186 w 5661"/>
                <a:gd name="T9" fmla="*/ 661 h 1838"/>
                <a:gd name="T10" fmla="*/ 0 w 5661"/>
                <a:gd name="T11" fmla="*/ 67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61" h="1838">
                  <a:moveTo>
                    <a:pt x="0" y="675"/>
                  </a:moveTo>
                  <a:cubicBezTo>
                    <a:pt x="2367" y="1838"/>
                    <a:pt x="5661" y="442"/>
                    <a:pt x="5661" y="442"/>
                  </a:cubicBezTo>
                  <a:lnTo>
                    <a:pt x="5658" y="0"/>
                  </a:lnTo>
                  <a:lnTo>
                    <a:pt x="4982" y="0"/>
                  </a:lnTo>
                  <a:cubicBezTo>
                    <a:pt x="4571" y="356"/>
                    <a:pt x="2469" y="1600"/>
                    <a:pt x="186" y="661"/>
                  </a:cubicBezTo>
                  <a:cubicBezTo>
                    <a:pt x="201" y="747"/>
                    <a:pt x="0" y="675"/>
                    <a:pt x="0" y="675"/>
                  </a:cubicBezTo>
                  <a:close/>
                </a:path>
              </a:pathLst>
            </a:custGeom>
            <a:gradFill rotWithShape="1">
              <a:gsLst>
                <a:gs pos="0">
                  <a:srgbClr val="B2B2B2">
                    <a:gamma/>
                    <a:tint val="0"/>
                    <a:invGamma/>
                  </a:srgbClr>
                </a:gs>
                <a:gs pos="100000">
                  <a:srgbClr val="B2B2B2">
                    <a:alpha val="39999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9396" name="Freeform 4"/>
            <p:cNvSpPr>
              <a:spLocks/>
            </p:cNvSpPr>
            <p:nvPr userDrawn="1"/>
          </p:nvSpPr>
          <p:spPr bwMode="gray">
            <a:xfrm>
              <a:off x="271" y="-5"/>
              <a:ext cx="5489" cy="1722"/>
            </a:xfrm>
            <a:custGeom>
              <a:avLst/>
              <a:gdLst>
                <a:gd name="T0" fmla="*/ 9 w 5489"/>
                <a:gd name="T1" fmla="*/ 813 h 1722"/>
                <a:gd name="T2" fmla="*/ 5489 w 5489"/>
                <a:gd name="T3" fmla="*/ 171 h 1722"/>
                <a:gd name="T4" fmla="*/ 5485 w 5489"/>
                <a:gd name="T5" fmla="*/ 3 h 1722"/>
                <a:gd name="T6" fmla="*/ 4456 w 5489"/>
                <a:gd name="T7" fmla="*/ 14 h 1722"/>
                <a:gd name="T8" fmla="*/ 119 w 5489"/>
                <a:gd name="T9" fmla="*/ 772 h 1722"/>
                <a:gd name="T10" fmla="*/ 9 w 5489"/>
                <a:gd name="T11" fmla="*/ 813 h 1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9" h="1722">
                  <a:moveTo>
                    <a:pt x="9" y="813"/>
                  </a:moveTo>
                  <a:cubicBezTo>
                    <a:pt x="3200" y="1722"/>
                    <a:pt x="5489" y="171"/>
                    <a:pt x="5489" y="171"/>
                  </a:cubicBezTo>
                  <a:lnTo>
                    <a:pt x="5485" y="3"/>
                  </a:lnTo>
                  <a:cubicBezTo>
                    <a:pt x="5485" y="3"/>
                    <a:pt x="4968" y="0"/>
                    <a:pt x="4456" y="14"/>
                  </a:cubicBezTo>
                  <a:cubicBezTo>
                    <a:pt x="4282" y="243"/>
                    <a:pt x="1978" y="1495"/>
                    <a:pt x="119" y="772"/>
                  </a:cubicBezTo>
                  <a:cubicBezTo>
                    <a:pt x="119" y="772"/>
                    <a:pt x="0" y="764"/>
                    <a:pt x="9" y="813"/>
                  </a:cubicBezTo>
                  <a:close/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9445" name="Group 53"/>
          <p:cNvGrpSpPr>
            <a:grpSpLocks/>
          </p:cNvGrpSpPr>
          <p:nvPr/>
        </p:nvGrpSpPr>
        <p:grpSpPr bwMode="auto">
          <a:xfrm>
            <a:off x="0" y="1231900"/>
            <a:ext cx="8915400" cy="5627688"/>
            <a:chOff x="0" y="685"/>
            <a:chExt cx="5760" cy="3636"/>
          </a:xfrm>
        </p:grpSpPr>
        <p:sp>
          <p:nvSpPr>
            <p:cNvPr id="59432" name="Freeform 40"/>
            <p:cNvSpPr>
              <a:spLocks/>
            </p:cNvSpPr>
            <p:nvPr userDrawn="1"/>
          </p:nvSpPr>
          <p:spPr bwMode="gray">
            <a:xfrm>
              <a:off x="0" y="695"/>
              <a:ext cx="5760" cy="3626"/>
            </a:xfrm>
            <a:custGeom>
              <a:avLst/>
              <a:gdLst>
                <a:gd name="T0" fmla="*/ 0 w 5760"/>
                <a:gd name="T1" fmla="*/ 3626 h 3626"/>
                <a:gd name="T2" fmla="*/ 5760 w 5760"/>
                <a:gd name="T3" fmla="*/ 3619 h 3626"/>
                <a:gd name="T4" fmla="*/ 0 w 5760"/>
                <a:gd name="T5" fmla="*/ 205 h 3626"/>
                <a:gd name="T6" fmla="*/ 0 w 5760"/>
                <a:gd name="T7" fmla="*/ 3626 h 3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3626">
                  <a:moveTo>
                    <a:pt x="0" y="3626"/>
                  </a:moveTo>
                  <a:lnTo>
                    <a:pt x="5760" y="3619"/>
                  </a:lnTo>
                  <a:cubicBezTo>
                    <a:pt x="5760" y="3619"/>
                    <a:pt x="4425" y="0"/>
                    <a:pt x="0" y="205"/>
                  </a:cubicBezTo>
                  <a:lnTo>
                    <a:pt x="0" y="3626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50000"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59433" name="Picture 41" descr="11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685"/>
              <a:ext cx="5202" cy="3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9400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3733800" y="6477000"/>
            <a:ext cx="1241425" cy="295275"/>
          </a:xfrm>
        </p:spPr>
        <p:txBody>
          <a:bodyPr/>
          <a:lstStyle>
            <a:lvl1pPr>
              <a:defRPr/>
            </a:lvl1pPr>
          </a:lstStyle>
          <a:p>
            <a:fld id="{0A22B1B4-41B5-47B9-BB54-3CD664D65357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940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029200" y="6477000"/>
            <a:ext cx="3048000" cy="295275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943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153400" y="6477000"/>
            <a:ext cx="838200" cy="295275"/>
          </a:xfrm>
        </p:spPr>
        <p:txBody>
          <a:bodyPr/>
          <a:lstStyle>
            <a:lvl1pPr>
              <a:defRPr/>
            </a:lvl1pPr>
          </a:lstStyle>
          <a:p>
            <a:fld id="{D9DC8370-4A02-44AD-9AA3-48A01C70F684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59429" name="Rectangle 37"/>
          <p:cNvSpPr>
            <a:spLocks noGrp="1" noChangeArrowheads="1"/>
          </p:cNvSpPr>
          <p:nvPr>
            <p:ph type="ctrTitle"/>
          </p:nvPr>
        </p:nvSpPr>
        <p:spPr bwMode="black">
          <a:xfrm>
            <a:off x="820738" y="4284663"/>
            <a:ext cx="6189662" cy="15065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en-US" altLang="ja-JP" noProof="0" smtClean="0"/>
          </a:p>
        </p:txBody>
      </p:sp>
      <p:sp>
        <p:nvSpPr>
          <p:cNvPr id="59428" name="Rectangle 36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1400"/>
            <a:ext cx="5073650" cy="9144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en-US" altLang="ja-JP" noProof="0" smtClean="0"/>
          </a:p>
        </p:txBody>
      </p:sp>
      <p:grpSp>
        <p:nvGrpSpPr>
          <p:cNvPr id="59442" name="Group 50"/>
          <p:cNvGrpSpPr>
            <a:grpSpLocks/>
          </p:cNvGrpSpPr>
          <p:nvPr/>
        </p:nvGrpSpPr>
        <p:grpSpPr bwMode="auto">
          <a:xfrm rot="10472434" flipV="1">
            <a:off x="152400" y="0"/>
            <a:ext cx="3578225" cy="3336925"/>
            <a:chOff x="-576" y="2160"/>
            <a:chExt cx="2640" cy="2463"/>
          </a:xfrm>
        </p:grpSpPr>
        <p:grpSp>
          <p:nvGrpSpPr>
            <p:cNvPr id="59440" name="Group 48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59403" name="Group 11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59404" name="Oval 12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9405" name="Oval 1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9406" name="Group 14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59407" name="Oval 15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9408" name="Oval 1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60001"/>
                      </a:schemeClr>
                    </a:gs>
                    <a:gs pos="100000">
                      <a:schemeClr val="accent1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9409" name="Group 17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59410" name="Oval 18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9411" name="Oval 1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9439" name="Group 47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59412" name="Group 20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59413" name="Freeform 21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9414" name="Freeform 22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9415" name="Group 23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59416" name="Freeform 24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9417" name="Freeform 25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9418" name="Group 26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59419" name="Freeform 27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9420" name="Freeform 28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alpha val="8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9421" name="Group 29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59422" name="Freeform 30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9423" name="Freeform 31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59424" name="Oval 32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accent1">
                    <a:alpha val="8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9426" name="Oval 34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accent1">
                    <a:alpha val="3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59425" name="Oval 33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accent1">
                  <a:alpha val="60001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F34882-9257-452D-83AB-254D352D4454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09A57-808E-4715-929C-CC24037A73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38528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B4312A-BEB6-4D40-B657-EC160AD296CF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C4B4E-281E-42A9-9152-4EE5C3341C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89987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1CFD7F-52EB-4542-9C07-1AA7E10BFD15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C08AF-17C3-4545-9A2F-09D532713E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75550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174819-0359-4073-9D3F-DBCD989742C3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40B3E-8FDD-49E2-BF37-6BB4454BA8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716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962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962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6481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7C871D-C180-403A-B343-0A23A5CE3634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93247-DE24-4AC5-A8F4-A0B6BAC710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17747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7527CC-2C7F-44B8-A47A-A942C0AC12C7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3AE7F-FB82-407B-AA96-E1489057264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0840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74D103-74B6-43F4-9ED1-1C08470DAD4B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6609A-A8CE-4254-AD39-C40879D25A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61597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2DB889-8218-4FE0-B942-CCE597CF1F41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EEB46-72DE-4300-9C46-E0F5F0F81D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66696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4D3473-8930-478C-B86E-B5DE82E288D7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0AAB9A-1A80-431C-B6F6-4C7C8B7AF8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26014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78613" y="296863"/>
            <a:ext cx="2073275" cy="58293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788" y="296863"/>
            <a:ext cx="6067425" cy="58293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7A52A-3E51-4020-99C0-90F44384C599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FDAE2-D794-481C-A37E-16940D8651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0173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36" name="Freeform 40"/>
          <p:cNvSpPr>
            <a:spLocks/>
          </p:cNvSpPr>
          <p:nvPr/>
        </p:nvSpPr>
        <p:spPr bwMode="gray">
          <a:xfrm>
            <a:off x="1044575" y="0"/>
            <a:ext cx="8110538" cy="2968625"/>
          </a:xfrm>
          <a:custGeom>
            <a:avLst/>
            <a:gdLst>
              <a:gd name="T0" fmla="*/ 3 w 5109"/>
              <a:gd name="T1" fmla="*/ 746 h 1870"/>
              <a:gd name="T2" fmla="*/ 5109 w 5109"/>
              <a:gd name="T3" fmla="*/ 874 h 1870"/>
              <a:gd name="T4" fmla="*/ 5109 w 5109"/>
              <a:gd name="T5" fmla="*/ 0 h 1870"/>
              <a:gd name="T6" fmla="*/ 117 w 5109"/>
              <a:gd name="T7" fmla="*/ 717 h 1870"/>
              <a:gd name="T8" fmla="*/ 3 w 5109"/>
              <a:gd name="T9" fmla="*/ 746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9" h="1870">
                <a:moveTo>
                  <a:pt x="3" y="746"/>
                </a:moveTo>
                <a:cubicBezTo>
                  <a:pt x="1422" y="1586"/>
                  <a:pt x="4258" y="998"/>
                  <a:pt x="5109" y="874"/>
                </a:cubicBezTo>
                <a:lnTo>
                  <a:pt x="5109" y="0"/>
                </a:lnTo>
                <a:cubicBezTo>
                  <a:pt x="4911" y="209"/>
                  <a:pt x="1748" y="1870"/>
                  <a:pt x="117" y="717"/>
                </a:cubicBezTo>
                <a:cubicBezTo>
                  <a:pt x="117" y="717"/>
                  <a:pt x="0" y="696"/>
                  <a:pt x="3" y="746"/>
                </a:cubicBezTo>
                <a:close/>
              </a:path>
            </a:pathLst>
          </a:custGeom>
          <a:solidFill>
            <a:srgbClr val="333333">
              <a:alpha val="1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158750" y="-7938"/>
            <a:ext cx="8986838" cy="2925763"/>
            <a:chOff x="100" y="-5"/>
            <a:chExt cx="5661" cy="1843"/>
          </a:xfrm>
        </p:grpSpPr>
        <p:sp>
          <p:nvSpPr>
            <p:cNvPr id="132099" name="Freeform 3"/>
            <p:cNvSpPr>
              <a:spLocks/>
            </p:cNvSpPr>
            <p:nvPr userDrawn="1"/>
          </p:nvSpPr>
          <p:spPr bwMode="gray">
            <a:xfrm>
              <a:off x="100" y="0"/>
              <a:ext cx="5661" cy="1838"/>
            </a:xfrm>
            <a:custGeom>
              <a:avLst/>
              <a:gdLst>
                <a:gd name="T0" fmla="*/ 0 w 5661"/>
                <a:gd name="T1" fmla="*/ 675 h 1838"/>
                <a:gd name="T2" fmla="*/ 5661 w 5661"/>
                <a:gd name="T3" fmla="*/ 442 h 1838"/>
                <a:gd name="T4" fmla="*/ 5658 w 5661"/>
                <a:gd name="T5" fmla="*/ 0 h 1838"/>
                <a:gd name="T6" fmla="*/ 4982 w 5661"/>
                <a:gd name="T7" fmla="*/ 0 h 1838"/>
                <a:gd name="T8" fmla="*/ 186 w 5661"/>
                <a:gd name="T9" fmla="*/ 661 h 1838"/>
                <a:gd name="T10" fmla="*/ 0 w 5661"/>
                <a:gd name="T11" fmla="*/ 67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61" h="1838">
                  <a:moveTo>
                    <a:pt x="0" y="675"/>
                  </a:moveTo>
                  <a:cubicBezTo>
                    <a:pt x="2367" y="1838"/>
                    <a:pt x="5661" y="442"/>
                    <a:pt x="5661" y="442"/>
                  </a:cubicBezTo>
                  <a:lnTo>
                    <a:pt x="5658" y="0"/>
                  </a:lnTo>
                  <a:lnTo>
                    <a:pt x="4982" y="0"/>
                  </a:lnTo>
                  <a:cubicBezTo>
                    <a:pt x="4571" y="356"/>
                    <a:pt x="2469" y="1600"/>
                    <a:pt x="186" y="661"/>
                  </a:cubicBezTo>
                  <a:cubicBezTo>
                    <a:pt x="201" y="747"/>
                    <a:pt x="0" y="675"/>
                    <a:pt x="0" y="675"/>
                  </a:cubicBezTo>
                  <a:close/>
                </a:path>
              </a:pathLst>
            </a:custGeom>
            <a:gradFill rotWithShape="1">
              <a:gsLst>
                <a:gs pos="0">
                  <a:srgbClr val="B2B2B2">
                    <a:gamma/>
                    <a:tint val="0"/>
                    <a:invGamma/>
                  </a:srgbClr>
                </a:gs>
                <a:gs pos="100000">
                  <a:srgbClr val="B2B2B2">
                    <a:alpha val="39999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2100" name="Freeform 4"/>
            <p:cNvSpPr>
              <a:spLocks/>
            </p:cNvSpPr>
            <p:nvPr userDrawn="1"/>
          </p:nvSpPr>
          <p:spPr bwMode="gray">
            <a:xfrm>
              <a:off x="271" y="-5"/>
              <a:ext cx="5489" cy="1722"/>
            </a:xfrm>
            <a:custGeom>
              <a:avLst/>
              <a:gdLst>
                <a:gd name="T0" fmla="*/ 9 w 5489"/>
                <a:gd name="T1" fmla="*/ 813 h 1722"/>
                <a:gd name="T2" fmla="*/ 5489 w 5489"/>
                <a:gd name="T3" fmla="*/ 171 h 1722"/>
                <a:gd name="T4" fmla="*/ 5485 w 5489"/>
                <a:gd name="T5" fmla="*/ 3 h 1722"/>
                <a:gd name="T6" fmla="*/ 4456 w 5489"/>
                <a:gd name="T7" fmla="*/ 14 h 1722"/>
                <a:gd name="T8" fmla="*/ 119 w 5489"/>
                <a:gd name="T9" fmla="*/ 772 h 1722"/>
                <a:gd name="T10" fmla="*/ 9 w 5489"/>
                <a:gd name="T11" fmla="*/ 813 h 1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9" h="1722">
                  <a:moveTo>
                    <a:pt x="9" y="813"/>
                  </a:moveTo>
                  <a:cubicBezTo>
                    <a:pt x="3200" y="1722"/>
                    <a:pt x="5489" y="171"/>
                    <a:pt x="5489" y="171"/>
                  </a:cubicBezTo>
                  <a:lnTo>
                    <a:pt x="5485" y="3"/>
                  </a:lnTo>
                  <a:cubicBezTo>
                    <a:pt x="5485" y="3"/>
                    <a:pt x="4968" y="0"/>
                    <a:pt x="4456" y="14"/>
                  </a:cubicBezTo>
                  <a:cubicBezTo>
                    <a:pt x="4282" y="243"/>
                    <a:pt x="1978" y="1495"/>
                    <a:pt x="119" y="772"/>
                  </a:cubicBezTo>
                  <a:cubicBezTo>
                    <a:pt x="119" y="772"/>
                    <a:pt x="0" y="764"/>
                    <a:pt x="9" y="813"/>
                  </a:cubicBezTo>
                  <a:close/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32101" name="Group 5"/>
          <p:cNvGrpSpPr>
            <a:grpSpLocks/>
          </p:cNvGrpSpPr>
          <p:nvPr/>
        </p:nvGrpSpPr>
        <p:grpSpPr bwMode="auto">
          <a:xfrm>
            <a:off x="0" y="1231900"/>
            <a:ext cx="8915400" cy="5627688"/>
            <a:chOff x="0" y="685"/>
            <a:chExt cx="5760" cy="3636"/>
          </a:xfrm>
        </p:grpSpPr>
        <p:sp>
          <p:nvSpPr>
            <p:cNvPr id="132102" name="Freeform 6"/>
            <p:cNvSpPr>
              <a:spLocks/>
            </p:cNvSpPr>
            <p:nvPr userDrawn="1"/>
          </p:nvSpPr>
          <p:spPr bwMode="gray">
            <a:xfrm>
              <a:off x="0" y="695"/>
              <a:ext cx="5760" cy="3626"/>
            </a:xfrm>
            <a:custGeom>
              <a:avLst/>
              <a:gdLst>
                <a:gd name="T0" fmla="*/ 0 w 5760"/>
                <a:gd name="T1" fmla="*/ 3626 h 3626"/>
                <a:gd name="T2" fmla="*/ 5760 w 5760"/>
                <a:gd name="T3" fmla="*/ 3619 h 3626"/>
                <a:gd name="T4" fmla="*/ 0 w 5760"/>
                <a:gd name="T5" fmla="*/ 205 h 3626"/>
                <a:gd name="T6" fmla="*/ 0 w 5760"/>
                <a:gd name="T7" fmla="*/ 3626 h 3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3626">
                  <a:moveTo>
                    <a:pt x="0" y="3626"/>
                  </a:moveTo>
                  <a:lnTo>
                    <a:pt x="5760" y="3619"/>
                  </a:lnTo>
                  <a:cubicBezTo>
                    <a:pt x="5760" y="3619"/>
                    <a:pt x="4425" y="0"/>
                    <a:pt x="0" y="205"/>
                  </a:cubicBezTo>
                  <a:lnTo>
                    <a:pt x="0" y="3626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>
                    <a:alpha val="50000"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32103" name="Picture 7" descr="11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685"/>
              <a:ext cx="5202" cy="3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2104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3733800" y="6477000"/>
            <a:ext cx="1241425" cy="295275"/>
          </a:xfrm>
        </p:spPr>
        <p:txBody>
          <a:bodyPr/>
          <a:lstStyle>
            <a:lvl1pPr>
              <a:defRPr/>
            </a:lvl1pPr>
          </a:lstStyle>
          <a:p>
            <a:fld id="{A7E92F8A-EDC9-445D-BC7B-2576707966D3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13210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029200" y="6477000"/>
            <a:ext cx="3048000" cy="295275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3210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153400" y="6477000"/>
            <a:ext cx="838200" cy="295275"/>
          </a:xfrm>
        </p:spPr>
        <p:txBody>
          <a:bodyPr/>
          <a:lstStyle>
            <a:lvl1pPr>
              <a:defRPr/>
            </a:lvl1pPr>
          </a:lstStyle>
          <a:p>
            <a:fld id="{6AEF4839-1F4E-4C52-BBC9-2D277930ABDD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ctrTitle"/>
          </p:nvPr>
        </p:nvSpPr>
        <p:spPr bwMode="black">
          <a:xfrm>
            <a:off x="820738" y="4284663"/>
            <a:ext cx="6189662" cy="15065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en-US" altLang="ja-JP" noProof="0" smtClean="0"/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1400"/>
            <a:ext cx="5073650" cy="9144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en-US" altLang="ja-JP" noProof="0" smtClean="0"/>
          </a:p>
        </p:txBody>
      </p:sp>
      <p:grpSp>
        <p:nvGrpSpPr>
          <p:cNvPr id="132109" name="Group 13"/>
          <p:cNvGrpSpPr>
            <a:grpSpLocks/>
          </p:cNvGrpSpPr>
          <p:nvPr/>
        </p:nvGrpSpPr>
        <p:grpSpPr bwMode="auto">
          <a:xfrm rot="10472434" flipV="1">
            <a:off x="152400" y="0"/>
            <a:ext cx="3578225" cy="3336925"/>
            <a:chOff x="-576" y="2160"/>
            <a:chExt cx="2640" cy="2463"/>
          </a:xfrm>
        </p:grpSpPr>
        <p:grpSp>
          <p:nvGrpSpPr>
            <p:cNvPr id="132110" name="Group 14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132111" name="Group 15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132112" name="Oval 1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2113" name="Oval 17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2114" name="Group 18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132115" name="Oval 1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2116" name="Oval 20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>
                        <a:alpha val="60001"/>
                      </a:schemeClr>
                    </a:gs>
                    <a:gs pos="100000">
                      <a:schemeClr val="accent2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2117" name="Group 21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132118" name="Oval 22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2119" name="Oval 2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2120" name="Group 24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132121" name="Group 25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132122" name="Freeform 26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2123" name="Freeform 27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2124" name="Group 28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132125" name="Freeform 29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2126" name="Freeform 30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2127" name="Group 31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132128" name="Freeform 32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2129" name="Freeform 33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alpha val="8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2130" name="Group 34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132131" name="Freeform 35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2132" name="Freeform 36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32133" name="Oval 37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accent2">
                    <a:alpha val="8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2134" name="Oval 38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accent2">
                    <a:alpha val="3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32135" name="Oval 39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accent2">
                  <a:alpha val="60001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19C321-7F73-4603-979F-3B3EC14EDCDF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C6A4A-DDF6-4117-B5C9-77D6446449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1760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168B86-5853-4158-A18E-CAB782E16DA0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74D34-C978-4361-92D6-F361A616EE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0327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D16CDB-9EF7-40C1-85C1-50DA0FBABB28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B7CDD-0936-4153-84C9-87CCC215DFC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205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5155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8B2A2C-28E2-4C12-A7E0-484446A182D1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BA38C-44B7-4542-A7E6-F6FB300055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31017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A69A76-EBF4-46B5-9A74-60E914BC119C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EFD7B-E3D8-4B35-A9FF-0D7C26E4B4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3553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06CA1A-4BF0-4301-8B23-D3A13367B07F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7291A-7F28-4574-A602-5ED254C34B3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7930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104998-3047-40A8-A165-03514F77268A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3DEC5-B949-41AB-A8F4-6E302942D62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46840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174614-A645-48D8-A2D7-268AC7AC6A88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5DD32-B278-46D8-8324-050DDC4B5E4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06800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F3B681-7DFD-4380-85D0-48A5F49A0DE4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DEB10-9E21-4341-9BF2-A529FD9444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6676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78613" y="296863"/>
            <a:ext cx="2073275" cy="58293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788" y="296863"/>
            <a:ext cx="6067425" cy="58293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E179E1-2891-4C8D-8339-FA6605FA82FC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AD0AA-9DAE-411D-8334-0C5C30BA79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63925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85" name="Freeform 41"/>
          <p:cNvSpPr>
            <a:spLocks/>
          </p:cNvSpPr>
          <p:nvPr/>
        </p:nvSpPr>
        <p:spPr bwMode="gray">
          <a:xfrm>
            <a:off x="1044575" y="0"/>
            <a:ext cx="8110538" cy="2968625"/>
          </a:xfrm>
          <a:custGeom>
            <a:avLst/>
            <a:gdLst>
              <a:gd name="T0" fmla="*/ 3 w 5109"/>
              <a:gd name="T1" fmla="*/ 746 h 1870"/>
              <a:gd name="T2" fmla="*/ 5109 w 5109"/>
              <a:gd name="T3" fmla="*/ 874 h 1870"/>
              <a:gd name="T4" fmla="*/ 5109 w 5109"/>
              <a:gd name="T5" fmla="*/ 0 h 1870"/>
              <a:gd name="T6" fmla="*/ 117 w 5109"/>
              <a:gd name="T7" fmla="*/ 717 h 1870"/>
              <a:gd name="T8" fmla="*/ 3 w 5109"/>
              <a:gd name="T9" fmla="*/ 746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9" h="1870">
                <a:moveTo>
                  <a:pt x="3" y="746"/>
                </a:moveTo>
                <a:cubicBezTo>
                  <a:pt x="1422" y="1586"/>
                  <a:pt x="4258" y="998"/>
                  <a:pt x="5109" y="874"/>
                </a:cubicBezTo>
                <a:lnTo>
                  <a:pt x="5109" y="0"/>
                </a:lnTo>
                <a:cubicBezTo>
                  <a:pt x="4911" y="209"/>
                  <a:pt x="1748" y="1870"/>
                  <a:pt x="117" y="717"/>
                </a:cubicBezTo>
                <a:cubicBezTo>
                  <a:pt x="117" y="717"/>
                  <a:pt x="0" y="696"/>
                  <a:pt x="3" y="746"/>
                </a:cubicBezTo>
                <a:close/>
              </a:path>
            </a:pathLst>
          </a:custGeom>
          <a:solidFill>
            <a:srgbClr val="333333">
              <a:alpha val="1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34146" name="Group 2"/>
          <p:cNvGrpSpPr>
            <a:grpSpLocks/>
          </p:cNvGrpSpPr>
          <p:nvPr/>
        </p:nvGrpSpPr>
        <p:grpSpPr bwMode="auto">
          <a:xfrm>
            <a:off x="158750" y="-7938"/>
            <a:ext cx="8986838" cy="2925763"/>
            <a:chOff x="100" y="-5"/>
            <a:chExt cx="5661" cy="1843"/>
          </a:xfrm>
        </p:grpSpPr>
        <p:sp>
          <p:nvSpPr>
            <p:cNvPr id="134147" name="Freeform 3"/>
            <p:cNvSpPr>
              <a:spLocks/>
            </p:cNvSpPr>
            <p:nvPr userDrawn="1"/>
          </p:nvSpPr>
          <p:spPr bwMode="gray">
            <a:xfrm>
              <a:off x="100" y="0"/>
              <a:ext cx="5661" cy="1838"/>
            </a:xfrm>
            <a:custGeom>
              <a:avLst/>
              <a:gdLst>
                <a:gd name="T0" fmla="*/ 0 w 5661"/>
                <a:gd name="T1" fmla="*/ 675 h 1838"/>
                <a:gd name="T2" fmla="*/ 5661 w 5661"/>
                <a:gd name="T3" fmla="*/ 442 h 1838"/>
                <a:gd name="T4" fmla="*/ 5658 w 5661"/>
                <a:gd name="T5" fmla="*/ 0 h 1838"/>
                <a:gd name="T6" fmla="*/ 4982 w 5661"/>
                <a:gd name="T7" fmla="*/ 0 h 1838"/>
                <a:gd name="T8" fmla="*/ 186 w 5661"/>
                <a:gd name="T9" fmla="*/ 661 h 1838"/>
                <a:gd name="T10" fmla="*/ 0 w 5661"/>
                <a:gd name="T11" fmla="*/ 67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61" h="1838">
                  <a:moveTo>
                    <a:pt x="0" y="675"/>
                  </a:moveTo>
                  <a:cubicBezTo>
                    <a:pt x="2367" y="1838"/>
                    <a:pt x="5661" y="442"/>
                    <a:pt x="5661" y="442"/>
                  </a:cubicBezTo>
                  <a:lnTo>
                    <a:pt x="5658" y="0"/>
                  </a:lnTo>
                  <a:lnTo>
                    <a:pt x="4982" y="0"/>
                  </a:lnTo>
                  <a:cubicBezTo>
                    <a:pt x="4571" y="356"/>
                    <a:pt x="2469" y="1600"/>
                    <a:pt x="186" y="661"/>
                  </a:cubicBezTo>
                  <a:cubicBezTo>
                    <a:pt x="201" y="747"/>
                    <a:pt x="0" y="675"/>
                    <a:pt x="0" y="675"/>
                  </a:cubicBezTo>
                  <a:close/>
                </a:path>
              </a:pathLst>
            </a:custGeom>
            <a:gradFill rotWithShape="1">
              <a:gsLst>
                <a:gs pos="0">
                  <a:srgbClr val="B2B2B2">
                    <a:gamma/>
                    <a:tint val="0"/>
                    <a:invGamma/>
                  </a:srgbClr>
                </a:gs>
                <a:gs pos="100000">
                  <a:srgbClr val="B2B2B2">
                    <a:alpha val="39999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4148" name="Freeform 4"/>
            <p:cNvSpPr>
              <a:spLocks/>
            </p:cNvSpPr>
            <p:nvPr userDrawn="1"/>
          </p:nvSpPr>
          <p:spPr bwMode="gray">
            <a:xfrm>
              <a:off x="271" y="-5"/>
              <a:ext cx="5489" cy="1722"/>
            </a:xfrm>
            <a:custGeom>
              <a:avLst/>
              <a:gdLst>
                <a:gd name="T0" fmla="*/ 9 w 5489"/>
                <a:gd name="T1" fmla="*/ 813 h 1722"/>
                <a:gd name="T2" fmla="*/ 5489 w 5489"/>
                <a:gd name="T3" fmla="*/ 171 h 1722"/>
                <a:gd name="T4" fmla="*/ 5485 w 5489"/>
                <a:gd name="T5" fmla="*/ 3 h 1722"/>
                <a:gd name="T6" fmla="*/ 4456 w 5489"/>
                <a:gd name="T7" fmla="*/ 14 h 1722"/>
                <a:gd name="T8" fmla="*/ 119 w 5489"/>
                <a:gd name="T9" fmla="*/ 772 h 1722"/>
                <a:gd name="T10" fmla="*/ 9 w 5489"/>
                <a:gd name="T11" fmla="*/ 813 h 1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9" h="1722">
                  <a:moveTo>
                    <a:pt x="9" y="813"/>
                  </a:moveTo>
                  <a:cubicBezTo>
                    <a:pt x="3200" y="1722"/>
                    <a:pt x="5489" y="171"/>
                    <a:pt x="5489" y="171"/>
                  </a:cubicBezTo>
                  <a:lnTo>
                    <a:pt x="5485" y="3"/>
                  </a:lnTo>
                  <a:cubicBezTo>
                    <a:pt x="5485" y="3"/>
                    <a:pt x="4968" y="0"/>
                    <a:pt x="4456" y="14"/>
                  </a:cubicBezTo>
                  <a:cubicBezTo>
                    <a:pt x="4282" y="243"/>
                    <a:pt x="1978" y="1495"/>
                    <a:pt x="119" y="772"/>
                  </a:cubicBezTo>
                  <a:cubicBezTo>
                    <a:pt x="119" y="772"/>
                    <a:pt x="0" y="764"/>
                    <a:pt x="9" y="813"/>
                  </a:cubicBezTo>
                  <a:close/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34149" name="Group 5"/>
          <p:cNvGrpSpPr>
            <a:grpSpLocks/>
          </p:cNvGrpSpPr>
          <p:nvPr/>
        </p:nvGrpSpPr>
        <p:grpSpPr bwMode="auto">
          <a:xfrm>
            <a:off x="0" y="1231900"/>
            <a:ext cx="8915400" cy="5627688"/>
            <a:chOff x="0" y="685"/>
            <a:chExt cx="5760" cy="3636"/>
          </a:xfrm>
        </p:grpSpPr>
        <p:sp>
          <p:nvSpPr>
            <p:cNvPr id="134150" name="Freeform 6"/>
            <p:cNvSpPr>
              <a:spLocks/>
            </p:cNvSpPr>
            <p:nvPr userDrawn="1"/>
          </p:nvSpPr>
          <p:spPr bwMode="gray">
            <a:xfrm>
              <a:off x="0" y="695"/>
              <a:ext cx="5760" cy="3626"/>
            </a:xfrm>
            <a:custGeom>
              <a:avLst/>
              <a:gdLst>
                <a:gd name="T0" fmla="*/ 0 w 5760"/>
                <a:gd name="T1" fmla="*/ 3626 h 3626"/>
                <a:gd name="T2" fmla="*/ 5760 w 5760"/>
                <a:gd name="T3" fmla="*/ 3619 h 3626"/>
                <a:gd name="T4" fmla="*/ 0 w 5760"/>
                <a:gd name="T5" fmla="*/ 205 h 3626"/>
                <a:gd name="T6" fmla="*/ 0 w 5760"/>
                <a:gd name="T7" fmla="*/ 3626 h 3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3626">
                  <a:moveTo>
                    <a:pt x="0" y="3626"/>
                  </a:moveTo>
                  <a:lnTo>
                    <a:pt x="5760" y="3619"/>
                  </a:lnTo>
                  <a:cubicBezTo>
                    <a:pt x="5760" y="3619"/>
                    <a:pt x="4425" y="0"/>
                    <a:pt x="0" y="205"/>
                  </a:cubicBezTo>
                  <a:lnTo>
                    <a:pt x="0" y="3626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>
                    <a:alpha val="50000"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34151" name="Picture 7" descr="11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685"/>
              <a:ext cx="5202" cy="3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4152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3733800" y="6477000"/>
            <a:ext cx="1241425" cy="295275"/>
          </a:xfrm>
        </p:spPr>
        <p:txBody>
          <a:bodyPr/>
          <a:lstStyle>
            <a:lvl1pPr>
              <a:defRPr/>
            </a:lvl1pPr>
          </a:lstStyle>
          <a:p>
            <a:fld id="{0E380170-FE83-4DDB-B6D5-BC533F9D71C3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134153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029200" y="6477000"/>
            <a:ext cx="3048000" cy="295275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34154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153400" y="6477000"/>
            <a:ext cx="838200" cy="295275"/>
          </a:xfrm>
        </p:spPr>
        <p:txBody>
          <a:bodyPr/>
          <a:lstStyle>
            <a:lvl1pPr>
              <a:defRPr/>
            </a:lvl1pPr>
          </a:lstStyle>
          <a:p>
            <a:fld id="{62DF3428-3FD4-421F-9283-849E73FF7BCF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34155" name="Rectangle 11"/>
          <p:cNvSpPr>
            <a:spLocks noGrp="1" noChangeArrowheads="1"/>
          </p:cNvSpPr>
          <p:nvPr>
            <p:ph type="ctrTitle"/>
          </p:nvPr>
        </p:nvSpPr>
        <p:spPr bwMode="black">
          <a:xfrm>
            <a:off x="820738" y="4284663"/>
            <a:ext cx="6189662" cy="15065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hlink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en-US" altLang="ja-JP" noProof="0" smtClean="0"/>
          </a:p>
        </p:txBody>
      </p:sp>
      <p:sp>
        <p:nvSpPr>
          <p:cNvPr id="134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1400"/>
            <a:ext cx="5073650" cy="9144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en-US" altLang="ja-JP" noProof="0" smtClean="0"/>
          </a:p>
        </p:txBody>
      </p:sp>
      <p:grpSp>
        <p:nvGrpSpPr>
          <p:cNvPr id="134157" name="Group 13"/>
          <p:cNvGrpSpPr>
            <a:grpSpLocks/>
          </p:cNvGrpSpPr>
          <p:nvPr/>
        </p:nvGrpSpPr>
        <p:grpSpPr bwMode="auto">
          <a:xfrm rot="10472434" flipV="1">
            <a:off x="152400" y="0"/>
            <a:ext cx="3578225" cy="3336925"/>
            <a:chOff x="-576" y="2160"/>
            <a:chExt cx="2640" cy="2463"/>
          </a:xfrm>
        </p:grpSpPr>
        <p:grpSp>
          <p:nvGrpSpPr>
            <p:cNvPr id="134158" name="Group 14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134159" name="Group 15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134160" name="Oval 1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4161" name="Oval 17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4162" name="Group 18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134163" name="Oval 1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4164" name="Oval 20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60001"/>
                      </a:schemeClr>
                    </a:gs>
                    <a:gs pos="100000">
                      <a:schemeClr val="hlink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4165" name="Group 21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134166" name="Oval 22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4167" name="Oval 2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4168" name="Group 24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134169" name="Group 25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134170" name="Freeform 26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4171" name="Freeform 27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hlink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4172" name="Group 28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134173" name="Freeform 29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4174" name="Freeform 30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hlink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4175" name="Group 31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134176" name="Freeform 32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4177" name="Freeform 33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hlink">
                      <a:alpha val="8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4178" name="Group 34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134179" name="Freeform 35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4180" name="Freeform 36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34181" name="Oval 37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hlink">
                    <a:alpha val="8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4182" name="Oval 38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hlink">
                    <a:alpha val="3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34183" name="Oval 39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hlink">
                  <a:alpha val="60001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E2E183-1FB3-41AC-BE55-29E22705FA68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36279-D00A-4F19-AFB6-11A3F5092BB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845496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650C10-C51D-4CF4-9372-C4F8D441D75D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AB236-CEB6-4D73-AAFD-B73EEBCE3CC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8454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4033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176CCF-3812-4C64-A49C-079401BCB126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88038-258D-4E2E-98BC-17C6C6E0D3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953173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20028F-C64D-4F6F-9121-87831F01AC37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2068A-BB99-47F9-9C43-362DC030C6B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998678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F20106-8D69-47E1-BBB5-00AE6E5580D7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AEC5D-5EA3-4591-9D9F-E88CB8BAF4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400088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4FDC25-9013-401F-8C0A-AE128D77C2FA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7989C-F2B6-420A-8271-B1875E1B9A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529946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8EC26-EEC9-4F84-A38C-E565D3B638B7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29AA6-E1EB-4DA6-BC25-502EE1C194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619923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B74335-3890-43E1-8A98-2209755F6C89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2459A8-CC12-40E8-A37F-52CCEB74B4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041871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434B7C-4A51-474B-9532-41E4EE1F4623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244B8-738F-4654-BA93-939B657CFA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193267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78613" y="296863"/>
            <a:ext cx="2073275" cy="58293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788" y="296863"/>
            <a:ext cx="6067425" cy="58293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101B85-E510-4C50-A807-8DD3DAD1703E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BF87D-6F92-4F9C-A399-ECC2EF56A5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513676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34" name="Freeform 42"/>
          <p:cNvSpPr>
            <a:spLocks/>
          </p:cNvSpPr>
          <p:nvPr/>
        </p:nvSpPr>
        <p:spPr bwMode="gray">
          <a:xfrm>
            <a:off x="1044575" y="0"/>
            <a:ext cx="8110538" cy="2968625"/>
          </a:xfrm>
          <a:custGeom>
            <a:avLst/>
            <a:gdLst>
              <a:gd name="T0" fmla="*/ 3 w 5109"/>
              <a:gd name="T1" fmla="*/ 746 h 1870"/>
              <a:gd name="T2" fmla="*/ 5109 w 5109"/>
              <a:gd name="T3" fmla="*/ 874 h 1870"/>
              <a:gd name="T4" fmla="*/ 5109 w 5109"/>
              <a:gd name="T5" fmla="*/ 0 h 1870"/>
              <a:gd name="T6" fmla="*/ 117 w 5109"/>
              <a:gd name="T7" fmla="*/ 717 h 1870"/>
              <a:gd name="T8" fmla="*/ 3 w 5109"/>
              <a:gd name="T9" fmla="*/ 746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9" h="1870">
                <a:moveTo>
                  <a:pt x="3" y="746"/>
                </a:moveTo>
                <a:cubicBezTo>
                  <a:pt x="1422" y="1586"/>
                  <a:pt x="4258" y="998"/>
                  <a:pt x="5109" y="874"/>
                </a:cubicBezTo>
                <a:lnTo>
                  <a:pt x="5109" y="0"/>
                </a:lnTo>
                <a:cubicBezTo>
                  <a:pt x="4911" y="209"/>
                  <a:pt x="1748" y="1870"/>
                  <a:pt x="117" y="717"/>
                </a:cubicBezTo>
                <a:cubicBezTo>
                  <a:pt x="117" y="717"/>
                  <a:pt x="0" y="696"/>
                  <a:pt x="3" y="746"/>
                </a:cubicBezTo>
                <a:close/>
              </a:path>
            </a:pathLst>
          </a:custGeom>
          <a:solidFill>
            <a:srgbClr val="333333">
              <a:alpha val="1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36194" name="Group 2"/>
          <p:cNvGrpSpPr>
            <a:grpSpLocks/>
          </p:cNvGrpSpPr>
          <p:nvPr/>
        </p:nvGrpSpPr>
        <p:grpSpPr bwMode="auto">
          <a:xfrm>
            <a:off x="158750" y="-7938"/>
            <a:ext cx="8986838" cy="2925763"/>
            <a:chOff x="100" y="-5"/>
            <a:chExt cx="5661" cy="1843"/>
          </a:xfrm>
        </p:grpSpPr>
        <p:sp>
          <p:nvSpPr>
            <p:cNvPr id="136195" name="Freeform 3"/>
            <p:cNvSpPr>
              <a:spLocks/>
            </p:cNvSpPr>
            <p:nvPr userDrawn="1"/>
          </p:nvSpPr>
          <p:spPr bwMode="gray">
            <a:xfrm>
              <a:off x="100" y="0"/>
              <a:ext cx="5661" cy="1838"/>
            </a:xfrm>
            <a:custGeom>
              <a:avLst/>
              <a:gdLst>
                <a:gd name="T0" fmla="*/ 0 w 5661"/>
                <a:gd name="T1" fmla="*/ 675 h 1838"/>
                <a:gd name="T2" fmla="*/ 5661 w 5661"/>
                <a:gd name="T3" fmla="*/ 442 h 1838"/>
                <a:gd name="T4" fmla="*/ 5658 w 5661"/>
                <a:gd name="T5" fmla="*/ 0 h 1838"/>
                <a:gd name="T6" fmla="*/ 4982 w 5661"/>
                <a:gd name="T7" fmla="*/ 0 h 1838"/>
                <a:gd name="T8" fmla="*/ 186 w 5661"/>
                <a:gd name="T9" fmla="*/ 661 h 1838"/>
                <a:gd name="T10" fmla="*/ 0 w 5661"/>
                <a:gd name="T11" fmla="*/ 675 h 1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61" h="1838">
                  <a:moveTo>
                    <a:pt x="0" y="675"/>
                  </a:moveTo>
                  <a:cubicBezTo>
                    <a:pt x="2367" y="1838"/>
                    <a:pt x="5661" y="442"/>
                    <a:pt x="5661" y="442"/>
                  </a:cubicBezTo>
                  <a:lnTo>
                    <a:pt x="5658" y="0"/>
                  </a:lnTo>
                  <a:lnTo>
                    <a:pt x="4982" y="0"/>
                  </a:lnTo>
                  <a:cubicBezTo>
                    <a:pt x="4571" y="356"/>
                    <a:pt x="2469" y="1600"/>
                    <a:pt x="186" y="661"/>
                  </a:cubicBezTo>
                  <a:cubicBezTo>
                    <a:pt x="201" y="747"/>
                    <a:pt x="0" y="675"/>
                    <a:pt x="0" y="675"/>
                  </a:cubicBezTo>
                  <a:close/>
                </a:path>
              </a:pathLst>
            </a:custGeom>
            <a:gradFill rotWithShape="1">
              <a:gsLst>
                <a:gs pos="0">
                  <a:srgbClr val="B2B2B2">
                    <a:gamma/>
                    <a:tint val="0"/>
                    <a:invGamma/>
                  </a:srgbClr>
                </a:gs>
                <a:gs pos="100000">
                  <a:srgbClr val="B2B2B2">
                    <a:alpha val="39999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6196" name="Freeform 4"/>
            <p:cNvSpPr>
              <a:spLocks/>
            </p:cNvSpPr>
            <p:nvPr userDrawn="1"/>
          </p:nvSpPr>
          <p:spPr bwMode="gray">
            <a:xfrm>
              <a:off x="271" y="-5"/>
              <a:ext cx="5489" cy="1722"/>
            </a:xfrm>
            <a:custGeom>
              <a:avLst/>
              <a:gdLst>
                <a:gd name="T0" fmla="*/ 9 w 5489"/>
                <a:gd name="T1" fmla="*/ 813 h 1722"/>
                <a:gd name="T2" fmla="*/ 5489 w 5489"/>
                <a:gd name="T3" fmla="*/ 171 h 1722"/>
                <a:gd name="T4" fmla="*/ 5485 w 5489"/>
                <a:gd name="T5" fmla="*/ 3 h 1722"/>
                <a:gd name="T6" fmla="*/ 4456 w 5489"/>
                <a:gd name="T7" fmla="*/ 14 h 1722"/>
                <a:gd name="T8" fmla="*/ 119 w 5489"/>
                <a:gd name="T9" fmla="*/ 772 h 1722"/>
                <a:gd name="T10" fmla="*/ 9 w 5489"/>
                <a:gd name="T11" fmla="*/ 813 h 1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9" h="1722">
                  <a:moveTo>
                    <a:pt x="9" y="813"/>
                  </a:moveTo>
                  <a:cubicBezTo>
                    <a:pt x="3200" y="1722"/>
                    <a:pt x="5489" y="171"/>
                    <a:pt x="5489" y="171"/>
                  </a:cubicBezTo>
                  <a:lnTo>
                    <a:pt x="5485" y="3"/>
                  </a:lnTo>
                  <a:cubicBezTo>
                    <a:pt x="5485" y="3"/>
                    <a:pt x="4968" y="0"/>
                    <a:pt x="4456" y="14"/>
                  </a:cubicBezTo>
                  <a:cubicBezTo>
                    <a:pt x="4282" y="243"/>
                    <a:pt x="1978" y="1495"/>
                    <a:pt x="119" y="772"/>
                  </a:cubicBezTo>
                  <a:cubicBezTo>
                    <a:pt x="119" y="772"/>
                    <a:pt x="0" y="764"/>
                    <a:pt x="9" y="813"/>
                  </a:cubicBezTo>
                  <a:close/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36197" name="Group 5"/>
          <p:cNvGrpSpPr>
            <a:grpSpLocks/>
          </p:cNvGrpSpPr>
          <p:nvPr/>
        </p:nvGrpSpPr>
        <p:grpSpPr bwMode="auto">
          <a:xfrm>
            <a:off x="0" y="1231900"/>
            <a:ext cx="8915400" cy="5627688"/>
            <a:chOff x="0" y="685"/>
            <a:chExt cx="5760" cy="3636"/>
          </a:xfrm>
        </p:grpSpPr>
        <p:sp>
          <p:nvSpPr>
            <p:cNvPr id="136198" name="Freeform 6"/>
            <p:cNvSpPr>
              <a:spLocks/>
            </p:cNvSpPr>
            <p:nvPr userDrawn="1"/>
          </p:nvSpPr>
          <p:spPr bwMode="gray">
            <a:xfrm>
              <a:off x="0" y="695"/>
              <a:ext cx="5760" cy="3626"/>
            </a:xfrm>
            <a:custGeom>
              <a:avLst/>
              <a:gdLst>
                <a:gd name="T0" fmla="*/ 0 w 5760"/>
                <a:gd name="T1" fmla="*/ 3626 h 3626"/>
                <a:gd name="T2" fmla="*/ 5760 w 5760"/>
                <a:gd name="T3" fmla="*/ 3619 h 3626"/>
                <a:gd name="T4" fmla="*/ 0 w 5760"/>
                <a:gd name="T5" fmla="*/ 205 h 3626"/>
                <a:gd name="T6" fmla="*/ 0 w 5760"/>
                <a:gd name="T7" fmla="*/ 3626 h 3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3626">
                  <a:moveTo>
                    <a:pt x="0" y="3626"/>
                  </a:moveTo>
                  <a:lnTo>
                    <a:pt x="5760" y="3619"/>
                  </a:lnTo>
                  <a:cubicBezTo>
                    <a:pt x="5760" y="3619"/>
                    <a:pt x="4425" y="0"/>
                    <a:pt x="0" y="205"/>
                  </a:cubicBezTo>
                  <a:lnTo>
                    <a:pt x="0" y="3626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100000">
                  <a:schemeClr val="folHlink">
                    <a:alpha val="50000"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36199" name="Picture 7" descr="11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685"/>
              <a:ext cx="5202" cy="3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6200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3733800" y="6477000"/>
            <a:ext cx="1241425" cy="295275"/>
          </a:xfrm>
        </p:spPr>
        <p:txBody>
          <a:bodyPr/>
          <a:lstStyle>
            <a:lvl1pPr>
              <a:defRPr/>
            </a:lvl1pPr>
          </a:lstStyle>
          <a:p>
            <a:fld id="{5D9FC554-2C2D-421A-80C6-9CF56E64F991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13620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029200" y="6477000"/>
            <a:ext cx="3048000" cy="295275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36202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153400" y="6477000"/>
            <a:ext cx="838200" cy="295275"/>
          </a:xfrm>
        </p:spPr>
        <p:txBody>
          <a:bodyPr/>
          <a:lstStyle>
            <a:lvl1pPr>
              <a:defRPr/>
            </a:lvl1pPr>
          </a:lstStyle>
          <a:p>
            <a:fld id="{10B983F6-EDEE-4B75-90FF-2E35B2932664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36203" name="Rectangle 11"/>
          <p:cNvSpPr>
            <a:spLocks noGrp="1" noChangeArrowheads="1"/>
          </p:cNvSpPr>
          <p:nvPr>
            <p:ph type="ctrTitle"/>
          </p:nvPr>
        </p:nvSpPr>
        <p:spPr bwMode="black">
          <a:xfrm>
            <a:off x="820738" y="4284663"/>
            <a:ext cx="6189662" cy="15065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folHlink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en-US" altLang="ja-JP" noProof="0" smtClean="0"/>
          </a:p>
        </p:txBody>
      </p:sp>
      <p:sp>
        <p:nvSpPr>
          <p:cNvPr id="13620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1400"/>
            <a:ext cx="5073650" cy="9144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en-US" altLang="ja-JP" noProof="0" smtClean="0"/>
          </a:p>
        </p:txBody>
      </p:sp>
      <p:grpSp>
        <p:nvGrpSpPr>
          <p:cNvPr id="136205" name="Group 13"/>
          <p:cNvGrpSpPr>
            <a:grpSpLocks/>
          </p:cNvGrpSpPr>
          <p:nvPr/>
        </p:nvGrpSpPr>
        <p:grpSpPr bwMode="auto">
          <a:xfrm rot="10472434" flipV="1">
            <a:off x="152400" y="0"/>
            <a:ext cx="3578225" cy="3336925"/>
            <a:chOff x="-576" y="2160"/>
            <a:chExt cx="2640" cy="2463"/>
          </a:xfrm>
        </p:grpSpPr>
        <p:grpSp>
          <p:nvGrpSpPr>
            <p:cNvPr id="136206" name="Group 14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136207" name="Group 15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136208" name="Oval 1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6209" name="Oval 17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6210" name="Group 18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136211" name="Oval 1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6212" name="Oval 20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>
                        <a:alpha val="60001"/>
                      </a:schemeClr>
                    </a:gs>
                    <a:gs pos="100000">
                      <a:schemeClr val="folHlink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6213" name="Group 21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136214" name="Oval 22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6215" name="Oval 2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6216" name="Group 24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136217" name="Group 25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136218" name="Freeform 26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6219" name="Freeform 27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folHlink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6220" name="Group 28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136221" name="Freeform 29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6222" name="Freeform 30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folHlink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6223" name="Group 31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136224" name="Freeform 32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6225" name="Freeform 33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folHlink">
                      <a:alpha val="8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6226" name="Group 34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136227" name="Freeform 35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6228" name="Freeform 36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36229" name="Oval 37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folHlink">
                    <a:alpha val="8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6230" name="Oval 38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folHlink">
                    <a:alpha val="3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36231" name="Oval 39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folHlink">
                  <a:alpha val="60001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89A7D4-39EE-42E0-A4B8-A32F31FB48F1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0025B-E04F-4431-AE13-98C0976DFF4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2183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07880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55C792-D477-48BD-B452-7C50AD62AE0F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6D54D-5EA9-4B02-BED9-4B89E2FA88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62956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7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3F3C33-BBF5-43A7-A771-5FE5E833ABC0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4BF61-3D01-4227-91D9-33863CE280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502663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E5FDCC-AC40-40F6-8773-7D067B1C9B80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51D4C-49AB-4734-8AD2-64D468E29D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06321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BC6AAC-45C1-4371-A52B-CB05F83944B9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0F45B-910C-4F0B-AAD7-A233C3B3EB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410672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9241E8-3EFA-43F9-A311-882E13510B80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63FC3-64BD-477E-A420-C57BE0A477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47596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A887B8-E0B9-47F6-B8F1-EB2FF9B09B88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CABEE-CBCC-4116-942F-F1D7CFACFE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734451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1E5759-2E04-4F35-9772-6393588C926C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D4870-ABD5-4161-861A-57DE513F81A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470805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ACAA04-1815-4486-B51E-F097BF7C7625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E6587-A574-450C-8032-2C0EAF67421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924925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78613" y="296863"/>
            <a:ext cx="2073275" cy="58293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788" y="296863"/>
            <a:ext cx="6067425" cy="58293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DD8F51-AF6F-4BF0-97C9-DB07FE633903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8EF55-4619-472C-A795-1C3313E08F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724897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08088" y="296863"/>
            <a:ext cx="7543800" cy="84455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458788" y="1600200"/>
            <a:ext cx="8229600" cy="4525963"/>
          </a:xfrm>
        </p:spPr>
        <p:txBody>
          <a:bodyPr/>
          <a:lstStyle/>
          <a:p>
            <a:r>
              <a:rPr lang="ja-JP" altLang="en-US" smtClean="0"/>
              <a:t>アイコンをクリックしてグラフを追加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8788" y="6521450"/>
            <a:ext cx="2133600" cy="200025"/>
          </a:xfrm>
        </p:spPr>
        <p:txBody>
          <a:bodyPr/>
          <a:lstStyle>
            <a:lvl1pPr>
              <a:defRPr/>
            </a:lvl1pPr>
          </a:lstStyle>
          <a:p>
            <a:fld id="{91181489-497D-409F-983A-6D2BE416AE7F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5788" y="6521450"/>
            <a:ext cx="2895600" cy="200025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4788" y="6521450"/>
            <a:ext cx="2133600" cy="200025"/>
          </a:xfrm>
        </p:spPr>
        <p:txBody>
          <a:bodyPr/>
          <a:lstStyle>
            <a:lvl1pPr>
              <a:defRPr/>
            </a:lvl1pPr>
          </a:lstStyle>
          <a:p>
            <a:fld id="{6E642E14-3E99-4CFF-A892-23882AEA87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441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94417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08088" y="296863"/>
            <a:ext cx="7543800" cy="84455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8788" y="1600200"/>
            <a:ext cx="8229600" cy="4525963"/>
          </a:xfrm>
        </p:spPr>
        <p:txBody>
          <a:bodyPr/>
          <a:lstStyle/>
          <a:p>
            <a:r>
              <a:rPr lang="ja-JP" altLang="en-US" smtClean="0"/>
              <a:t>アイコンをクリックして表を追加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8788" y="6521450"/>
            <a:ext cx="2133600" cy="200025"/>
          </a:xfrm>
        </p:spPr>
        <p:txBody>
          <a:bodyPr/>
          <a:lstStyle>
            <a:lvl1pPr>
              <a:defRPr/>
            </a:lvl1pPr>
          </a:lstStyle>
          <a:p>
            <a:fld id="{C58E4968-DB90-4000-BE32-C7BC6CB62952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5788" y="6521450"/>
            <a:ext cx="2895600" cy="200025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4788" y="6521450"/>
            <a:ext cx="2133600" cy="200025"/>
          </a:xfrm>
        </p:spPr>
        <p:txBody>
          <a:bodyPr/>
          <a:lstStyle>
            <a:lvl1pPr>
              <a:defRPr/>
            </a:lvl1pPr>
          </a:lstStyle>
          <a:p>
            <a:fld id="{8922BA97-073B-4FE7-B8E6-1E177F1A5C3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838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15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56" name="Rectangle 12"/>
          <p:cNvSpPr>
            <a:spLocks noChangeArrowheads="1"/>
          </p:cNvSpPr>
          <p:nvPr/>
        </p:nvSpPr>
        <p:spPr bwMode="gray">
          <a:xfrm>
            <a:off x="0" y="0"/>
            <a:ext cx="9144000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46" name="Rectangle 2"/>
          <p:cNvSpPr>
            <a:spLocks noChangeArrowheads="1"/>
          </p:cNvSpPr>
          <p:nvPr/>
        </p:nvSpPr>
        <p:spPr bwMode="gray">
          <a:xfrm>
            <a:off x="0" y="533400"/>
            <a:ext cx="395288" cy="6324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gray">
          <a:xfrm>
            <a:off x="395288" y="457200"/>
            <a:ext cx="8748712" cy="609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gray">
          <a:xfrm>
            <a:off x="0" y="4572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08549" name="Group 5"/>
          <p:cNvGrpSpPr>
            <a:grpSpLocks/>
          </p:cNvGrpSpPr>
          <p:nvPr/>
        </p:nvGrpSpPr>
        <p:grpSpPr bwMode="auto">
          <a:xfrm>
            <a:off x="7391400" y="152400"/>
            <a:ext cx="1524000" cy="152400"/>
            <a:chOff x="3552" y="0"/>
            <a:chExt cx="1584" cy="144"/>
          </a:xfrm>
        </p:grpSpPr>
        <p:sp>
          <p:nvSpPr>
            <p:cNvPr id="108550" name="Rectangle 6"/>
            <p:cNvSpPr>
              <a:spLocks noChangeArrowheads="1"/>
            </p:cNvSpPr>
            <p:nvPr userDrawn="1"/>
          </p:nvSpPr>
          <p:spPr bwMode="auto">
            <a:xfrm>
              <a:off x="4416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8551" name="Rectangle 7"/>
            <p:cNvSpPr>
              <a:spLocks noChangeArrowheads="1"/>
            </p:cNvSpPr>
            <p:nvPr userDrawn="1"/>
          </p:nvSpPr>
          <p:spPr bwMode="auto">
            <a:xfrm>
              <a:off x="4704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8552" name="Rectangle 8"/>
            <p:cNvSpPr>
              <a:spLocks noChangeArrowheads="1"/>
            </p:cNvSpPr>
            <p:nvPr userDrawn="1"/>
          </p:nvSpPr>
          <p:spPr bwMode="auto">
            <a:xfrm>
              <a:off x="4992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8553" name="Rectangle 9"/>
            <p:cNvSpPr>
              <a:spLocks noChangeArrowheads="1"/>
            </p:cNvSpPr>
            <p:nvPr userDrawn="1"/>
          </p:nvSpPr>
          <p:spPr bwMode="auto">
            <a:xfrm>
              <a:off x="3552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8554" name="Rectangle 10"/>
            <p:cNvSpPr>
              <a:spLocks noChangeArrowheads="1"/>
            </p:cNvSpPr>
            <p:nvPr userDrawn="1"/>
          </p:nvSpPr>
          <p:spPr bwMode="auto">
            <a:xfrm>
              <a:off x="3840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8555" name="Rectangle 11"/>
            <p:cNvSpPr>
              <a:spLocks noChangeArrowheads="1"/>
            </p:cNvSpPr>
            <p:nvPr userDrawn="1"/>
          </p:nvSpPr>
          <p:spPr bwMode="auto">
            <a:xfrm>
              <a:off x="4128" y="0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8557" name="Rectangle 13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457200"/>
            <a:ext cx="830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sp>
        <p:nvSpPr>
          <p:cNvPr id="10855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8077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108559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ＭＳ Ｐゴシック" charset="-128"/>
              </a:defRPr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10856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ＭＳ Ｐゴシック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0856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ＭＳ Ｐゴシック" charset="-128"/>
              </a:defRPr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white">
          <a:xfrm>
            <a:off x="76200" y="55563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>
                <a:solidFill>
                  <a:srgbClr val="F8F8F8"/>
                </a:solidFill>
                <a:latin typeface="Arial Black" pitchFamily="34" charset="0"/>
                <a:ea typeface="ＭＳ Ｐゴシック" charset="-128"/>
              </a:rPr>
              <a:t>L o g 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Font typeface="Arial" charset="0"/>
        <a:buChar char="–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Arial" charset="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Arial" charset="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Arial" charset="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Arial" charset="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Arial" charset="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5" name="Rectangle 65" descr="Light horizontal"/>
          <p:cNvSpPr>
            <a:spLocks noChangeArrowheads="1"/>
          </p:cNvSpPr>
          <p:nvPr/>
        </p:nvSpPr>
        <p:spPr bwMode="gray">
          <a:xfrm>
            <a:off x="0" y="0"/>
            <a:ext cx="471488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66" name="Rectangle 66"/>
          <p:cNvSpPr>
            <a:spLocks noChangeArrowheads="1"/>
          </p:cNvSpPr>
          <p:nvPr/>
        </p:nvSpPr>
        <p:spPr bwMode="auto">
          <a:xfrm>
            <a:off x="0" y="0"/>
            <a:ext cx="9144000" cy="7254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67" name="AutoShape 67"/>
          <p:cNvSpPr>
            <a:spLocks noChangeArrowheads="1"/>
          </p:cNvSpPr>
          <p:nvPr/>
        </p:nvSpPr>
        <p:spPr bwMode="gray">
          <a:xfrm>
            <a:off x="304800" y="288925"/>
            <a:ext cx="7924800" cy="6445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75425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</a:defRPr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75425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1264" name="Rectangle 6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3088" y="6538913"/>
            <a:ext cx="2895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396875" y="300038"/>
            <a:ext cx="7743825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rgbClr val="FEFEFE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0000"/>
        <a:buFont typeface="Wingdings" pitchFamily="2" charset="2"/>
        <a:buChar char="§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7" name="Group 29"/>
          <p:cNvGrpSpPr>
            <a:grpSpLocks/>
          </p:cNvGrpSpPr>
          <p:nvPr/>
        </p:nvGrpSpPr>
        <p:grpSpPr bwMode="auto">
          <a:xfrm>
            <a:off x="1588" y="0"/>
            <a:ext cx="9144000" cy="1973263"/>
            <a:chOff x="0" y="0"/>
            <a:chExt cx="5760" cy="1051"/>
          </a:xfrm>
        </p:grpSpPr>
        <p:sp>
          <p:nvSpPr>
            <p:cNvPr id="2078" name="Freeform 30"/>
            <p:cNvSpPr>
              <a:spLocks/>
            </p:cNvSpPr>
            <p:nvPr/>
          </p:nvSpPr>
          <p:spPr bwMode="ltGray">
            <a:xfrm>
              <a:off x="0" y="0"/>
              <a:ext cx="5760" cy="1051"/>
            </a:xfrm>
            <a:custGeom>
              <a:avLst/>
              <a:gdLst>
                <a:gd name="T0" fmla="*/ 0 w 5760"/>
                <a:gd name="T1" fmla="*/ 0 h 1051"/>
                <a:gd name="T2" fmla="*/ 5760 w 5760"/>
                <a:gd name="T3" fmla="*/ 0 h 1051"/>
                <a:gd name="T4" fmla="*/ 0 w 5760"/>
                <a:gd name="T5" fmla="*/ 718 h 1051"/>
                <a:gd name="T6" fmla="*/ 0 w 5760"/>
                <a:gd name="T7" fmla="*/ 0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1051">
                  <a:moveTo>
                    <a:pt x="0" y="0"/>
                  </a:moveTo>
                  <a:lnTo>
                    <a:pt x="5760" y="0"/>
                  </a:lnTo>
                  <a:cubicBezTo>
                    <a:pt x="5760" y="0"/>
                    <a:pt x="3291" y="1051"/>
                    <a:pt x="0" y="718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>
                    <a:alpha val="50000"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2079" name="Picture 31" descr="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5080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24" name="Group 76"/>
          <p:cNvGrpSpPr>
            <a:grpSpLocks/>
          </p:cNvGrpSpPr>
          <p:nvPr/>
        </p:nvGrpSpPr>
        <p:grpSpPr bwMode="auto">
          <a:xfrm>
            <a:off x="-4763" y="685800"/>
            <a:ext cx="9148763" cy="3889375"/>
            <a:chOff x="-864" y="-2592"/>
            <a:chExt cx="5763" cy="2450"/>
          </a:xfrm>
        </p:grpSpPr>
        <p:grpSp>
          <p:nvGrpSpPr>
            <p:cNvPr id="2122" name="Group 74"/>
            <p:cNvGrpSpPr>
              <a:grpSpLocks/>
            </p:cNvGrpSpPr>
            <p:nvPr userDrawn="1"/>
          </p:nvGrpSpPr>
          <p:grpSpPr bwMode="auto">
            <a:xfrm>
              <a:off x="-863" y="-2526"/>
              <a:ext cx="5760" cy="2227"/>
              <a:chOff x="1" y="544"/>
              <a:chExt cx="5760" cy="2227"/>
            </a:xfrm>
          </p:grpSpPr>
          <p:sp>
            <p:nvSpPr>
              <p:cNvPr id="2080" name="Freeform 32"/>
              <p:cNvSpPr>
                <a:spLocks/>
              </p:cNvSpPr>
              <p:nvPr/>
            </p:nvSpPr>
            <p:spPr bwMode="ltGray">
              <a:xfrm>
                <a:off x="1" y="563"/>
                <a:ext cx="5760" cy="2030"/>
              </a:xfrm>
              <a:custGeom>
                <a:avLst/>
                <a:gdLst>
                  <a:gd name="T0" fmla="*/ 0 w 5760"/>
                  <a:gd name="T1" fmla="*/ 206 h 2030"/>
                  <a:gd name="T2" fmla="*/ 5760 w 5760"/>
                  <a:gd name="T3" fmla="*/ 686 h 2030"/>
                  <a:gd name="T4" fmla="*/ 5760 w 5760"/>
                  <a:gd name="T5" fmla="*/ 2030 h 2030"/>
                  <a:gd name="T6" fmla="*/ 0 w 5760"/>
                  <a:gd name="T7" fmla="*/ 549 h 2030"/>
                  <a:gd name="T8" fmla="*/ 0 w 5760"/>
                  <a:gd name="T9" fmla="*/ 206 h 2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60" h="2030">
                    <a:moveTo>
                      <a:pt x="0" y="206"/>
                    </a:moveTo>
                    <a:cubicBezTo>
                      <a:pt x="3584" y="0"/>
                      <a:pt x="5760" y="686"/>
                      <a:pt x="5760" y="686"/>
                    </a:cubicBezTo>
                    <a:lnTo>
                      <a:pt x="5760" y="2030"/>
                    </a:lnTo>
                    <a:cubicBezTo>
                      <a:pt x="5760" y="2030"/>
                      <a:pt x="3304" y="117"/>
                      <a:pt x="0" y="549"/>
                    </a:cubicBezTo>
                    <a:cubicBezTo>
                      <a:pt x="0" y="377"/>
                      <a:pt x="0" y="206"/>
                      <a:pt x="0" y="20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alpha val="5000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81" name="Freeform 33"/>
              <p:cNvSpPr>
                <a:spLocks/>
              </p:cNvSpPr>
              <p:nvPr/>
            </p:nvSpPr>
            <p:spPr bwMode="ltGray">
              <a:xfrm>
                <a:off x="1" y="544"/>
                <a:ext cx="5455" cy="2227"/>
              </a:xfrm>
              <a:custGeom>
                <a:avLst/>
                <a:gdLst>
                  <a:gd name="T0" fmla="*/ 0 w 5455"/>
                  <a:gd name="T1" fmla="*/ 412 h 2227"/>
                  <a:gd name="T2" fmla="*/ 0 w 5455"/>
                  <a:gd name="T3" fmla="*/ 832 h 2227"/>
                  <a:gd name="T4" fmla="*/ 5455 w 5455"/>
                  <a:gd name="T5" fmla="*/ 2227 h 2227"/>
                  <a:gd name="T6" fmla="*/ 0 w 5455"/>
                  <a:gd name="T7" fmla="*/ 412 h 2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55" h="2227">
                    <a:moveTo>
                      <a:pt x="0" y="412"/>
                    </a:moveTo>
                    <a:cubicBezTo>
                      <a:pt x="0" y="412"/>
                      <a:pt x="0" y="622"/>
                      <a:pt x="0" y="832"/>
                    </a:cubicBezTo>
                    <a:cubicBezTo>
                      <a:pt x="3360" y="432"/>
                      <a:pt x="5455" y="2227"/>
                      <a:pt x="5455" y="2227"/>
                    </a:cubicBezTo>
                    <a:cubicBezTo>
                      <a:pt x="5267" y="1910"/>
                      <a:pt x="3511" y="0"/>
                      <a:pt x="0" y="4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pic>
          <p:nvPicPr>
            <p:cNvPr id="2099" name="Picture 51" descr="3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-864" y="-2592"/>
              <a:ext cx="5763" cy="2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01" name="Rectangle 53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8788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-128"/>
              </a:defRPr>
            </a:lvl1pPr>
          </a:lstStyle>
          <a:p>
            <a:fld id="{D09F7F81-14AD-46B8-8BB4-7B63E2FD0AEE}" type="datetimeFigureOut">
              <a:rPr kumimoji="1" lang="ja-JP" altLang="en-US" smtClean="0"/>
              <a:t>2011/6/5</a:t>
            </a:fld>
            <a:endParaRPr kumimoji="1" lang="ja-JP" altLang="en-US"/>
          </a:p>
        </p:txBody>
      </p:sp>
      <p:sp>
        <p:nvSpPr>
          <p:cNvPr id="2102" name="Rectangle 54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5788" y="6477000"/>
            <a:ext cx="2895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2103" name="Rectangle 55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4788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fld id="{1C09EFC7-89B0-4A53-A827-FC4D48C4D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2121" name="Group 73"/>
          <p:cNvGrpSpPr>
            <a:grpSpLocks/>
          </p:cNvGrpSpPr>
          <p:nvPr/>
        </p:nvGrpSpPr>
        <p:grpSpPr bwMode="auto">
          <a:xfrm>
            <a:off x="-269875" y="290513"/>
            <a:ext cx="1846263" cy="1824037"/>
            <a:chOff x="-170" y="-9"/>
            <a:chExt cx="1163" cy="1149"/>
          </a:xfrm>
        </p:grpSpPr>
        <p:grpSp>
          <p:nvGrpSpPr>
            <p:cNvPr id="2105" name="Group 57"/>
            <p:cNvGrpSpPr>
              <a:grpSpLocks/>
            </p:cNvGrpSpPr>
            <p:nvPr userDrawn="1"/>
          </p:nvGrpSpPr>
          <p:grpSpPr bwMode="auto">
            <a:xfrm rot="10600659">
              <a:off x="-57" y="350"/>
              <a:ext cx="594" cy="594"/>
              <a:chOff x="1496" y="911"/>
              <a:chExt cx="2231" cy="2230"/>
            </a:xfrm>
          </p:grpSpPr>
          <p:sp>
            <p:nvSpPr>
              <p:cNvPr id="2106" name="Oval 58"/>
              <p:cNvSpPr>
                <a:spLocks noChangeArrowheads="1"/>
              </p:cNvSpPr>
              <p:nvPr userDrawn="1"/>
            </p:nvSpPr>
            <p:spPr bwMode="gray">
              <a:xfrm rot="213741">
                <a:off x="1496" y="911"/>
                <a:ext cx="2231" cy="2230"/>
              </a:xfrm>
              <a:prstGeom prst="ellipse">
                <a:avLst/>
              </a:prstGeom>
              <a:solidFill>
                <a:schemeClr val="bg1">
                  <a:alpha val="7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107" name="Oval 59"/>
              <p:cNvSpPr>
                <a:spLocks noChangeArrowheads="1"/>
              </p:cNvSpPr>
              <p:nvPr userDrawn="1"/>
            </p:nvSpPr>
            <p:spPr bwMode="gray">
              <a:xfrm rot="213741">
                <a:off x="1553" y="965"/>
                <a:ext cx="2120" cy="2122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100000">
                    <a:schemeClr val="accent2">
                      <a:alpha val="50000"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2108" name="Group 60"/>
            <p:cNvGrpSpPr>
              <a:grpSpLocks/>
            </p:cNvGrpSpPr>
            <p:nvPr userDrawn="1"/>
          </p:nvGrpSpPr>
          <p:grpSpPr bwMode="auto">
            <a:xfrm rot="10600659">
              <a:off x="281" y="443"/>
              <a:ext cx="610" cy="605"/>
              <a:chOff x="-768" y="-576"/>
              <a:chExt cx="3026" cy="2999"/>
            </a:xfrm>
          </p:grpSpPr>
          <p:sp>
            <p:nvSpPr>
              <p:cNvPr id="2109" name="Oval 61"/>
              <p:cNvSpPr>
                <a:spLocks noChangeArrowheads="1"/>
              </p:cNvSpPr>
              <p:nvPr userDrawn="1"/>
            </p:nvSpPr>
            <p:spPr bwMode="gray">
              <a:xfrm rot="213741">
                <a:off x="-768" y="-576"/>
                <a:ext cx="3026" cy="2999"/>
              </a:xfrm>
              <a:prstGeom prst="ellipse">
                <a:avLst/>
              </a:prstGeom>
              <a:solidFill>
                <a:schemeClr val="bg1">
                  <a:alpha val="7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110" name="Oval 62"/>
              <p:cNvSpPr>
                <a:spLocks noChangeArrowheads="1"/>
              </p:cNvSpPr>
              <p:nvPr userDrawn="1"/>
            </p:nvSpPr>
            <p:spPr bwMode="gray">
              <a:xfrm rot="213741">
                <a:off x="-694" y="-501"/>
                <a:ext cx="2877" cy="2849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alpha val="5000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2111" name="Group 63"/>
            <p:cNvGrpSpPr>
              <a:grpSpLocks/>
            </p:cNvGrpSpPr>
            <p:nvPr userDrawn="1"/>
          </p:nvGrpSpPr>
          <p:grpSpPr bwMode="auto">
            <a:xfrm rot="10600659">
              <a:off x="206" y="129"/>
              <a:ext cx="575" cy="576"/>
              <a:chOff x="512" y="1751"/>
              <a:chExt cx="2232" cy="2232"/>
            </a:xfrm>
          </p:grpSpPr>
          <p:sp>
            <p:nvSpPr>
              <p:cNvPr id="2112" name="Oval 64"/>
              <p:cNvSpPr>
                <a:spLocks noChangeArrowheads="1"/>
              </p:cNvSpPr>
              <p:nvPr userDrawn="1"/>
            </p:nvSpPr>
            <p:spPr bwMode="gray">
              <a:xfrm rot="213741">
                <a:off x="512" y="1751"/>
                <a:ext cx="2232" cy="2232"/>
              </a:xfrm>
              <a:prstGeom prst="ellipse">
                <a:avLst/>
              </a:prstGeom>
              <a:solidFill>
                <a:srgbClr val="FFFFFF">
                  <a:alpha val="7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113" name="Oval 65"/>
              <p:cNvSpPr>
                <a:spLocks noChangeArrowheads="1"/>
              </p:cNvSpPr>
              <p:nvPr userDrawn="1"/>
            </p:nvSpPr>
            <p:spPr bwMode="gray">
              <a:xfrm rot="213741">
                <a:off x="568" y="1807"/>
                <a:ext cx="2121" cy="212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>
                      <a:alpha val="50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2114" name="Freeform 66"/>
            <p:cNvSpPr>
              <a:spLocks/>
            </p:cNvSpPr>
            <p:nvPr userDrawn="1"/>
          </p:nvSpPr>
          <p:spPr bwMode="gray">
            <a:xfrm rot="10600659">
              <a:off x="237" y="491"/>
              <a:ext cx="329" cy="418"/>
            </a:xfrm>
            <a:custGeom>
              <a:avLst/>
              <a:gdLst>
                <a:gd name="T0" fmla="*/ 319 w 1376"/>
                <a:gd name="T1" fmla="*/ 1853 h 1853"/>
                <a:gd name="T2" fmla="*/ 1054 w 1376"/>
                <a:gd name="T3" fmla="*/ 1216 h 1853"/>
                <a:gd name="T4" fmla="*/ 980 w 1376"/>
                <a:gd name="T5" fmla="*/ 0 h 1853"/>
                <a:gd name="T6" fmla="*/ 167 w 1376"/>
                <a:gd name="T7" fmla="*/ 841 h 1853"/>
                <a:gd name="T8" fmla="*/ 319 w 1376"/>
                <a:gd name="T9" fmla="*/ 1853 h 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6" h="1853">
                  <a:moveTo>
                    <a:pt x="319" y="1853"/>
                  </a:moveTo>
                  <a:cubicBezTo>
                    <a:pt x="319" y="1853"/>
                    <a:pt x="786" y="1739"/>
                    <a:pt x="1054" y="1216"/>
                  </a:cubicBezTo>
                  <a:cubicBezTo>
                    <a:pt x="1376" y="518"/>
                    <a:pt x="980" y="0"/>
                    <a:pt x="980" y="0"/>
                  </a:cubicBezTo>
                  <a:cubicBezTo>
                    <a:pt x="980" y="0"/>
                    <a:pt x="370" y="159"/>
                    <a:pt x="167" y="841"/>
                  </a:cubicBezTo>
                  <a:cubicBezTo>
                    <a:pt x="0" y="1428"/>
                    <a:pt x="319" y="1853"/>
                    <a:pt x="319" y="1853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28575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15" name="Freeform 67"/>
            <p:cNvSpPr>
              <a:spLocks/>
            </p:cNvSpPr>
            <p:nvPr userDrawn="1"/>
          </p:nvSpPr>
          <p:spPr bwMode="gray">
            <a:xfrm rot="7033661">
              <a:off x="199" y="327"/>
              <a:ext cx="333" cy="418"/>
            </a:xfrm>
            <a:custGeom>
              <a:avLst/>
              <a:gdLst>
                <a:gd name="T0" fmla="*/ 319 w 1376"/>
                <a:gd name="T1" fmla="*/ 1853 h 1853"/>
                <a:gd name="T2" fmla="*/ 1054 w 1376"/>
                <a:gd name="T3" fmla="*/ 1216 h 1853"/>
                <a:gd name="T4" fmla="*/ 980 w 1376"/>
                <a:gd name="T5" fmla="*/ 0 h 1853"/>
                <a:gd name="T6" fmla="*/ 167 w 1376"/>
                <a:gd name="T7" fmla="*/ 841 h 1853"/>
                <a:gd name="T8" fmla="*/ 319 w 1376"/>
                <a:gd name="T9" fmla="*/ 1853 h 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6" h="1853">
                  <a:moveTo>
                    <a:pt x="319" y="1853"/>
                  </a:moveTo>
                  <a:cubicBezTo>
                    <a:pt x="319" y="1853"/>
                    <a:pt x="786" y="1739"/>
                    <a:pt x="1054" y="1216"/>
                  </a:cubicBezTo>
                  <a:cubicBezTo>
                    <a:pt x="1376" y="518"/>
                    <a:pt x="980" y="0"/>
                    <a:pt x="980" y="0"/>
                  </a:cubicBezTo>
                  <a:cubicBezTo>
                    <a:pt x="980" y="0"/>
                    <a:pt x="370" y="159"/>
                    <a:pt x="167" y="841"/>
                  </a:cubicBezTo>
                  <a:cubicBezTo>
                    <a:pt x="0" y="1428"/>
                    <a:pt x="319" y="1853"/>
                    <a:pt x="319" y="1853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28575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16" name="Freeform 68"/>
            <p:cNvSpPr>
              <a:spLocks/>
            </p:cNvSpPr>
            <p:nvPr userDrawn="1"/>
          </p:nvSpPr>
          <p:spPr bwMode="gray">
            <a:xfrm rot="14046812">
              <a:off x="368" y="352"/>
              <a:ext cx="320" cy="429"/>
            </a:xfrm>
            <a:custGeom>
              <a:avLst/>
              <a:gdLst>
                <a:gd name="T0" fmla="*/ 319 w 1376"/>
                <a:gd name="T1" fmla="*/ 1853 h 1853"/>
                <a:gd name="T2" fmla="*/ 1054 w 1376"/>
                <a:gd name="T3" fmla="*/ 1216 h 1853"/>
                <a:gd name="T4" fmla="*/ 980 w 1376"/>
                <a:gd name="T5" fmla="*/ 0 h 1853"/>
                <a:gd name="T6" fmla="*/ 167 w 1376"/>
                <a:gd name="T7" fmla="*/ 841 h 1853"/>
                <a:gd name="T8" fmla="*/ 319 w 1376"/>
                <a:gd name="T9" fmla="*/ 1853 h 1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6" h="1853">
                  <a:moveTo>
                    <a:pt x="319" y="1853"/>
                  </a:moveTo>
                  <a:cubicBezTo>
                    <a:pt x="319" y="1853"/>
                    <a:pt x="786" y="1739"/>
                    <a:pt x="1054" y="1216"/>
                  </a:cubicBezTo>
                  <a:cubicBezTo>
                    <a:pt x="1376" y="518"/>
                    <a:pt x="980" y="0"/>
                    <a:pt x="980" y="0"/>
                  </a:cubicBezTo>
                  <a:cubicBezTo>
                    <a:pt x="980" y="0"/>
                    <a:pt x="370" y="159"/>
                    <a:pt x="167" y="841"/>
                  </a:cubicBezTo>
                  <a:cubicBezTo>
                    <a:pt x="0" y="1428"/>
                    <a:pt x="319" y="1853"/>
                    <a:pt x="319" y="1853"/>
                  </a:cubicBezTo>
                  <a:close/>
                </a:path>
              </a:pathLst>
            </a:custGeom>
            <a:solidFill>
              <a:schemeClr val="hlink">
                <a:alpha val="80000"/>
              </a:schemeClr>
            </a:solidFill>
            <a:ln w="28575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17" name="Freeform 69"/>
            <p:cNvSpPr>
              <a:spLocks/>
            </p:cNvSpPr>
            <p:nvPr userDrawn="1"/>
          </p:nvSpPr>
          <p:spPr bwMode="gray">
            <a:xfrm rot="10232580">
              <a:off x="300" y="492"/>
              <a:ext cx="232" cy="223"/>
            </a:xfrm>
            <a:custGeom>
              <a:avLst/>
              <a:gdLst>
                <a:gd name="T0" fmla="*/ 1074 w 1074"/>
                <a:gd name="T1" fmla="*/ 474 h 1058"/>
                <a:gd name="T2" fmla="*/ 115 w 1074"/>
                <a:gd name="T3" fmla="*/ 56 h 1058"/>
                <a:gd name="T4" fmla="*/ 181 w 1074"/>
                <a:gd name="T5" fmla="*/ 1058 h 1058"/>
                <a:gd name="T6" fmla="*/ 1074 w 1074"/>
                <a:gd name="T7" fmla="*/ 474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1058">
                  <a:moveTo>
                    <a:pt x="1074" y="474"/>
                  </a:moveTo>
                  <a:cubicBezTo>
                    <a:pt x="587" y="0"/>
                    <a:pt x="115" y="56"/>
                    <a:pt x="115" y="56"/>
                  </a:cubicBezTo>
                  <a:cubicBezTo>
                    <a:pt x="115" y="56"/>
                    <a:pt x="0" y="566"/>
                    <a:pt x="181" y="1058"/>
                  </a:cubicBezTo>
                  <a:cubicBezTo>
                    <a:pt x="551" y="1050"/>
                    <a:pt x="957" y="656"/>
                    <a:pt x="1074" y="474"/>
                  </a:cubicBezTo>
                  <a:close/>
                </a:path>
              </a:pathLst>
            </a:custGeom>
            <a:solidFill>
              <a:srgbClr val="D7D7D7">
                <a:alpha val="89999"/>
              </a:srgbClr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18" name="Oval 70"/>
            <p:cNvSpPr>
              <a:spLocks noChangeArrowheads="1"/>
            </p:cNvSpPr>
            <p:nvPr userDrawn="1"/>
          </p:nvSpPr>
          <p:spPr bwMode="gray">
            <a:xfrm rot="10232580">
              <a:off x="-170" y="303"/>
              <a:ext cx="728" cy="728"/>
            </a:xfrm>
            <a:prstGeom prst="ellipse">
              <a:avLst/>
            </a:prstGeom>
            <a:noFill/>
            <a:ln w="19050">
              <a:solidFill>
                <a:schemeClr val="accent2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19" name="Oval 71"/>
            <p:cNvSpPr>
              <a:spLocks noChangeArrowheads="1"/>
            </p:cNvSpPr>
            <p:nvPr userDrawn="1"/>
          </p:nvSpPr>
          <p:spPr bwMode="gray">
            <a:xfrm rot="10232580">
              <a:off x="265" y="412"/>
              <a:ext cx="728" cy="728"/>
            </a:xfrm>
            <a:prstGeom prst="ellipse">
              <a:avLst/>
            </a:prstGeom>
            <a:noFill/>
            <a:ln w="19050">
              <a:solidFill>
                <a:schemeClr val="accent1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20" name="Oval 72"/>
            <p:cNvSpPr>
              <a:spLocks noChangeArrowheads="1"/>
            </p:cNvSpPr>
            <p:nvPr userDrawn="1"/>
          </p:nvSpPr>
          <p:spPr bwMode="gray">
            <a:xfrm rot="10232580">
              <a:off x="153" y="-9"/>
              <a:ext cx="728" cy="728"/>
            </a:xfrm>
            <a:prstGeom prst="ellipse">
              <a:avLst/>
            </a:prstGeom>
            <a:noFill/>
            <a:ln w="19050">
              <a:solidFill>
                <a:schemeClr val="hlink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82" name="Rectangle 34"/>
          <p:cNvSpPr>
            <a:spLocks noGrp="1" noChangeArrowheads="1"/>
          </p:cNvSpPr>
          <p:nvPr>
            <p:ph type="title"/>
          </p:nvPr>
        </p:nvSpPr>
        <p:spPr bwMode="gray">
          <a:xfrm>
            <a:off x="1446213" y="304800"/>
            <a:ext cx="7240587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sp>
        <p:nvSpPr>
          <p:cNvPr id="2100" name="Rectangle 52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8788" y="172243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498" name="Group 130"/>
          <p:cNvGrpSpPr>
            <a:grpSpLocks/>
          </p:cNvGrpSpPr>
          <p:nvPr/>
        </p:nvGrpSpPr>
        <p:grpSpPr bwMode="auto">
          <a:xfrm>
            <a:off x="-3175" y="0"/>
            <a:ext cx="9145588" cy="1676400"/>
            <a:chOff x="0" y="0"/>
            <a:chExt cx="5760" cy="1051"/>
          </a:xfrm>
        </p:grpSpPr>
        <p:sp>
          <p:nvSpPr>
            <p:cNvPr id="58499" name="Freeform 131"/>
            <p:cNvSpPr>
              <a:spLocks/>
            </p:cNvSpPr>
            <p:nvPr/>
          </p:nvSpPr>
          <p:spPr bwMode="ltGray">
            <a:xfrm>
              <a:off x="0" y="0"/>
              <a:ext cx="5760" cy="1051"/>
            </a:xfrm>
            <a:custGeom>
              <a:avLst/>
              <a:gdLst>
                <a:gd name="T0" fmla="*/ 0 w 5760"/>
                <a:gd name="T1" fmla="*/ 0 h 1051"/>
                <a:gd name="T2" fmla="*/ 5760 w 5760"/>
                <a:gd name="T3" fmla="*/ 0 h 1051"/>
                <a:gd name="T4" fmla="*/ 0 w 5760"/>
                <a:gd name="T5" fmla="*/ 718 h 1051"/>
                <a:gd name="T6" fmla="*/ 0 w 5760"/>
                <a:gd name="T7" fmla="*/ 0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1051">
                  <a:moveTo>
                    <a:pt x="0" y="0"/>
                  </a:moveTo>
                  <a:lnTo>
                    <a:pt x="5760" y="0"/>
                  </a:lnTo>
                  <a:cubicBezTo>
                    <a:pt x="5760" y="0"/>
                    <a:pt x="3291" y="1051"/>
                    <a:pt x="0" y="718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>
                    <a:alpha val="50000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58500" name="Picture 132" descr="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5080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517" name="Group 149"/>
          <p:cNvGrpSpPr>
            <a:grpSpLocks/>
          </p:cNvGrpSpPr>
          <p:nvPr/>
        </p:nvGrpSpPr>
        <p:grpSpPr bwMode="auto">
          <a:xfrm>
            <a:off x="-4763" y="863600"/>
            <a:ext cx="9148763" cy="3724275"/>
            <a:chOff x="-3" y="544"/>
            <a:chExt cx="5763" cy="2346"/>
          </a:xfrm>
        </p:grpSpPr>
        <p:grpSp>
          <p:nvGrpSpPr>
            <p:cNvPr id="58513" name="Group 145"/>
            <p:cNvGrpSpPr>
              <a:grpSpLocks/>
            </p:cNvGrpSpPr>
            <p:nvPr userDrawn="1"/>
          </p:nvGrpSpPr>
          <p:grpSpPr bwMode="auto">
            <a:xfrm>
              <a:off x="-2" y="544"/>
              <a:ext cx="5760" cy="2227"/>
              <a:chOff x="1" y="544"/>
              <a:chExt cx="5760" cy="2227"/>
            </a:xfrm>
          </p:grpSpPr>
          <p:sp>
            <p:nvSpPr>
              <p:cNvPr id="58514" name="Freeform 146"/>
              <p:cNvSpPr>
                <a:spLocks/>
              </p:cNvSpPr>
              <p:nvPr/>
            </p:nvSpPr>
            <p:spPr bwMode="ltGray">
              <a:xfrm>
                <a:off x="1" y="563"/>
                <a:ext cx="5760" cy="2030"/>
              </a:xfrm>
              <a:custGeom>
                <a:avLst/>
                <a:gdLst>
                  <a:gd name="T0" fmla="*/ 0 w 5760"/>
                  <a:gd name="T1" fmla="*/ 206 h 2030"/>
                  <a:gd name="T2" fmla="*/ 5760 w 5760"/>
                  <a:gd name="T3" fmla="*/ 686 h 2030"/>
                  <a:gd name="T4" fmla="*/ 5760 w 5760"/>
                  <a:gd name="T5" fmla="*/ 2030 h 2030"/>
                  <a:gd name="T6" fmla="*/ 0 w 5760"/>
                  <a:gd name="T7" fmla="*/ 549 h 2030"/>
                  <a:gd name="T8" fmla="*/ 0 w 5760"/>
                  <a:gd name="T9" fmla="*/ 206 h 2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60" h="2030">
                    <a:moveTo>
                      <a:pt x="0" y="206"/>
                    </a:moveTo>
                    <a:cubicBezTo>
                      <a:pt x="3584" y="0"/>
                      <a:pt x="5760" y="686"/>
                      <a:pt x="5760" y="686"/>
                    </a:cubicBezTo>
                    <a:lnTo>
                      <a:pt x="5760" y="2030"/>
                    </a:lnTo>
                    <a:cubicBezTo>
                      <a:pt x="5760" y="2030"/>
                      <a:pt x="3304" y="117"/>
                      <a:pt x="0" y="549"/>
                    </a:cubicBezTo>
                    <a:cubicBezTo>
                      <a:pt x="0" y="377"/>
                      <a:pt x="0" y="206"/>
                      <a:pt x="0" y="20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alpha val="5000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515" name="Freeform 147"/>
              <p:cNvSpPr>
                <a:spLocks/>
              </p:cNvSpPr>
              <p:nvPr/>
            </p:nvSpPr>
            <p:spPr bwMode="ltGray">
              <a:xfrm>
                <a:off x="1" y="544"/>
                <a:ext cx="5455" cy="2227"/>
              </a:xfrm>
              <a:custGeom>
                <a:avLst/>
                <a:gdLst>
                  <a:gd name="T0" fmla="*/ 0 w 5455"/>
                  <a:gd name="T1" fmla="*/ 412 h 2227"/>
                  <a:gd name="T2" fmla="*/ 0 w 5455"/>
                  <a:gd name="T3" fmla="*/ 832 h 2227"/>
                  <a:gd name="T4" fmla="*/ 5455 w 5455"/>
                  <a:gd name="T5" fmla="*/ 2227 h 2227"/>
                  <a:gd name="T6" fmla="*/ 0 w 5455"/>
                  <a:gd name="T7" fmla="*/ 412 h 2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55" h="2227">
                    <a:moveTo>
                      <a:pt x="0" y="412"/>
                    </a:moveTo>
                    <a:cubicBezTo>
                      <a:pt x="0" y="412"/>
                      <a:pt x="0" y="622"/>
                      <a:pt x="0" y="832"/>
                    </a:cubicBezTo>
                    <a:cubicBezTo>
                      <a:pt x="3360" y="432"/>
                      <a:pt x="5455" y="2227"/>
                      <a:pt x="5455" y="2227"/>
                    </a:cubicBezTo>
                    <a:cubicBezTo>
                      <a:pt x="5267" y="1910"/>
                      <a:pt x="3511" y="0"/>
                      <a:pt x="0" y="4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pic>
          <p:nvPicPr>
            <p:cNvPr id="58516" name="Picture 148" descr="3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347"/>
            <a:stretch>
              <a:fillRect/>
            </a:stretch>
          </p:blipFill>
          <p:spPr bwMode="ltGray">
            <a:xfrm>
              <a:off x="-3" y="816"/>
              <a:ext cx="5763" cy="20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8394" name="Rectangle 26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8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-128"/>
              </a:defRPr>
            </a:lvl1pPr>
          </a:lstStyle>
          <a:p>
            <a:fld id="{0CAEDA31-A78E-4642-BCD0-FCCE54A33C85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58395" name="Rectangle 27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5788" y="6521450"/>
            <a:ext cx="2895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58396" name="Rectangle 28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4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8F523E7E-A1CE-4291-80C6-D9C997E79410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58393" name="Rectangle 25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8788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grpSp>
        <p:nvGrpSpPr>
          <p:cNvPr id="58468" name="Group 100"/>
          <p:cNvGrpSpPr>
            <a:grpSpLocks/>
          </p:cNvGrpSpPr>
          <p:nvPr/>
        </p:nvGrpSpPr>
        <p:grpSpPr bwMode="auto">
          <a:xfrm rot="15231519" flipV="1">
            <a:off x="-345282" y="34131"/>
            <a:ext cx="1676401" cy="1560513"/>
            <a:chOff x="-576" y="2160"/>
            <a:chExt cx="2640" cy="2463"/>
          </a:xfrm>
        </p:grpSpPr>
        <p:grpSp>
          <p:nvGrpSpPr>
            <p:cNvPr id="58469" name="Group 101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58470" name="Group 102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58471" name="Oval 10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8472" name="Oval 104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8473" name="Group 105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58474" name="Oval 10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8475" name="Oval 107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60001"/>
                      </a:schemeClr>
                    </a:gs>
                    <a:gs pos="100000">
                      <a:schemeClr val="accent1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8476" name="Group 108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58477" name="Oval 10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8478" name="Oval 110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8479" name="Group 111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58480" name="Group 112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58481" name="Freeform 113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8482" name="Freeform 114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alpha val="3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8483" name="Group 115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58484" name="Freeform 116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8485" name="Freeform 117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8486" name="Group 118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58487" name="Freeform 119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8488" name="Freeform 120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8489" name="Group 121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58490" name="Freeform 122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58491" name="Freeform 123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58492" name="Oval 124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accent1">
                    <a:alpha val="2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8493" name="Oval 125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accent1">
                    <a:alpha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58494" name="Oval 126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accent1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1208088" y="296863"/>
            <a:ext cx="7543800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114" name="Group 42"/>
          <p:cNvGrpSpPr>
            <a:grpSpLocks/>
          </p:cNvGrpSpPr>
          <p:nvPr/>
        </p:nvGrpSpPr>
        <p:grpSpPr bwMode="auto">
          <a:xfrm>
            <a:off x="-3175" y="0"/>
            <a:ext cx="9145588" cy="1676400"/>
            <a:chOff x="0" y="0"/>
            <a:chExt cx="5760" cy="1051"/>
          </a:xfrm>
        </p:grpSpPr>
        <p:sp>
          <p:nvSpPr>
            <p:cNvPr id="131115" name="Freeform 43"/>
            <p:cNvSpPr>
              <a:spLocks/>
            </p:cNvSpPr>
            <p:nvPr/>
          </p:nvSpPr>
          <p:spPr bwMode="ltGray">
            <a:xfrm>
              <a:off x="0" y="0"/>
              <a:ext cx="5760" cy="1051"/>
            </a:xfrm>
            <a:custGeom>
              <a:avLst/>
              <a:gdLst>
                <a:gd name="T0" fmla="*/ 0 w 5760"/>
                <a:gd name="T1" fmla="*/ 0 h 1051"/>
                <a:gd name="T2" fmla="*/ 5760 w 5760"/>
                <a:gd name="T3" fmla="*/ 0 h 1051"/>
                <a:gd name="T4" fmla="*/ 0 w 5760"/>
                <a:gd name="T5" fmla="*/ 718 h 1051"/>
                <a:gd name="T6" fmla="*/ 0 w 5760"/>
                <a:gd name="T7" fmla="*/ 0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1051">
                  <a:moveTo>
                    <a:pt x="0" y="0"/>
                  </a:moveTo>
                  <a:lnTo>
                    <a:pt x="5760" y="0"/>
                  </a:lnTo>
                  <a:cubicBezTo>
                    <a:pt x="5760" y="0"/>
                    <a:pt x="3291" y="1051"/>
                    <a:pt x="0" y="718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>
                    <a:alpha val="50000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31116" name="Picture 44" descr="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5080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1117" name="Group 45"/>
          <p:cNvGrpSpPr>
            <a:grpSpLocks/>
          </p:cNvGrpSpPr>
          <p:nvPr/>
        </p:nvGrpSpPr>
        <p:grpSpPr bwMode="auto">
          <a:xfrm>
            <a:off x="-4763" y="863600"/>
            <a:ext cx="9148763" cy="3724275"/>
            <a:chOff x="-3" y="544"/>
            <a:chExt cx="5763" cy="2346"/>
          </a:xfrm>
        </p:grpSpPr>
        <p:grpSp>
          <p:nvGrpSpPr>
            <p:cNvPr id="131118" name="Group 46"/>
            <p:cNvGrpSpPr>
              <a:grpSpLocks/>
            </p:cNvGrpSpPr>
            <p:nvPr userDrawn="1"/>
          </p:nvGrpSpPr>
          <p:grpSpPr bwMode="auto">
            <a:xfrm>
              <a:off x="-2" y="544"/>
              <a:ext cx="5760" cy="2227"/>
              <a:chOff x="1" y="544"/>
              <a:chExt cx="5760" cy="2227"/>
            </a:xfrm>
          </p:grpSpPr>
          <p:sp>
            <p:nvSpPr>
              <p:cNvPr id="131119" name="Freeform 47"/>
              <p:cNvSpPr>
                <a:spLocks/>
              </p:cNvSpPr>
              <p:nvPr/>
            </p:nvSpPr>
            <p:spPr bwMode="ltGray">
              <a:xfrm>
                <a:off x="1" y="563"/>
                <a:ext cx="5760" cy="2030"/>
              </a:xfrm>
              <a:custGeom>
                <a:avLst/>
                <a:gdLst>
                  <a:gd name="T0" fmla="*/ 0 w 5760"/>
                  <a:gd name="T1" fmla="*/ 206 h 2030"/>
                  <a:gd name="T2" fmla="*/ 5760 w 5760"/>
                  <a:gd name="T3" fmla="*/ 686 h 2030"/>
                  <a:gd name="T4" fmla="*/ 5760 w 5760"/>
                  <a:gd name="T5" fmla="*/ 2030 h 2030"/>
                  <a:gd name="T6" fmla="*/ 0 w 5760"/>
                  <a:gd name="T7" fmla="*/ 549 h 2030"/>
                  <a:gd name="T8" fmla="*/ 0 w 5760"/>
                  <a:gd name="T9" fmla="*/ 206 h 2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60" h="2030">
                    <a:moveTo>
                      <a:pt x="0" y="206"/>
                    </a:moveTo>
                    <a:cubicBezTo>
                      <a:pt x="3584" y="0"/>
                      <a:pt x="5760" y="686"/>
                      <a:pt x="5760" y="686"/>
                    </a:cubicBezTo>
                    <a:lnTo>
                      <a:pt x="5760" y="2030"/>
                    </a:lnTo>
                    <a:cubicBezTo>
                      <a:pt x="5760" y="2030"/>
                      <a:pt x="3304" y="117"/>
                      <a:pt x="0" y="549"/>
                    </a:cubicBezTo>
                    <a:cubicBezTo>
                      <a:pt x="0" y="377"/>
                      <a:pt x="0" y="206"/>
                      <a:pt x="0" y="20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alpha val="50000"/>
                    </a:schemeClr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1120" name="Freeform 48"/>
              <p:cNvSpPr>
                <a:spLocks/>
              </p:cNvSpPr>
              <p:nvPr/>
            </p:nvSpPr>
            <p:spPr bwMode="ltGray">
              <a:xfrm>
                <a:off x="1" y="544"/>
                <a:ext cx="5455" cy="2227"/>
              </a:xfrm>
              <a:custGeom>
                <a:avLst/>
                <a:gdLst>
                  <a:gd name="T0" fmla="*/ 0 w 5455"/>
                  <a:gd name="T1" fmla="*/ 412 h 2227"/>
                  <a:gd name="T2" fmla="*/ 0 w 5455"/>
                  <a:gd name="T3" fmla="*/ 832 h 2227"/>
                  <a:gd name="T4" fmla="*/ 5455 w 5455"/>
                  <a:gd name="T5" fmla="*/ 2227 h 2227"/>
                  <a:gd name="T6" fmla="*/ 0 w 5455"/>
                  <a:gd name="T7" fmla="*/ 412 h 2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55" h="2227">
                    <a:moveTo>
                      <a:pt x="0" y="412"/>
                    </a:moveTo>
                    <a:cubicBezTo>
                      <a:pt x="0" y="412"/>
                      <a:pt x="0" y="622"/>
                      <a:pt x="0" y="832"/>
                    </a:cubicBezTo>
                    <a:cubicBezTo>
                      <a:pt x="3360" y="432"/>
                      <a:pt x="5455" y="2227"/>
                      <a:pt x="5455" y="2227"/>
                    </a:cubicBezTo>
                    <a:cubicBezTo>
                      <a:pt x="5267" y="1910"/>
                      <a:pt x="3511" y="0"/>
                      <a:pt x="0" y="4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pic>
          <p:nvPicPr>
            <p:cNvPr id="131121" name="Picture 49" descr="3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347"/>
            <a:stretch>
              <a:fillRect/>
            </a:stretch>
          </p:blipFill>
          <p:spPr bwMode="ltGray">
            <a:xfrm>
              <a:off x="-3" y="816"/>
              <a:ext cx="5763" cy="20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1082" name="Rectangle 10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8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-128"/>
              </a:defRPr>
            </a:lvl1pPr>
          </a:lstStyle>
          <a:p>
            <a:fld id="{5405B1B7-1426-4D66-B126-CCA6D0BCE0C2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131083" name="Rectangle 11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5788" y="6521450"/>
            <a:ext cx="2895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31084" name="Rectangle 12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4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B8AD199A-34B9-4F73-8935-74EE40791F80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31085" name="Rectangle 1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8788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131113" name="Rectangle 41"/>
          <p:cNvSpPr>
            <a:spLocks noGrp="1" noChangeArrowheads="1"/>
          </p:cNvSpPr>
          <p:nvPr>
            <p:ph type="title"/>
          </p:nvPr>
        </p:nvSpPr>
        <p:spPr bwMode="gray">
          <a:xfrm>
            <a:off x="1208088" y="296863"/>
            <a:ext cx="7543800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grpSp>
        <p:nvGrpSpPr>
          <p:cNvPr id="131122" name="Group 50"/>
          <p:cNvGrpSpPr>
            <a:grpSpLocks/>
          </p:cNvGrpSpPr>
          <p:nvPr/>
        </p:nvGrpSpPr>
        <p:grpSpPr bwMode="auto">
          <a:xfrm rot="15231519" flipV="1">
            <a:off x="-345282" y="34131"/>
            <a:ext cx="1676401" cy="1560513"/>
            <a:chOff x="-576" y="2160"/>
            <a:chExt cx="2640" cy="2463"/>
          </a:xfrm>
        </p:grpSpPr>
        <p:grpSp>
          <p:nvGrpSpPr>
            <p:cNvPr id="131123" name="Group 51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131124" name="Group 52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131125" name="Oval 5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1126" name="Oval 54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1127" name="Group 55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131128" name="Oval 5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1129" name="Oval 57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>
                        <a:alpha val="60001"/>
                      </a:schemeClr>
                    </a:gs>
                    <a:gs pos="100000">
                      <a:schemeClr val="accent2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1130" name="Group 58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131131" name="Oval 5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1132" name="Oval 60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1133" name="Group 61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131134" name="Group 62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131135" name="Freeform 63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1136" name="Freeform 64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alpha val="3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1137" name="Group 65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131138" name="Freeform 66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1139" name="Freeform 67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1140" name="Group 68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131141" name="Freeform 69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1142" name="Freeform 70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1143" name="Group 71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131144" name="Freeform 72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1145" name="Freeform 73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31146" name="Oval 74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accent2">
                    <a:alpha val="2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1147" name="Oval 75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accent2">
                    <a:alpha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31148" name="Oval 76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accent2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62" name="Group 42"/>
          <p:cNvGrpSpPr>
            <a:grpSpLocks/>
          </p:cNvGrpSpPr>
          <p:nvPr/>
        </p:nvGrpSpPr>
        <p:grpSpPr bwMode="auto">
          <a:xfrm>
            <a:off x="-3175" y="0"/>
            <a:ext cx="9145588" cy="1676400"/>
            <a:chOff x="0" y="0"/>
            <a:chExt cx="5760" cy="1051"/>
          </a:xfrm>
        </p:grpSpPr>
        <p:sp>
          <p:nvSpPr>
            <p:cNvPr id="133163" name="Freeform 43"/>
            <p:cNvSpPr>
              <a:spLocks/>
            </p:cNvSpPr>
            <p:nvPr/>
          </p:nvSpPr>
          <p:spPr bwMode="ltGray">
            <a:xfrm>
              <a:off x="0" y="0"/>
              <a:ext cx="5760" cy="1051"/>
            </a:xfrm>
            <a:custGeom>
              <a:avLst/>
              <a:gdLst>
                <a:gd name="T0" fmla="*/ 0 w 5760"/>
                <a:gd name="T1" fmla="*/ 0 h 1051"/>
                <a:gd name="T2" fmla="*/ 5760 w 5760"/>
                <a:gd name="T3" fmla="*/ 0 h 1051"/>
                <a:gd name="T4" fmla="*/ 0 w 5760"/>
                <a:gd name="T5" fmla="*/ 718 h 1051"/>
                <a:gd name="T6" fmla="*/ 0 w 5760"/>
                <a:gd name="T7" fmla="*/ 0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1051">
                  <a:moveTo>
                    <a:pt x="0" y="0"/>
                  </a:moveTo>
                  <a:lnTo>
                    <a:pt x="5760" y="0"/>
                  </a:lnTo>
                  <a:cubicBezTo>
                    <a:pt x="5760" y="0"/>
                    <a:pt x="3291" y="1051"/>
                    <a:pt x="0" y="718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>
                    <a:alpha val="50000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33164" name="Picture 44" descr="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5080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3165" name="Group 45"/>
          <p:cNvGrpSpPr>
            <a:grpSpLocks/>
          </p:cNvGrpSpPr>
          <p:nvPr/>
        </p:nvGrpSpPr>
        <p:grpSpPr bwMode="auto">
          <a:xfrm>
            <a:off x="-4763" y="863600"/>
            <a:ext cx="9148763" cy="3724275"/>
            <a:chOff x="-3" y="544"/>
            <a:chExt cx="5763" cy="2346"/>
          </a:xfrm>
        </p:grpSpPr>
        <p:grpSp>
          <p:nvGrpSpPr>
            <p:cNvPr id="133166" name="Group 46"/>
            <p:cNvGrpSpPr>
              <a:grpSpLocks/>
            </p:cNvGrpSpPr>
            <p:nvPr userDrawn="1"/>
          </p:nvGrpSpPr>
          <p:grpSpPr bwMode="auto">
            <a:xfrm>
              <a:off x="-2" y="544"/>
              <a:ext cx="5760" cy="2227"/>
              <a:chOff x="1" y="544"/>
              <a:chExt cx="5760" cy="2227"/>
            </a:xfrm>
          </p:grpSpPr>
          <p:sp>
            <p:nvSpPr>
              <p:cNvPr id="133167" name="Freeform 47"/>
              <p:cNvSpPr>
                <a:spLocks/>
              </p:cNvSpPr>
              <p:nvPr/>
            </p:nvSpPr>
            <p:spPr bwMode="ltGray">
              <a:xfrm>
                <a:off x="1" y="563"/>
                <a:ext cx="5760" cy="2030"/>
              </a:xfrm>
              <a:custGeom>
                <a:avLst/>
                <a:gdLst>
                  <a:gd name="T0" fmla="*/ 0 w 5760"/>
                  <a:gd name="T1" fmla="*/ 206 h 2030"/>
                  <a:gd name="T2" fmla="*/ 5760 w 5760"/>
                  <a:gd name="T3" fmla="*/ 686 h 2030"/>
                  <a:gd name="T4" fmla="*/ 5760 w 5760"/>
                  <a:gd name="T5" fmla="*/ 2030 h 2030"/>
                  <a:gd name="T6" fmla="*/ 0 w 5760"/>
                  <a:gd name="T7" fmla="*/ 549 h 2030"/>
                  <a:gd name="T8" fmla="*/ 0 w 5760"/>
                  <a:gd name="T9" fmla="*/ 206 h 2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60" h="2030">
                    <a:moveTo>
                      <a:pt x="0" y="206"/>
                    </a:moveTo>
                    <a:cubicBezTo>
                      <a:pt x="3584" y="0"/>
                      <a:pt x="5760" y="686"/>
                      <a:pt x="5760" y="686"/>
                    </a:cubicBezTo>
                    <a:lnTo>
                      <a:pt x="5760" y="2030"/>
                    </a:lnTo>
                    <a:cubicBezTo>
                      <a:pt x="5760" y="2030"/>
                      <a:pt x="3304" y="117"/>
                      <a:pt x="0" y="549"/>
                    </a:cubicBezTo>
                    <a:cubicBezTo>
                      <a:pt x="0" y="377"/>
                      <a:pt x="0" y="206"/>
                      <a:pt x="0" y="20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alpha val="50000"/>
                    </a:schemeClr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3168" name="Freeform 48"/>
              <p:cNvSpPr>
                <a:spLocks/>
              </p:cNvSpPr>
              <p:nvPr/>
            </p:nvSpPr>
            <p:spPr bwMode="ltGray">
              <a:xfrm>
                <a:off x="1" y="544"/>
                <a:ext cx="5455" cy="2227"/>
              </a:xfrm>
              <a:custGeom>
                <a:avLst/>
                <a:gdLst>
                  <a:gd name="T0" fmla="*/ 0 w 5455"/>
                  <a:gd name="T1" fmla="*/ 412 h 2227"/>
                  <a:gd name="T2" fmla="*/ 0 w 5455"/>
                  <a:gd name="T3" fmla="*/ 832 h 2227"/>
                  <a:gd name="T4" fmla="*/ 5455 w 5455"/>
                  <a:gd name="T5" fmla="*/ 2227 h 2227"/>
                  <a:gd name="T6" fmla="*/ 0 w 5455"/>
                  <a:gd name="T7" fmla="*/ 412 h 2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55" h="2227">
                    <a:moveTo>
                      <a:pt x="0" y="412"/>
                    </a:moveTo>
                    <a:cubicBezTo>
                      <a:pt x="0" y="412"/>
                      <a:pt x="0" y="622"/>
                      <a:pt x="0" y="832"/>
                    </a:cubicBezTo>
                    <a:cubicBezTo>
                      <a:pt x="3360" y="432"/>
                      <a:pt x="5455" y="2227"/>
                      <a:pt x="5455" y="2227"/>
                    </a:cubicBezTo>
                    <a:cubicBezTo>
                      <a:pt x="5267" y="1910"/>
                      <a:pt x="3511" y="0"/>
                      <a:pt x="0" y="4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pic>
          <p:nvPicPr>
            <p:cNvPr id="133169" name="Picture 49" descr="3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347"/>
            <a:stretch>
              <a:fillRect/>
            </a:stretch>
          </p:blipFill>
          <p:spPr bwMode="ltGray">
            <a:xfrm>
              <a:off x="-3" y="816"/>
              <a:ext cx="5763" cy="20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3130" name="Rectangle 10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8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-128"/>
              </a:defRPr>
            </a:lvl1pPr>
          </a:lstStyle>
          <a:p>
            <a:fld id="{439B679E-958F-4229-98F0-5ACB096DF24E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5788" y="6521450"/>
            <a:ext cx="2895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4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EA47AEA2-A6AB-4427-A11F-39D46313BB7E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8788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133161" name="Rectangle 41"/>
          <p:cNvSpPr>
            <a:spLocks noGrp="1" noChangeArrowheads="1"/>
          </p:cNvSpPr>
          <p:nvPr>
            <p:ph type="title"/>
          </p:nvPr>
        </p:nvSpPr>
        <p:spPr bwMode="gray">
          <a:xfrm>
            <a:off x="1208088" y="296863"/>
            <a:ext cx="7543800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grpSp>
        <p:nvGrpSpPr>
          <p:cNvPr id="133170" name="Group 50"/>
          <p:cNvGrpSpPr>
            <a:grpSpLocks/>
          </p:cNvGrpSpPr>
          <p:nvPr/>
        </p:nvGrpSpPr>
        <p:grpSpPr bwMode="auto">
          <a:xfrm rot="15231519" flipV="1">
            <a:off x="-345282" y="34131"/>
            <a:ext cx="1676401" cy="1560513"/>
            <a:chOff x="-576" y="2160"/>
            <a:chExt cx="2640" cy="2463"/>
          </a:xfrm>
        </p:grpSpPr>
        <p:grpSp>
          <p:nvGrpSpPr>
            <p:cNvPr id="133171" name="Group 51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133172" name="Group 52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133173" name="Oval 5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3174" name="Oval 54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3175" name="Group 55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133176" name="Oval 5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3177" name="Oval 57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60001"/>
                      </a:schemeClr>
                    </a:gs>
                    <a:gs pos="100000">
                      <a:schemeClr val="hlink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3178" name="Group 58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133179" name="Oval 5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3180" name="Oval 60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3181" name="Group 61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133182" name="Group 62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133183" name="Freeform 63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3184" name="Freeform 64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hlink">
                      <a:alpha val="3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3185" name="Group 65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133186" name="Freeform 66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3187" name="Freeform 67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hlink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3188" name="Group 68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133189" name="Freeform 69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3190" name="Freeform 70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hlink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3191" name="Group 71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133192" name="Freeform 72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3193" name="Freeform 73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33194" name="Oval 74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hlink">
                    <a:alpha val="2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3195" name="Oval 75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hlink">
                    <a:alpha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33196" name="Oval 76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hlink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210" name="Group 42"/>
          <p:cNvGrpSpPr>
            <a:grpSpLocks/>
          </p:cNvGrpSpPr>
          <p:nvPr/>
        </p:nvGrpSpPr>
        <p:grpSpPr bwMode="auto">
          <a:xfrm>
            <a:off x="-3175" y="0"/>
            <a:ext cx="9145588" cy="1676400"/>
            <a:chOff x="0" y="0"/>
            <a:chExt cx="5760" cy="1051"/>
          </a:xfrm>
        </p:grpSpPr>
        <p:sp>
          <p:nvSpPr>
            <p:cNvPr id="135211" name="Freeform 43"/>
            <p:cNvSpPr>
              <a:spLocks/>
            </p:cNvSpPr>
            <p:nvPr/>
          </p:nvSpPr>
          <p:spPr bwMode="ltGray">
            <a:xfrm>
              <a:off x="0" y="0"/>
              <a:ext cx="5760" cy="1051"/>
            </a:xfrm>
            <a:custGeom>
              <a:avLst/>
              <a:gdLst>
                <a:gd name="T0" fmla="*/ 0 w 5760"/>
                <a:gd name="T1" fmla="*/ 0 h 1051"/>
                <a:gd name="T2" fmla="*/ 5760 w 5760"/>
                <a:gd name="T3" fmla="*/ 0 h 1051"/>
                <a:gd name="T4" fmla="*/ 0 w 5760"/>
                <a:gd name="T5" fmla="*/ 718 h 1051"/>
                <a:gd name="T6" fmla="*/ 0 w 5760"/>
                <a:gd name="T7" fmla="*/ 0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60" h="1051">
                  <a:moveTo>
                    <a:pt x="0" y="0"/>
                  </a:moveTo>
                  <a:lnTo>
                    <a:pt x="5760" y="0"/>
                  </a:lnTo>
                  <a:cubicBezTo>
                    <a:pt x="5760" y="0"/>
                    <a:pt x="3291" y="1051"/>
                    <a:pt x="0" y="718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>
                    <a:alpha val="50000"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35212" name="Picture 44" descr="2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5080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5213" name="Group 45"/>
          <p:cNvGrpSpPr>
            <a:grpSpLocks/>
          </p:cNvGrpSpPr>
          <p:nvPr/>
        </p:nvGrpSpPr>
        <p:grpSpPr bwMode="auto">
          <a:xfrm>
            <a:off x="-4763" y="863600"/>
            <a:ext cx="9148763" cy="3724275"/>
            <a:chOff x="-3" y="544"/>
            <a:chExt cx="5763" cy="2346"/>
          </a:xfrm>
        </p:grpSpPr>
        <p:grpSp>
          <p:nvGrpSpPr>
            <p:cNvPr id="135214" name="Group 46"/>
            <p:cNvGrpSpPr>
              <a:grpSpLocks/>
            </p:cNvGrpSpPr>
            <p:nvPr userDrawn="1"/>
          </p:nvGrpSpPr>
          <p:grpSpPr bwMode="auto">
            <a:xfrm>
              <a:off x="-2" y="544"/>
              <a:ext cx="5760" cy="2227"/>
              <a:chOff x="1" y="544"/>
              <a:chExt cx="5760" cy="2227"/>
            </a:xfrm>
          </p:grpSpPr>
          <p:sp>
            <p:nvSpPr>
              <p:cNvPr id="135215" name="Freeform 47"/>
              <p:cNvSpPr>
                <a:spLocks/>
              </p:cNvSpPr>
              <p:nvPr/>
            </p:nvSpPr>
            <p:spPr bwMode="ltGray">
              <a:xfrm>
                <a:off x="1" y="563"/>
                <a:ext cx="5760" cy="2030"/>
              </a:xfrm>
              <a:custGeom>
                <a:avLst/>
                <a:gdLst>
                  <a:gd name="T0" fmla="*/ 0 w 5760"/>
                  <a:gd name="T1" fmla="*/ 206 h 2030"/>
                  <a:gd name="T2" fmla="*/ 5760 w 5760"/>
                  <a:gd name="T3" fmla="*/ 686 h 2030"/>
                  <a:gd name="T4" fmla="*/ 5760 w 5760"/>
                  <a:gd name="T5" fmla="*/ 2030 h 2030"/>
                  <a:gd name="T6" fmla="*/ 0 w 5760"/>
                  <a:gd name="T7" fmla="*/ 549 h 2030"/>
                  <a:gd name="T8" fmla="*/ 0 w 5760"/>
                  <a:gd name="T9" fmla="*/ 206 h 2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60" h="2030">
                    <a:moveTo>
                      <a:pt x="0" y="206"/>
                    </a:moveTo>
                    <a:cubicBezTo>
                      <a:pt x="3584" y="0"/>
                      <a:pt x="5760" y="686"/>
                      <a:pt x="5760" y="686"/>
                    </a:cubicBezTo>
                    <a:lnTo>
                      <a:pt x="5760" y="2030"/>
                    </a:lnTo>
                    <a:cubicBezTo>
                      <a:pt x="5760" y="2030"/>
                      <a:pt x="3304" y="117"/>
                      <a:pt x="0" y="549"/>
                    </a:cubicBezTo>
                    <a:cubicBezTo>
                      <a:pt x="0" y="377"/>
                      <a:pt x="0" y="206"/>
                      <a:pt x="0" y="20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alpha val="5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5216" name="Freeform 48"/>
              <p:cNvSpPr>
                <a:spLocks/>
              </p:cNvSpPr>
              <p:nvPr/>
            </p:nvSpPr>
            <p:spPr bwMode="ltGray">
              <a:xfrm>
                <a:off x="1" y="544"/>
                <a:ext cx="5455" cy="2227"/>
              </a:xfrm>
              <a:custGeom>
                <a:avLst/>
                <a:gdLst>
                  <a:gd name="T0" fmla="*/ 0 w 5455"/>
                  <a:gd name="T1" fmla="*/ 412 h 2227"/>
                  <a:gd name="T2" fmla="*/ 0 w 5455"/>
                  <a:gd name="T3" fmla="*/ 832 h 2227"/>
                  <a:gd name="T4" fmla="*/ 5455 w 5455"/>
                  <a:gd name="T5" fmla="*/ 2227 h 2227"/>
                  <a:gd name="T6" fmla="*/ 0 w 5455"/>
                  <a:gd name="T7" fmla="*/ 412 h 2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55" h="2227">
                    <a:moveTo>
                      <a:pt x="0" y="412"/>
                    </a:moveTo>
                    <a:cubicBezTo>
                      <a:pt x="0" y="412"/>
                      <a:pt x="0" y="622"/>
                      <a:pt x="0" y="832"/>
                    </a:cubicBezTo>
                    <a:cubicBezTo>
                      <a:pt x="3360" y="432"/>
                      <a:pt x="5455" y="2227"/>
                      <a:pt x="5455" y="2227"/>
                    </a:cubicBezTo>
                    <a:cubicBezTo>
                      <a:pt x="5267" y="1910"/>
                      <a:pt x="3511" y="0"/>
                      <a:pt x="0" y="4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pic>
          <p:nvPicPr>
            <p:cNvPr id="135217" name="Picture 49" descr="3"/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347"/>
            <a:stretch>
              <a:fillRect/>
            </a:stretch>
          </p:blipFill>
          <p:spPr bwMode="ltGray">
            <a:xfrm>
              <a:off x="-3" y="816"/>
              <a:ext cx="5763" cy="20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5178" name="Rectangle 10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8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-128"/>
              </a:defRPr>
            </a:lvl1pPr>
          </a:lstStyle>
          <a:p>
            <a:fld id="{D4E6AAA6-22EC-4B85-B2D6-3FCA010BE463}" type="datetimeFigureOut">
              <a:rPr lang="en-US" altLang="ja-JP"/>
              <a:pPr/>
              <a:t>6/5/2011</a:t>
            </a:fld>
            <a:endParaRPr lang="en-US" altLang="ja-JP"/>
          </a:p>
        </p:txBody>
      </p:sp>
      <p:sp>
        <p:nvSpPr>
          <p:cNvPr id="135179" name="Rectangle 11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5788" y="6521450"/>
            <a:ext cx="2895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35180" name="Rectangle 12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4788" y="6521450"/>
            <a:ext cx="2133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31CF9535-3C9F-43DC-A277-F9F86ACC859B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35181" name="Rectangle 1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8788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135209" name="Rectangle 41"/>
          <p:cNvSpPr>
            <a:spLocks noGrp="1" noChangeArrowheads="1"/>
          </p:cNvSpPr>
          <p:nvPr>
            <p:ph type="title"/>
          </p:nvPr>
        </p:nvSpPr>
        <p:spPr bwMode="gray">
          <a:xfrm>
            <a:off x="1208088" y="296863"/>
            <a:ext cx="7543800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grpSp>
        <p:nvGrpSpPr>
          <p:cNvPr id="135218" name="Group 50"/>
          <p:cNvGrpSpPr>
            <a:grpSpLocks/>
          </p:cNvGrpSpPr>
          <p:nvPr/>
        </p:nvGrpSpPr>
        <p:grpSpPr bwMode="auto">
          <a:xfrm rot="15231519" flipV="1">
            <a:off x="-345282" y="34131"/>
            <a:ext cx="1676401" cy="1560513"/>
            <a:chOff x="-576" y="2160"/>
            <a:chExt cx="2640" cy="2463"/>
          </a:xfrm>
        </p:grpSpPr>
        <p:grpSp>
          <p:nvGrpSpPr>
            <p:cNvPr id="135219" name="Group 51"/>
            <p:cNvGrpSpPr>
              <a:grpSpLocks/>
            </p:cNvGrpSpPr>
            <p:nvPr/>
          </p:nvGrpSpPr>
          <p:grpSpPr bwMode="auto">
            <a:xfrm>
              <a:off x="-576" y="2160"/>
              <a:ext cx="2583" cy="1936"/>
              <a:chOff x="-864" y="1728"/>
              <a:chExt cx="3150" cy="2361"/>
            </a:xfrm>
          </p:grpSpPr>
          <p:grpSp>
            <p:nvGrpSpPr>
              <p:cNvPr id="135220" name="Group 52"/>
              <p:cNvGrpSpPr>
                <a:grpSpLocks/>
              </p:cNvGrpSpPr>
              <p:nvPr userDrawn="1"/>
            </p:nvGrpSpPr>
            <p:grpSpPr bwMode="auto">
              <a:xfrm rot="-2556585">
                <a:off x="698" y="2052"/>
                <a:ext cx="1261" cy="1261"/>
                <a:chOff x="1496" y="911"/>
                <a:chExt cx="2231" cy="2230"/>
              </a:xfrm>
            </p:grpSpPr>
            <p:sp>
              <p:nvSpPr>
                <p:cNvPr id="135221" name="Oval 53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496" y="911"/>
                  <a:ext cx="2231" cy="223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5222" name="Oval 54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1553" y="965"/>
                  <a:ext cx="2120" cy="212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>
                        <a:alpha val="50000"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5223" name="Group 55"/>
              <p:cNvGrpSpPr>
                <a:grpSpLocks/>
              </p:cNvGrpSpPr>
              <p:nvPr userDrawn="1"/>
            </p:nvGrpSpPr>
            <p:grpSpPr bwMode="auto">
              <a:xfrm rot="-2556585">
                <a:off x="31" y="2339"/>
                <a:ext cx="1262" cy="1262"/>
                <a:chOff x="284" y="485"/>
                <a:chExt cx="2232" cy="2232"/>
              </a:xfrm>
            </p:grpSpPr>
            <p:sp>
              <p:nvSpPr>
                <p:cNvPr id="135224" name="Oval 56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284" y="485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5225" name="Oval 57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334" y="529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>
                        <a:alpha val="60001"/>
                      </a:schemeClr>
                    </a:gs>
                    <a:gs pos="100000">
                      <a:schemeClr val="folHlink">
                        <a:gamma/>
                        <a:tint val="0"/>
                        <a:invGamma/>
                        <a:alpha val="60001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5226" name="Group 58"/>
              <p:cNvGrpSpPr>
                <a:grpSpLocks/>
              </p:cNvGrpSpPr>
              <p:nvPr userDrawn="1"/>
            </p:nvGrpSpPr>
            <p:grpSpPr bwMode="auto">
              <a:xfrm rot="-2556585">
                <a:off x="611" y="2778"/>
                <a:ext cx="1262" cy="1262"/>
                <a:chOff x="512" y="1751"/>
                <a:chExt cx="2232" cy="2232"/>
              </a:xfrm>
            </p:grpSpPr>
            <p:sp>
              <p:nvSpPr>
                <p:cNvPr id="135227" name="Oval 59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12" y="1751"/>
                  <a:ext cx="2232" cy="223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5228" name="Oval 60"/>
                <p:cNvSpPr>
                  <a:spLocks noChangeArrowheads="1"/>
                </p:cNvSpPr>
                <p:nvPr userDrawn="1"/>
              </p:nvSpPr>
              <p:spPr bwMode="gray">
                <a:xfrm rot="213741">
                  <a:off x="568" y="1807"/>
                  <a:ext cx="2121" cy="212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>
                        <a:alpha val="3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5229" name="Group 61"/>
              <p:cNvGrpSpPr>
                <a:grpSpLocks/>
              </p:cNvGrpSpPr>
              <p:nvPr userDrawn="1"/>
            </p:nvGrpSpPr>
            <p:grpSpPr bwMode="auto">
              <a:xfrm>
                <a:off x="462" y="2331"/>
                <a:ext cx="1266" cy="1192"/>
                <a:chOff x="462" y="2331"/>
                <a:chExt cx="1266" cy="1192"/>
              </a:xfrm>
            </p:grpSpPr>
            <p:grpSp>
              <p:nvGrpSpPr>
                <p:cNvPr id="135230" name="Group 62"/>
                <p:cNvGrpSpPr>
                  <a:grpSpLocks/>
                </p:cNvGrpSpPr>
                <p:nvPr userDrawn="1"/>
              </p:nvGrpSpPr>
              <p:grpSpPr bwMode="auto">
                <a:xfrm rot="-2556585">
                  <a:off x="872" y="2609"/>
                  <a:ext cx="856" cy="881"/>
                  <a:chOff x="1428" y="1568"/>
                  <a:chExt cx="1584" cy="1630"/>
                </a:xfrm>
              </p:grpSpPr>
              <p:sp>
                <p:nvSpPr>
                  <p:cNvPr id="135231" name="Freeform 63"/>
                  <p:cNvSpPr>
                    <a:spLocks/>
                  </p:cNvSpPr>
                  <p:nvPr userDrawn="1"/>
                </p:nvSpPr>
                <p:spPr bwMode="gray">
                  <a:xfrm>
                    <a:off x="1428" y="1568"/>
                    <a:ext cx="1584" cy="1630"/>
                  </a:xfrm>
                  <a:custGeom>
                    <a:avLst/>
                    <a:gdLst>
                      <a:gd name="T0" fmla="*/ 161 w 1584"/>
                      <a:gd name="T1" fmla="*/ 77 h 1630"/>
                      <a:gd name="T2" fmla="*/ 330 w 1584"/>
                      <a:gd name="T3" fmla="*/ 1034 h 1630"/>
                      <a:gd name="T4" fmla="*/ 1395 w 1584"/>
                      <a:gd name="T5" fmla="*/ 1527 h 1630"/>
                      <a:gd name="T6" fmla="*/ 1098 w 1584"/>
                      <a:gd name="T7" fmla="*/ 424 h 1630"/>
                      <a:gd name="T8" fmla="*/ 161 w 1584"/>
                      <a:gd name="T9" fmla="*/ 77 h 16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84" h="1630">
                        <a:moveTo>
                          <a:pt x="161" y="77"/>
                        </a:moveTo>
                        <a:cubicBezTo>
                          <a:pt x="161" y="77"/>
                          <a:pt x="0" y="526"/>
                          <a:pt x="330" y="1034"/>
                        </a:cubicBezTo>
                        <a:cubicBezTo>
                          <a:pt x="750" y="1630"/>
                          <a:pt x="1395" y="1527"/>
                          <a:pt x="1395" y="1527"/>
                        </a:cubicBezTo>
                        <a:cubicBezTo>
                          <a:pt x="1395" y="1527"/>
                          <a:pt x="1584" y="934"/>
                          <a:pt x="1098" y="424"/>
                        </a:cubicBezTo>
                        <a:cubicBezTo>
                          <a:pt x="686" y="0"/>
                          <a:pt x="161" y="77"/>
                          <a:pt x="161" y="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5232" name="Freeform 64"/>
                  <p:cNvSpPr>
                    <a:spLocks/>
                  </p:cNvSpPr>
                  <p:nvPr userDrawn="1"/>
                </p:nvSpPr>
                <p:spPr bwMode="gray">
                  <a:xfrm>
                    <a:off x="1517" y="1644"/>
                    <a:ext cx="1410" cy="1462"/>
                  </a:xfrm>
                  <a:custGeom>
                    <a:avLst/>
                    <a:gdLst>
                      <a:gd name="T0" fmla="*/ 134 w 1577"/>
                      <a:gd name="T1" fmla="*/ 63 h 1634"/>
                      <a:gd name="T2" fmla="*/ 319 w 1577"/>
                      <a:gd name="T3" fmla="*/ 1018 h 1634"/>
                      <a:gd name="T4" fmla="*/ 1410 w 1577"/>
                      <a:gd name="T5" fmla="*/ 1561 h 1634"/>
                      <a:gd name="T6" fmla="*/ 1088 w 1577"/>
                      <a:gd name="T7" fmla="*/ 438 h 1634"/>
                      <a:gd name="T8" fmla="*/ 134 w 1577"/>
                      <a:gd name="T9" fmla="*/ 63 h 1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7" h="1634">
                        <a:moveTo>
                          <a:pt x="134" y="63"/>
                        </a:moveTo>
                        <a:cubicBezTo>
                          <a:pt x="134" y="63"/>
                          <a:pt x="0" y="524"/>
                          <a:pt x="319" y="1018"/>
                        </a:cubicBezTo>
                        <a:cubicBezTo>
                          <a:pt x="753" y="1634"/>
                          <a:pt x="1410" y="1561"/>
                          <a:pt x="1410" y="1561"/>
                        </a:cubicBezTo>
                        <a:cubicBezTo>
                          <a:pt x="1410" y="1561"/>
                          <a:pt x="1577" y="955"/>
                          <a:pt x="1088" y="438"/>
                        </a:cubicBezTo>
                        <a:cubicBezTo>
                          <a:pt x="662" y="0"/>
                          <a:pt x="134" y="63"/>
                          <a:pt x="134" y="63"/>
                        </a:cubicBezTo>
                        <a:close/>
                      </a:path>
                    </a:pathLst>
                  </a:custGeom>
                  <a:solidFill>
                    <a:schemeClr val="folHlink">
                      <a:alpha val="30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5233" name="Group 65"/>
                <p:cNvGrpSpPr>
                  <a:grpSpLocks/>
                </p:cNvGrpSpPr>
                <p:nvPr userDrawn="1"/>
              </p:nvGrpSpPr>
              <p:grpSpPr bwMode="auto">
                <a:xfrm rot="-2556585">
                  <a:off x="462" y="2893"/>
                  <a:ext cx="1015" cy="630"/>
                  <a:chOff x="633" y="1618"/>
                  <a:chExt cx="1880" cy="1166"/>
                </a:xfrm>
              </p:grpSpPr>
              <p:sp>
                <p:nvSpPr>
                  <p:cNvPr id="135234" name="Freeform 66"/>
                  <p:cNvSpPr>
                    <a:spLocks/>
                  </p:cNvSpPr>
                  <p:nvPr userDrawn="1"/>
                </p:nvSpPr>
                <p:spPr bwMode="gray">
                  <a:xfrm>
                    <a:off x="633" y="1618"/>
                    <a:ext cx="1880" cy="1166"/>
                  </a:xfrm>
                  <a:custGeom>
                    <a:avLst/>
                    <a:gdLst>
                      <a:gd name="T0" fmla="*/ 1880 w 1880"/>
                      <a:gd name="T1" fmla="*/ 362 h 1166"/>
                      <a:gd name="T2" fmla="*/ 975 w 1880"/>
                      <a:gd name="T3" fmla="*/ 28 h 1166"/>
                      <a:gd name="T4" fmla="*/ 0 w 1880"/>
                      <a:gd name="T5" fmla="*/ 703 h 1166"/>
                      <a:gd name="T6" fmla="*/ 1109 w 1880"/>
                      <a:gd name="T7" fmla="*/ 1008 h 1166"/>
                      <a:gd name="T8" fmla="*/ 1880 w 1880"/>
                      <a:gd name="T9" fmla="*/ 362 h 11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80" h="1166">
                        <a:moveTo>
                          <a:pt x="1880" y="362"/>
                        </a:moveTo>
                        <a:cubicBezTo>
                          <a:pt x="1880" y="362"/>
                          <a:pt x="1557" y="0"/>
                          <a:pt x="975" y="28"/>
                        </a:cubicBezTo>
                        <a:cubicBezTo>
                          <a:pt x="246" y="90"/>
                          <a:pt x="0" y="703"/>
                          <a:pt x="0" y="703"/>
                        </a:cubicBezTo>
                        <a:cubicBezTo>
                          <a:pt x="0" y="703"/>
                          <a:pt x="435" y="1166"/>
                          <a:pt x="1109" y="1008"/>
                        </a:cubicBezTo>
                        <a:cubicBezTo>
                          <a:pt x="1687" y="866"/>
                          <a:pt x="1880" y="362"/>
                          <a:pt x="1880" y="36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5235" name="Freeform 67"/>
                  <p:cNvSpPr>
                    <a:spLocks/>
                  </p:cNvSpPr>
                  <p:nvPr userDrawn="1"/>
                </p:nvSpPr>
                <p:spPr bwMode="gray">
                  <a:xfrm>
                    <a:off x="706" y="1673"/>
                    <a:ext cx="1729" cy="1028"/>
                  </a:xfrm>
                  <a:custGeom>
                    <a:avLst/>
                    <a:gdLst>
                      <a:gd name="T0" fmla="*/ 1729 w 1729"/>
                      <a:gd name="T1" fmla="*/ 313 h 1028"/>
                      <a:gd name="T2" fmla="*/ 910 w 1729"/>
                      <a:gd name="T3" fmla="*/ 24 h 1028"/>
                      <a:gd name="T4" fmla="*/ 0 w 1729"/>
                      <a:gd name="T5" fmla="*/ 626 h 1028"/>
                      <a:gd name="T6" fmla="*/ 1010 w 1729"/>
                      <a:gd name="T7" fmla="*/ 883 h 1028"/>
                      <a:gd name="T8" fmla="*/ 1729 w 1729"/>
                      <a:gd name="T9" fmla="*/ 313 h 10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29" h="1028">
                        <a:moveTo>
                          <a:pt x="1729" y="313"/>
                        </a:moveTo>
                        <a:cubicBezTo>
                          <a:pt x="1729" y="313"/>
                          <a:pt x="1435" y="0"/>
                          <a:pt x="910" y="24"/>
                        </a:cubicBezTo>
                        <a:cubicBezTo>
                          <a:pt x="239" y="81"/>
                          <a:pt x="0" y="626"/>
                          <a:pt x="0" y="626"/>
                        </a:cubicBezTo>
                        <a:cubicBezTo>
                          <a:pt x="0" y="626"/>
                          <a:pt x="390" y="1028"/>
                          <a:pt x="1010" y="883"/>
                        </a:cubicBezTo>
                        <a:cubicBezTo>
                          <a:pt x="1541" y="753"/>
                          <a:pt x="1729" y="313"/>
                          <a:pt x="1729" y="313"/>
                        </a:cubicBezTo>
                        <a:close/>
                      </a:path>
                    </a:pathLst>
                  </a:custGeom>
                  <a:solidFill>
                    <a:schemeClr val="folHlink">
                      <a:alpha val="39999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5236" name="Group 68"/>
                <p:cNvGrpSpPr>
                  <a:grpSpLocks/>
                </p:cNvGrpSpPr>
                <p:nvPr userDrawn="1"/>
              </p:nvGrpSpPr>
              <p:grpSpPr bwMode="auto">
                <a:xfrm rot="-2556585">
                  <a:off x="639" y="2331"/>
                  <a:ext cx="730" cy="974"/>
                  <a:chOff x="1275" y="1242"/>
                  <a:chExt cx="1168" cy="1559"/>
                </a:xfrm>
              </p:grpSpPr>
              <p:sp>
                <p:nvSpPr>
                  <p:cNvPr id="135237" name="Freeform 69"/>
                  <p:cNvSpPr>
                    <a:spLocks/>
                  </p:cNvSpPr>
                  <p:nvPr userDrawn="1"/>
                </p:nvSpPr>
                <p:spPr bwMode="gray">
                  <a:xfrm>
                    <a:off x="1275" y="1242"/>
                    <a:ext cx="1168" cy="1559"/>
                  </a:xfrm>
                  <a:custGeom>
                    <a:avLst/>
                    <a:gdLst>
                      <a:gd name="T0" fmla="*/ 288 w 1168"/>
                      <a:gd name="T1" fmla="*/ 1559 h 1559"/>
                      <a:gd name="T2" fmla="*/ 916 w 1168"/>
                      <a:gd name="T3" fmla="*/ 1021 h 1559"/>
                      <a:gd name="T4" fmla="*/ 827 w 1168"/>
                      <a:gd name="T5" fmla="*/ 0 h 1559"/>
                      <a:gd name="T6" fmla="*/ 147 w 1168"/>
                      <a:gd name="T7" fmla="*/ 679 h 1559"/>
                      <a:gd name="T8" fmla="*/ 288 w 1168"/>
                      <a:gd name="T9" fmla="*/ 1559 h 15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68" h="1559">
                        <a:moveTo>
                          <a:pt x="288" y="1559"/>
                        </a:moveTo>
                        <a:cubicBezTo>
                          <a:pt x="288" y="1559"/>
                          <a:pt x="698" y="1476"/>
                          <a:pt x="916" y="1021"/>
                        </a:cubicBezTo>
                        <a:cubicBezTo>
                          <a:pt x="1168" y="419"/>
                          <a:pt x="827" y="0"/>
                          <a:pt x="827" y="0"/>
                        </a:cubicBezTo>
                        <a:cubicBezTo>
                          <a:pt x="827" y="0"/>
                          <a:pt x="314" y="109"/>
                          <a:pt x="147" y="679"/>
                        </a:cubicBezTo>
                        <a:cubicBezTo>
                          <a:pt x="0" y="1174"/>
                          <a:pt x="288" y="1559"/>
                          <a:pt x="288" y="155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5238" name="Freeform 70"/>
                  <p:cNvSpPr>
                    <a:spLocks/>
                  </p:cNvSpPr>
                  <p:nvPr userDrawn="1"/>
                </p:nvSpPr>
                <p:spPr bwMode="gray">
                  <a:xfrm>
                    <a:off x="1343" y="1301"/>
                    <a:ext cx="1048" cy="1432"/>
                  </a:xfrm>
                  <a:custGeom>
                    <a:avLst/>
                    <a:gdLst>
                      <a:gd name="T0" fmla="*/ 319 w 1376"/>
                      <a:gd name="T1" fmla="*/ 1853 h 1853"/>
                      <a:gd name="T2" fmla="*/ 1054 w 1376"/>
                      <a:gd name="T3" fmla="*/ 1216 h 1853"/>
                      <a:gd name="T4" fmla="*/ 980 w 1376"/>
                      <a:gd name="T5" fmla="*/ 0 h 1853"/>
                      <a:gd name="T6" fmla="*/ 167 w 1376"/>
                      <a:gd name="T7" fmla="*/ 841 h 1853"/>
                      <a:gd name="T8" fmla="*/ 319 w 1376"/>
                      <a:gd name="T9" fmla="*/ 1853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376" h="1853">
                        <a:moveTo>
                          <a:pt x="319" y="1853"/>
                        </a:moveTo>
                        <a:cubicBezTo>
                          <a:pt x="319" y="1853"/>
                          <a:pt x="786" y="1739"/>
                          <a:pt x="1054" y="1216"/>
                        </a:cubicBezTo>
                        <a:cubicBezTo>
                          <a:pt x="1376" y="518"/>
                          <a:pt x="980" y="0"/>
                          <a:pt x="980" y="0"/>
                        </a:cubicBezTo>
                        <a:cubicBezTo>
                          <a:pt x="980" y="0"/>
                          <a:pt x="370" y="159"/>
                          <a:pt x="167" y="841"/>
                        </a:cubicBezTo>
                        <a:cubicBezTo>
                          <a:pt x="0" y="1428"/>
                          <a:pt x="319" y="1853"/>
                          <a:pt x="319" y="1853"/>
                        </a:cubicBezTo>
                        <a:close/>
                      </a:path>
                    </a:pathLst>
                  </a:custGeom>
                  <a:solidFill>
                    <a:schemeClr val="folHlink">
                      <a:alpha val="60001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bg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35239" name="Group 71"/>
                <p:cNvGrpSpPr>
                  <a:grpSpLocks/>
                </p:cNvGrpSpPr>
                <p:nvPr userDrawn="1"/>
              </p:nvGrpSpPr>
              <p:grpSpPr bwMode="auto">
                <a:xfrm rot="-2556585">
                  <a:off x="839" y="2755"/>
                  <a:ext cx="512" cy="499"/>
                  <a:chOff x="1463" y="1723"/>
                  <a:chExt cx="906" cy="883"/>
                </a:xfrm>
              </p:grpSpPr>
              <p:sp>
                <p:nvSpPr>
                  <p:cNvPr id="135240" name="Freeform 72"/>
                  <p:cNvSpPr>
                    <a:spLocks/>
                  </p:cNvSpPr>
                  <p:nvPr userDrawn="1"/>
                </p:nvSpPr>
                <p:spPr bwMode="gray">
                  <a:xfrm>
                    <a:off x="1572" y="1723"/>
                    <a:ext cx="797" cy="355"/>
                  </a:xfrm>
                  <a:custGeom>
                    <a:avLst/>
                    <a:gdLst>
                      <a:gd name="T0" fmla="*/ 12 w 834"/>
                      <a:gd name="T1" fmla="*/ 22 h 371"/>
                      <a:gd name="T2" fmla="*/ 834 w 834"/>
                      <a:gd name="T3" fmla="*/ 310 h 371"/>
                      <a:gd name="T4" fmla="*/ 807 w 834"/>
                      <a:gd name="T5" fmla="*/ 371 h 371"/>
                      <a:gd name="T6" fmla="*/ 0 w 834"/>
                      <a:gd name="T7" fmla="*/ 79 h 371"/>
                      <a:gd name="T8" fmla="*/ 12 w 834"/>
                      <a:gd name="T9" fmla="*/ 22 h 3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34" h="371">
                        <a:moveTo>
                          <a:pt x="12" y="22"/>
                        </a:moveTo>
                        <a:cubicBezTo>
                          <a:pt x="496" y="0"/>
                          <a:pt x="834" y="310"/>
                          <a:pt x="834" y="310"/>
                        </a:cubicBezTo>
                        <a:lnTo>
                          <a:pt x="807" y="371"/>
                        </a:lnTo>
                        <a:cubicBezTo>
                          <a:pt x="807" y="371"/>
                          <a:pt x="500" y="50"/>
                          <a:pt x="0" y="79"/>
                        </a:cubicBezTo>
                        <a:cubicBezTo>
                          <a:pt x="5" y="51"/>
                          <a:pt x="12" y="22"/>
                          <a:pt x="12" y="22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5241" name="Freeform 73"/>
                  <p:cNvSpPr>
                    <a:spLocks/>
                  </p:cNvSpPr>
                  <p:nvPr userDrawn="1"/>
                </p:nvSpPr>
                <p:spPr bwMode="gray">
                  <a:xfrm>
                    <a:off x="1463" y="1776"/>
                    <a:ext cx="878" cy="830"/>
                  </a:xfrm>
                  <a:custGeom>
                    <a:avLst/>
                    <a:gdLst>
                      <a:gd name="T0" fmla="*/ 118 w 919"/>
                      <a:gd name="T1" fmla="*/ 24 h 869"/>
                      <a:gd name="T2" fmla="*/ 919 w 919"/>
                      <a:gd name="T3" fmla="*/ 314 h 869"/>
                      <a:gd name="T4" fmla="*/ 266 w 919"/>
                      <a:gd name="T5" fmla="*/ 869 h 869"/>
                      <a:gd name="T6" fmla="*/ 118 w 919"/>
                      <a:gd name="T7" fmla="*/ 24 h 8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19" h="869">
                        <a:moveTo>
                          <a:pt x="118" y="24"/>
                        </a:moveTo>
                        <a:cubicBezTo>
                          <a:pt x="624" y="0"/>
                          <a:pt x="919" y="314"/>
                          <a:pt x="919" y="314"/>
                        </a:cubicBezTo>
                        <a:cubicBezTo>
                          <a:pt x="919" y="314"/>
                          <a:pt x="722" y="738"/>
                          <a:pt x="266" y="869"/>
                        </a:cubicBezTo>
                        <a:cubicBezTo>
                          <a:pt x="266" y="869"/>
                          <a:pt x="0" y="511"/>
                          <a:pt x="118" y="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80000"/>
                    </a:srgb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35242" name="Oval 74"/>
              <p:cNvSpPr>
                <a:spLocks noChangeArrowheads="1"/>
              </p:cNvSpPr>
              <p:nvPr userDrawn="1"/>
            </p:nvSpPr>
            <p:spPr bwMode="gray">
              <a:xfrm rot="-2342845">
                <a:off x="-864" y="1900"/>
                <a:ext cx="2189" cy="2189"/>
              </a:xfrm>
              <a:prstGeom prst="ellipse">
                <a:avLst/>
              </a:prstGeom>
              <a:noFill/>
              <a:ln w="19050">
                <a:solidFill>
                  <a:schemeClr val="folHlink">
                    <a:alpha val="2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5243" name="Oval 75"/>
              <p:cNvSpPr>
                <a:spLocks noChangeArrowheads="1"/>
              </p:cNvSpPr>
              <p:nvPr userDrawn="1"/>
            </p:nvSpPr>
            <p:spPr bwMode="gray">
              <a:xfrm rot="-2342845">
                <a:off x="619" y="1728"/>
                <a:ext cx="1667" cy="1668"/>
              </a:xfrm>
              <a:prstGeom prst="ellipse">
                <a:avLst/>
              </a:prstGeom>
              <a:noFill/>
              <a:ln w="19050">
                <a:solidFill>
                  <a:schemeClr val="folHlink">
                    <a:alpha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>
                        <a:alpha val="70000"/>
                      </a:scheme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135244" name="Oval 76"/>
            <p:cNvSpPr>
              <a:spLocks noChangeArrowheads="1"/>
            </p:cNvSpPr>
            <p:nvPr/>
          </p:nvSpPr>
          <p:spPr bwMode="gray">
            <a:xfrm rot="-2342845">
              <a:off x="424" y="2981"/>
              <a:ext cx="1640" cy="1642"/>
            </a:xfrm>
            <a:prstGeom prst="ellipse">
              <a:avLst/>
            </a:prstGeom>
            <a:noFill/>
            <a:ln w="19050">
              <a:solidFill>
                <a:schemeClr val="folHlink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>
                      <a:alpha val="7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877" r:id="rId12"/>
    <p:sldLayoutId id="2147483878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9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35496" y="3356992"/>
            <a:ext cx="8673008" cy="1368152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solidFill>
                  <a:schemeClr val="tx1"/>
                </a:solidFill>
              </a:rPr>
              <a:t>Revisiting Local History to Improve</a:t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en-US" altLang="ja-JP" dirty="0">
                <a:solidFill>
                  <a:schemeClr val="tx1"/>
                </a:solidFill>
              </a:rPr>
              <a:t>the Fused Two-Level Branch Predictor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1520" y="4869160"/>
            <a:ext cx="5904656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ja-JP" dirty="0">
                <a:solidFill>
                  <a:schemeClr val="tx1"/>
                </a:solidFill>
              </a:rPr>
              <a:t>Yasuo </a:t>
            </a:r>
            <a:r>
              <a:rPr lang="en-US" altLang="ja-JP" dirty="0" smtClean="0">
                <a:solidFill>
                  <a:schemeClr val="tx1"/>
                </a:solidFill>
              </a:rPr>
              <a:t>Ishii (The University of Tokyo, NEC)</a:t>
            </a:r>
          </a:p>
          <a:p>
            <a:pPr algn="l"/>
            <a:r>
              <a:rPr lang="en-US" altLang="ja-JP" u="sng" dirty="0" smtClean="0">
                <a:solidFill>
                  <a:schemeClr val="tx1"/>
                </a:solidFill>
              </a:rPr>
              <a:t>Keisuke Kuroyanagi</a:t>
            </a:r>
            <a:r>
              <a:rPr lang="en-US" altLang="ja-JP" dirty="0" smtClean="0">
                <a:solidFill>
                  <a:schemeClr val="tx1"/>
                </a:solidFill>
              </a:rPr>
              <a:t> (The University of Tokyo)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Takeo Sawada (The University of Tokyo)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Mary Inaba (The University of Tokyo)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Kei Hiraki (The University of Tokyo)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5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/>
          <p:cNvGrpSpPr/>
          <p:nvPr/>
        </p:nvGrpSpPr>
        <p:grpSpPr>
          <a:xfrm>
            <a:off x="621576" y="2139712"/>
            <a:ext cx="5727709" cy="3681506"/>
            <a:chOff x="621576" y="2139712"/>
            <a:chExt cx="5727709" cy="3681506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628026" y="2139712"/>
              <a:ext cx="5721259" cy="3681506"/>
              <a:chOff x="824966" y="2569058"/>
              <a:chExt cx="5721259" cy="3681506"/>
            </a:xfrm>
          </p:grpSpPr>
          <p:sp>
            <p:nvSpPr>
              <p:cNvPr id="21" name="正方形/長方形 20"/>
              <p:cNvSpPr/>
              <p:nvPr/>
            </p:nvSpPr>
            <p:spPr>
              <a:xfrm>
                <a:off x="1115616" y="5479031"/>
                <a:ext cx="913725" cy="542257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/>
                  <a:t>LHT</a:t>
                </a:r>
                <a:endParaRPr lang="en-US" altLang="ja-JP" dirty="0" smtClean="0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 rot="5400000">
                <a:off x="2077517" y="5670004"/>
                <a:ext cx="765246" cy="395874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Hash</a:t>
                </a:r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2915816" y="5497151"/>
                <a:ext cx="2743324" cy="542257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Local Component</a:t>
                </a:r>
              </a:p>
            </p:txBody>
          </p:sp>
          <p:cxnSp>
            <p:nvCxnSpPr>
              <p:cNvPr id="30" name="カギ線コネクタ 29"/>
              <p:cNvCxnSpPr/>
              <p:nvPr/>
            </p:nvCxnSpPr>
            <p:spPr>
              <a:xfrm>
                <a:off x="824966" y="5243750"/>
                <a:ext cx="1401374" cy="873415"/>
              </a:xfrm>
              <a:prstGeom prst="bentConnector3">
                <a:avLst>
                  <a:gd name="adj1" fmla="val 373"/>
                </a:avLst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線矢印コネクタ 33"/>
              <p:cNvCxnSpPr>
                <a:stCxn id="28" idx="3"/>
              </p:cNvCxnSpPr>
              <p:nvPr/>
            </p:nvCxnSpPr>
            <p:spPr>
              <a:xfrm flipV="1">
                <a:off x="5659140" y="2569058"/>
                <a:ext cx="887085" cy="319922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矢印コネクタ 36"/>
              <p:cNvCxnSpPr/>
              <p:nvPr/>
            </p:nvCxnSpPr>
            <p:spPr>
              <a:xfrm>
                <a:off x="2029340" y="5750159"/>
                <a:ext cx="257739" cy="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矢印コネクタ 39"/>
              <p:cNvCxnSpPr/>
              <p:nvPr/>
            </p:nvCxnSpPr>
            <p:spPr>
              <a:xfrm>
                <a:off x="2663825" y="5746508"/>
                <a:ext cx="257739" cy="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9" name="直線矢印コネクタ 98"/>
            <p:cNvCxnSpPr/>
            <p:nvPr/>
          </p:nvCxnSpPr>
          <p:spPr>
            <a:xfrm>
              <a:off x="621576" y="5336254"/>
              <a:ext cx="257739" cy="1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</p:cxnSp>
      </p:grpSp>
      <p:grpSp>
        <p:nvGrpSpPr>
          <p:cNvPr id="2" name="グループ化 1"/>
          <p:cNvGrpSpPr/>
          <p:nvPr/>
        </p:nvGrpSpPr>
        <p:grpSpPr>
          <a:xfrm>
            <a:off x="180479" y="800962"/>
            <a:ext cx="7015167" cy="1512167"/>
            <a:chOff x="408415" y="3789040"/>
            <a:chExt cx="7015167" cy="1512167"/>
          </a:xfrm>
        </p:grpSpPr>
        <p:sp>
          <p:nvSpPr>
            <p:cNvPr id="16" name="正方形/長方形 15"/>
            <p:cNvSpPr/>
            <p:nvPr/>
          </p:nvSpPr>
          <p:spPr>
            <a:xfrm>
              <a:off x="408415" y="3789040"/>
              <a:ext cx="913725" cy="542257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PC</a:t>
              </a:r>
              <a:endParaRPr kumimoji="1" lang="ja-JP" altLang="en-US" dirty="0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2938196" y="3789040"/>
              <a:ext cx="2762802" cy="542257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BIM </a:t>
              </a: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3101900" y="4655841"/>
              <a:ext cx="2778502" cy="5422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dirty="0" smtClean="0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115616" y="4509120"/>
              <a:ext cx="913725" cy="5422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GHR</a:t>
              </a:r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6230804" y="4432813"/>
              <a:ext cx="648072" cy="694657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600" dirty="0">
                  <a:latin typeface="Times New Roman" pitchFamily="18" charset="0"/>
                  <a:cs typeface="Times New Roman" pitchFamily="18" charset="0"/>
                </a:rPr>
                <a:t>Σ</a:t>
              </a:r>
              <a:endParaRPr kumimoji="1" lang="ja-JP" altLang="en-US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 rot="5400000">
              <a:off x="2088669" y="4706042"/>
              <a:ext cx="799999" cy="390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Hash</a:t>
              </a: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3016086" y="4586876"/>
              <a:ext cx="2778502" cy="5422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dirty="0" smtClean="0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2915816" y="4509120"/>
              <a:ext cx="2778502" cy="5422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Global Components</a:t>
              </a:r>
            </a:p>
          </p:txBody>
        </p:sp>
        <p:cxnSp>
          <p:nvCxnSpPr>
            <p:cNvPr id="29" name="カギ線コネクタ 28"/>
            <p:cNvCxnSpPr>
              <a:stCxn id="16" idx="2"/>
            </p:cNvCxnSpPr>
            <p:nvPr/>
          </p:nvCxnSpPr>
          <p:spPr>
            <a:xfrm rot="16200000" flipH="1">
              <a:off x="1136780" y="4059795"/>
              <a:ext cx="866800" cy="140980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矢印コネクタ 30"/>
            <p:cNvCxnSpPr>
              <a:stCxn id="16" idx="3"/>
              <a:endCxn id="17" idx="1"/>
            </p:cNvCxnSpPr>
            <p:nvPr/>
          </p:nvCxnSpPr>
          <p:spPr>
            <a:xfrm>
              <a:off x="1322140" y="4060169"/>
              <a:ext cx="16160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>
              <a:stCxn id="17" idx="3"/>
              <a:endCxn id="20" idx="1"/>
            </p:cNvCxnSpPr>
            <p:nvPr/>
          </p:nvCxnSpPr>
          <p:spPr>
            <a:xfrm>
              <a:off x="5700998" y="4060169"/>
              <a:ext cx="624714" cy="47437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>
              <a:stCxn id="27" idx="3"/>
              <a:endCxn id="20" idx="2"/>
            </p:cNvCxnSpPr>
            <p:nvPr/>
          </p:nvCxnSpPr>
          <p:spPr>
            <a:xfrm flipV="1">
              <a:off x="5694318" y="4780142"/>
              <a:ext cx="536486" cy="1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矢印コネクタ 34"/>
            <p:cNvCxnSpPr>
              <a:endCxn id="27" idx="1"/>
            </p:cNvCxnSpPr>
            <p:nvPr/>
          </p:nvCxnSpPr>
          <p:spPr>
            <a:xfrm>
              <a:off x="2658077" y="4780141"/>
              <a:ext cx="257739" cy="1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/>
            <p:nvPr/>
          </p:nvCxnSpPr>
          <p:spPr>
            <a:xfrm>
              <a:off x="2029341" y="4780249"/>
              <a:ext cx="257739" cy="1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矢印コネクタ 37"/>
            <p:cNvCxnSpPr>
              <a:stCxn id="20" idx="6"/>
            </p:cNvCxnSpPr>
            <p:nvPr/>
          </p:nvCxnSpPr>
          <p:spPr>
            <a:xfrm flipV="1">
              <a:off x="6878876" y="4780141"/>
              <a:ext cx="544706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テキスト ボックス 38"/>
          <p:cNvSpPr txBox="1"/>
          <p:nvPr/>
        </p:nvSpPr>
        <p:spPr>
          <a:xfrm rot="5400000">
            <a:off x="6729322" y="1550209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/>
              <a:t>P</a:t>
            </a:r>
            <a:r>
              <a:rPr kumimoji="1" lang="en-US" altLang="ja-JP" b="1" dirty="0" smtClean="0"/>
              <a:t>rediction</a:t>
            </a:r>
            <a:endParaRPr kumimoji="1" lang="ja-JP" altLang="en-US" b="1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54716" y="2684543"/>
            <a:ext cx="1779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>
                <a:solidFill>
                  <a:schemeClr val="accent1"/>
                </a:solidFill>
              </a:rPr>
              <a:t>O-GEHL</a:t>
            </a:r>
            <a:endParaRPr kumimoji="1" lang="ja-JP" altLang="en-US" sz="3200" b="1" dirty="0">
              <a:solidFill>
                <a:schemeClr val="accent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67544" y="6012577"/>
            <a:ext cx="49365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>
                <a:solidFill>
                  <a:schemeClr val="accent2"/>
                </a:solidFill>
              </a:rPr>
              <a:t>FTL </a:t>
            </a:r>
            <a:r>
              <a:rPr kumimoji="1" lang="en-US" altLang="ja-JP" sz="3200" b="1" dirty="0" smtClean="0">
                <a:solidFill>
                  <a:schemeClr val="accent4"/>
                </a:solidFill>
              </a:rPr>
              <a:t>with Per-Set History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104" name="角丸四角形 103"/>
          <p:cNvSpPr/>
          <p:nvPr/>
        </p:nvSpPr>
        <p:spPr>
          <a:xfrm>
            <a:off x="395536" y="539969"/>
            <a:ext cx="6378751" cy="2016224"/>
          </a:xfrm>
          <a:prstGeom prst="roundRect">
            <a:avLst>
              <a:gd name="adj" fmla="val 31359"/>
            </a:avLst>
          </a:prstGeom>
          <a:noFill/>
          <a:ln w="762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2" name="グループ化 121"/>
          <p:cNvGrpSpPr/>
          <p:nvPr/>
        </p:nvGrpSpPr>
        <p:grpSpPr>
          <a:xfrm>
            <a:off x="1344544" y="1913130"/>
            <a:ext cx="4658324" cy="1151987"/>
            <a:chOff x="1344544" y="2065857"/>
            <a:chExt cx="4658324" cy="1151987"/>
          </a:xfrm>
        </p:grpSpPr>
        <p:grpSp>
          <p:nvGrpSpPr>
            <p:cNvPr id="108" name="グループ化 107"/>
            <p:cNvGrpSpPr/>
            <p:nvPr/>
          </p:nvGrpSpPr>
          <p:grpSpPr>
            <a:xfrm>
              <a:off x="2715289" y="2065857"/>
              <a:ext cx="3287579" cy="1151987"/>
              <a:chOff x="2915816" y="4887421"/>
              <a:chExt cx="3287579" cy="1151987"/>
            </a:xfrm>
          </p:grpSpPr>
          <p:sp>
            <p:nvSpPr>
              <p:cNvPr id="111" name="正方形/長方形 110"/>
              <p:cNvSpPr/>
              <p:nvPr/>
            </p:nvSpPr>
            <p:spPr>
              <a:xfrm>
                <a:off x="2915816" y="5497151"/>
                <a:ext cx="2743324" cy="54225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Global Component</a:t>
                </a:r>
              </a:p>
            </p:txBody>
          </p:sp>
          <p:cxnSp>
            <p:nvCxnSpPr>
              <p:cNvPr id="113" name="直線矢印コネクタ 112"/>
              <p:cNvCxnSpPr>
                <a:stCxn id="111" idx="3"/>
              </p:cNvCxnSpPr>
              <p:nvPr/>
            </p:nvCxnSpPr>
            <p:spPr>
              <a:xfrm flipV="1">
                <a:off x="5659140" y="4887421"/>
                <a:ext cx="544255" cy="88085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1" name="カギ線コネクタ 120"/>
            <p:cNvCxnSpPr>
              <a:stCxn id="19" idx="2"/>
              <a:endCxn id="111" idx="1"/>
            </p:cNvCxnSpPr>
            <p:nvPr/>
          </p:nvCxnSpPr>
          <p:spPr>
            <a:xfrm rot="16200000" flipH="1">
              <a:off x="1693400" y="1924826"/>
              <a:ext cx="673033" cy="1370746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角丸四角形 106"/>
          <p:cNvSpPr/>
          <p:nvPr/>
        </p:nvSpPr>
        <p:spPr>
          <a:xfrm>
            <a:off x="395536" y="543039"/>
            <a:ext cx="6378751" cy="5469537"/>
          </a:xfrm>
          <a:prstGeom prst="roundRect">
            <a:avLst>
              <a:gd name="adj" fmla="val 12712"/>
            </a:avLst>
          </a:prstGeom>
          <a:noFill/>
          <a:ln w="76200"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7" name="グループ化 236"/>
          <p:cNvGrpSpPr/>
          <p:nvPr/>
        </p:nvGrpSpPr>
        <p:grpSpPr>
          <a:xfrm>
            <a:off x="5473062" y="100487"/>
            <a:ext cx="3649704" cy="2934954"/>
            <a:chOff x="5473062" y="100487"/>
            <a:chExt cx="3649704" cy="2934954"/>
          </a:xfrm>
        </p:grpSpPr>
        <p:grpSp>
          <p:nvGrpSpPr>
            <p:cNvPr id="174" name="グループ化 173"/>
            <p:cNvGrpSpPr/>
            <p:nvPr/>
          </p:nvGrpSpPr>
          <p:grpSpPr>
            <a:xfrm>
              <a:off x="6660232" y="100487"/>
              <a:ext cx="2462534" cy="2934954"/>
              <a:chOff x="6660232" y="253214"/>
              <a:chExt cx="2462534" cy="2934954"/>
            </a:xfrm>
          </p:grpSpPr>
          <p:grpSp>
            <p:nvGrpSpPr>
              <p:cNvPr id="172" name="グループ化 171"/>
              <p:cNvGrpSpPr/>
              <p:nvPr/>
            </p:nvGrpSpPr>
            <p:grpSpPr>
              <a:xfrm>
                <a:off x="6875045" y="1597462"/>
                <a:ext cx="2076564" cy="1590706"/>
                <a:chOff x="6875045" y="1597462"/>
                <a:chExt cx="2076564" cy="1590706"/>
              </a:xfrm>
            </p:grpSpPr>
            <p:cxnSp>
              <p:nvCxnSpPr>
                <p:cNvPr id="143" name="カギ線コネクタ 142"/>
                <p:cNvCxnSpPr/>
                <p:nvPr/>
              </p:nvCxnSpPr>
              <p:spPr>
                <a:xfrm rot="5400000" flipH="1" flipV="1">
                  <a:off x="6768946" y="2291456"/>
                  <a:ext cx="596783" cy="238147"/>
                </a:xfrm>
                <a:prstGeom prst="bentConnector3">
                  <a:avLst>
                    <a:gd name="adj1" fmla="val 99635"/>
                  </a:avLst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フローチャート: 手作業 137"/>
                <p:cNvSpPr/>
                <p:nvPr/>
              </p:nvSpPr>
              <p:spPr>
                <a:xfrm>
                  <a:off x="8087513" y="2370322"/>
                  <a:ext cx="864096" cy="312840"/>
                </a:xfrm>
                <a:prstGeom prst="flowChartManualOperation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9" name="フローチャート : 論理積ゲート 138"/>
                <p:cNvSpPr/>
                <p:nvPr/>
              </p:nvSpPr>
              <p:spPr>
                <a:xfrm>
                  <a:off x="7210538" y="1879750"/>
                  <a:ext cx="540060" cy="358485"/>
                </a:xfrm>
                <a:prstGeom prst="flowChartDelay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0" name="テキスト ボックス 139"/>
                <p:cNvSpPr txBox="1"/>
                <p:nvPr/>
              </p:nvSpPr>
              <p:spPr>
                <a:xfrm>
                  <a:off x="6875045" y="2420888"/>
                  <a:ext cx="505267" cy="369332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dirty="0" smtClean="0"/>
                    <a:t>BC</a:t>
                  </a:r>
                  <a:endParaRPr kumimoji="1" lang="ja-JP" altLang="en-US" dirty="0"/>
                </a:p>
              </p:txBody>
            </p:sp>
            <p:cxnSp>
              <p:nvCxnSpPr>
                <p:cNvPr id="157" name="カギ線コネクタ 156"/>
                <p:cNvCxnSpPr>
                  <a:stCxn id="139" idx="3"/>
                  <a:endCxn id="138" idx="1"/>
                </p:cNvCxnSpPr>
                <p:nvPr/>
              </p:nvCxnSpPr>
              <p:spPr>
                <a:xfrm>
                  <a:off x="7750598" y="2058993"/>
                  <a:ext cx="423325" cy="467749"/>
                </a:xfrm>
                <a:prstGeom prst="bentConnector3">
                  <a:avLst>
                    <a:gd name="adj1" fmla="val 50000"/>
                  </a:avLst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直線矢印コネクタ 162"/>
                <p:cNvCxnSpPr/>
                <p:nvPr/>
              </p:nvCxnSpPr>
              <p:spPr>
                <a:xfrm>
                  <a:off x="8316416" y="1597462"/>
                  <a:ext cx="0" cy="77286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直線コネクタ 165"/>
                <p:cNvCxnSpPr/>
                <p:nvPr/>
              </p:nvCxnSpPr>
              <p:spPr>
                <a:xfrm flipH="1">
                  <a:off x="6923294" y="1608994"/>
                  <a:ext cx="1407906" cy="13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直線コネクタ 166"/>
                <p:cNvCxnSpPr/>
                <p:nvPr/>
              </p:nvCxnSpPr>
              <p:spPr>
                <a:xfrm flipV="1">
                  <a:off x="6948264" y="1628800"/>
                  <a:ext cx="0" cy="30054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直線矢印コネクタ 168"/>
                <p:cNvCxnSpPr>
                  <a:stCxn id="138" idx="2"/>
                </p:cNvCxnSpPr>
                <p:nvPr/>
              </p:nvCxnSpPr>
              <p:spPr>
                <a:xfrm>
                  <a:off x="8519561" y="2683162"/>
                  <a:ext cx="0" cy="505006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3" name="テキスト ボックス 172"/>
              <p:cNvSpPr txBox="1"/>
              <p:nvPr/>
            </p:nvSpPr>
            <p:spPr>
              <a:xfrm>
                <a:off x="6660232" y="253214"/>
                <a:ext cx="2462534" cy="880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kumimoji="1" lang="en-US" altLang="ja-JP" sz="3200" b="1" dirty="0" smtClean="0">
                    <a:solidFill>
                      <a:schemeClr val="accent6"/>
                    </a:solidFill>
                  </a:rPr>
                  <a:t>BIM</a:t>
                </a:r>
              </a:p>
              <a:p>
                <a:pPr>
                  <a:lnSpc>
                    <a:spcPct val="80000"/>
                  </a:lnSpc>
                </a:pPr>
                <a:r>
                  <a:rPr kumimoji="1" lang="en-US" altLang="ja-JP" sz="3200" b="1" dirty="0" smtClean="0">
                    <a:solidFill>
                      <a:schemeClr val="accent6"/>
                    </a:solidFill>
                  </a:rPr>
                  <a:t>Overwriting</a:t>
                </a:r>
                <a:endParaRPr kumimoji="1" lang="ja-JP" altLang="en-US" sz="3200" b="1" dirty="0">
                  <a:solidFill>
                    <a:schemeClr val="accent6"/>
                  </a:solidFill>
                </a:endParaRPr>
              </a:p>
            </p:txBody>
          </p:sp>
        </p:grpSp>
        <p:cxnSp>
          <p:nvCxnSpPr>
            <p:cNvPr id="232" name="直線コネクタ 231"/>
            <p:cNvCxnSpPr>
              <a:endCxn id="17" idx="3"/>
            </p:cNvCxnSpPr>
            <p:nvPr/>
          </p:nvCxnSpPr>
          <p:spPr>
            <a:xfrm flipH="1" flipV="1">
              <a:off x="5473062" y="1072091"/>
              <a:ext cx="3203394" cy="61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矢印コネクタ 234"/>
            <p:cNvCxnSpPr/>
            <p:nvPr/>
          </p:nvCxnSpPr>
          <p:spPr>
            <a:xfrm>
              <a:off x="8676456" y="1058305"/>
              <a:ext cx="0" cy="115929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8" name="テキスト ボックス 237"/>
          <p:cNvSpPr txBox="1"/>
          <p:nvPr/>
        </p:nvSpPr>
        <p:spPr>
          <a:xfrm>
            <a:off x="3091804" y="-27384"/>
            <a:ext cx="2560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FTL++ Overview</a:t>
            </a:r>
            <a:endParaRPr kumimoji="1" lang="ja-JP" altLang="en-US" sz="2400" b="1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620319" y="2037662"/>
            <a:ext cx="5613056" cy="2919460"/>
            <a:chOff x="620319" y="2037662"/>
            <a:chExt cx="5613056" cy="2919460"/>
          </a:xfrm>
        </p:grpSpPr>
        <p:grpSp>
          <p:nvGrpSpPr>
            <p:cNvPr id="91" name="グループ化 90"/>
            <p:cNvGrpSpPr/>
            <p:nvPr/>
          </p:nvGrpSpPr>
          <p:grpSpPr>
            <a:xfrm>
              <a:off x="620319" y="2037662"/>
              <a:ext cx="5613056" cy="2919460"/>
              <a:chOff x="544724" y="1626522"/>
              <a:chExt cx="5613056" cy="2919460"/>
            </a:xfrm>
          </p:grpSpPr>
          <p:sp>
            <p:nvSpPr>
              <p:cNvPr id="72" name="正方形/長方形 71"/>
              <p:cNvSpPr/>
              <p:nvPr/>
            </p:nvSpPr>
            <p:spPr>
              <a:xfrm>
                <a:off x="844166" y="3774449"/>
                <a:ext cx="913725" cy="54225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PSHT</a:t>
                </a:r>
              </a:p>
              <a:p>
                <a:pPr algn="ctr"/>
                <a:r>
                  <a:rPr lang="en-US" altLang="ja-JP" dirty="0"/>
                  <a:t>8</a:t>
                </a:r>
                <a:endParaRPr lang="en-US" altLang="ja-JP" dirty="0" smtClean="0"/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 rot="5400000">
                <a:off x="1806067" y="3965422"/>
                <a:ext cx="765246" cy="395874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Hash</a:t>
                </a: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2744636" y="3870325"/>
                <a:ext cx="2743324" cy="54225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ja-JP" dirty="0" smtClean="0"/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2644366" y="3792569"/>
                <a:ext cx="2743324" cy="54225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Per-Set Components</a:t>
                </a:r>
              </a:p>
            </p:txBody>
          </p:sp>
          <p:cxnSp>
            <p:nvCxnSpPr>
              <p:cNvPr id="77" name="カギ線コネクタ 76"/>
              <p:cNvCxnSpPr/>
              <p:nvPr/>
            </p:nvCxnSpPr>
            <p:spPr>
              <a:xfrm>
                <a:off x="544724" y="3539168"/>
                <a:ext cx="1401374" cy="873415"/>
              </a:xfrm>
              <a:prstGeom prst="bentConnector3">
                <a:avLst>
                  <a:gd name="adj1" fmla="val 373"/>
                </a:avLst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  <p:cxnSp>
            <p:nvCxnSpPr>
              <p:cNvPr id="79" name="直線矢印コネクタ 78"/>
              <p:cNvCxnSpPr/>
              <p:nvPr/>
            </p:nvCxnSpPr>
            <p:spPr>
              <a:xfrm>
                <a:off x="1757890" y="4045577"/>
                <a:ext cx="257739" cy="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  <p:cxnSp>
            <p:nvCxnSpPr>
              <p:cNvPr id="80" name="直線矢印コネクタ 79"/>
              <p:cNvCxnSpPr/>
              <p:nvPr/>
            </p:nvCxnSpPr>
            <p:spPr>
              <a:xfrm>
                <a:off x="2392375" y="4041926"/>
                <a:ext cx="257739" cy="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  <p:sp>
            <p:nvSpPr>
              <p:cNvPr id="82" name="正方形/長方形 81"/>
              <p:cNvSpPr/>
              <p:nvPr/>
            </p:nvSpPr>
            <p:spPr>
              <a:xfrm>
                <a:off x="843081" y="2952138"/>
                <a:ext cx="913725" cy="54225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PSHT</a:t>
                </a:r>
              </a:p>
              <a:p>
                <a:pPr algn="ctr"/>
                <a:r>
                  <a:rPr lang="en-US" altLang="ja-JP" dirty="0" smtClean="0"/>
                  <a:t>32</a:t>
                </a:r>
              </a:p>
            </p:txBody>
          </p:sp>
          <p:sp>
            <p:nvSpPr>
              <p:cNvPr id="83" name="正方形/長方形 82"/>
              <p:cNvSpPr/>
              <p:nvPr/>
            </p:nvSpPr>
            <p:spPr>
              <a:xfrm>
                <a:off x="2859305" y="3116979"/>
                <a:ext cx="2743324" cy="54225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ja-JP" dirty="0" smtClean="0"/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 rot="5400000">
                <a:off x="1804982" y="3143111"/>
                <a:ext cx="765246" cy="395874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Hash</a:t>
                </a: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2743551" y="3048014"/>
                <a:ext cx="2743324" cy="54225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ja-JP" dirty="0" smtClean="0"/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2643281" y="2970258"/>
                <a:ext cx="2743324" cy="54225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/>
                  <a:t>Per-Set Components</a:t>
                </a:r>
              </a:p>
            </p:txBody>
          </p:sp>
          <p:cxnSp>
            <p:nvCxnSpPr>
              <p:cNvPr id="87" name="カギ線コネクタ 86"/>
              <p:cNvCxnSpPr/>
              <p:nvPr/>
            </p:nvCxnSpPr>
            <p:spPr>
              <a:xfrm rot="16200000" flipH="1">
                <a:off x="340318" y="1933911"/>
                <a:ext cx="1848647" cy="1406835"/>
              </a:xfrm>
              <a:prstGeom prst="bentConnector3">
                <a:avLst>
                  <a:gd name="adj1" fmla="val 100160"/>
                </a:avLst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  <p:cxnSp>
            <p:nvCxnSpPr>
              <p:cNvPr id="88" name="直線矢印コネクタ 87"/>
              <p:cNvCxnSpPr>
                <a:stCxn id="86" idx="3"/>
                <a:endCxn id="20" idx="3"/>
              </p:cNvCxnSpPr>
              <p:nvPr/>
            </p:nvCxnSpPr>
            <p:spPr>
              <a:xfrm flipV="1">
                <a:off x="5386605" y="1626522"/>
                <a:ext cx="635576" cy="161486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  <p:cxnSp>
            <p:nvCxnSpPr>
              <p:cNvPr id="89" name="直線矢印コネクタ 88"/>
              <p:cNvCxnSpPr/>
              <p:nvPr/>
            </p:nvCxnSpPr>
            <p:spPr>
              <a:xfrm>
                <a:off x="1756805" y="3223266"/>
                <a:ext cx="257739" cy="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  <p:cxnSp>
            <p:nvCxnSpPr>
              <p:cNvPr id="90" name="直線矢印コネクタ 89"/>
              <p:cNvCxnSpPr/>
              <p:nvPr/>
            </p:nvCxnSpPr>
            <p:spPr>
              <a:xfrm>
                <a:off x="2391290" y="3219615"/>
                <a:ext cx="257739" cy="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  <p:cxnSp>
            <p:nvCxnSpPr>
              <p:cNvPr id="78" name="直線矢印コネクタ 77"/>
              <p:cNvCxnSpPr>
                <a:stCxn id="76" idx="3"/>
              </p:cNvCxnSpPr>
              <p:nvPr/>
            </p:nvCxnSpPr>
            <p:spPr>
              <a:xfrm flipV="1">
                <a:off x="5387690" y="1715694"/>
                <a:ext cx="770090" cy="234800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</p:cxnSp>
        </p:grpSp>
        <p:cxnSp>
          <p:nvCxnSpPr>
            <p:cNvPr id="97" name="直線矢印コネクタ 96"/>
            <p:cNvCxnSpPr/>
            <p:nvPr/>
          </p:nvCxnSpPr>
          <p:spPr>
            <a:xfrm>
              <a:off x="643704" y="3614032"/>
              <a:ext cx="257739" cy="1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</p:cxnSp>
        <p:cxnSp>
          <p:nvCxnSpPr>
            <p:cNvPr id="98" name="直線矢印コネクタ 97"/>
            <p:cNvCxnSpPr/>
            <p:nvPr/>
          </p:nvCxnSpPr>
          <p:spPr>
            <a:xfrm>
              <a:off x="637342" y="4456825"/>
              <a:ext cx="257739" cy="1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</p:cxnSp>
      </p:grpSp>
      <p:sp>
        <p:nvSpPr>
          <p:cNvPr id="9" name="角丸四角形 8"/>
          <p:cNvSpPr/>
          <p:nvPr/>
        </p:nvSpPr>
        <p:spPr>
          <a:xfrm>
            <a:off x="2873964" y="3448008"/>
            <a:ext cx="5299959" cy="3293360"/>
          </a:xfrm>
          <a:prstGeom prst="roundRect">
            <a:avLst/>
          </a:prstGeom>
          <a:solidFill>
            <a:schemeClr val="bg1">
              <a:alpha val="70000"/>
            </a:schemeClr>
          </a:solidFill>
          <a:ln w="76200">
            <a:solidFill>
              <a:srgbClr val="F0EA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5" name="テキスト ボックス 224"/>
          <p:cNvSpPr txBox="1"/>
          <p:nvPr/>
        </p:nvSpPr>
        <p:spPr>
          <a:xfrm>
            <a:off x="6533800" y="6200472"/>
            <a:ext cx="141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>
                <a:solidFill>
                  <a:schemeClr val="accent3"/>
                </a:solidFill>
              </a:rPr>
              <a:t>Filters</a:t>
            </a:r>
            <a:endParaRPr kumimoji="1" lang="ja-JP" altLang="en-US" sz="3200" dirty="0">
              <a:solidFill>
                <a:schemeClr val="accent3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6012160" y="2697238"/>
            <a:ext cx="2736304" cy="3669303"/>
            <a:chOff x="6012160" y="2697238"/>
            <a:chExt cx="2736304" cy="3669303"/>
          </a:xfrm>
        </p:grpSpPr>
        <p:grpSp>
          <p:nvGrpSpPr>
            <p:cNvPr id="223" name="グループ化 222"/>
            <p:cNvGrpSpPr/>
            <p:nvPr/>
          </p:nvGrpSpPr>
          <p:grpSpPr>
            <a:xfrm>
              <a:off x="6012160" y="2697238"/>
              <a:ext cx="2736304" cy="3669303"/>
              <a:chOff x="6012160" y="2849965"/>
              <a:chExt cx="2736304" cy="3669303"/>
            </a:xfrm>
          </p:grpSpPr>
          <p:cxnSp>
            <p:nvCxnSpPr>
              <p:cNvPr id="206" name="直線矢印コネクタ 205"/>
              <p:cNvCxnSpPr/>
              <p:nvPr/>
            </p:nvCxnSpPr>
            <p:spPr>
              <a:xfrm>
                <a:off x="8316416" y="3501008"/>
                <a:ext cx="0" cy="28612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2" name="グループ化 221"/>
              <p:cNvGrpSpPr/>
              <p:nvPr/>
            </p:nvGrpSpPr>
            <p:grpSpPr>
              <a:xfrm>
                <a:off x="6012160" y="2849965"/>
                <a:ext cx="2736304" cy="3669303"/>
                <a:chOff x="6012160" y="2849965"/>
                <a:chExt cx="2736304" cy="3669303"/>
              </a:xfrm>
            </p:grpSpPr>
            <p:cxnSp>
              <p:nvCxnSpPr>
                <p:cNvPr id="190" name="直線コネクタ 189"/>
                <p:cNvCxnSpPr/>
                <p:nvPr/>
              </p:nvCxnSpPr>
              <p:spPr>
                <a:xfrm flipV="1">
                  <a:off x="7120022" y="2852937"/>
                  <a:ext cx="7656" cy="14955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6" name="正方形/長方形 175"/>
                <p:cNvSpPr/>
                <p:nvPr/>
              </p:nvSpPr>
              <p:spPr>
                <a:xfrm>
                  <a:off x="6012160" y="4206572"/>
                  <a:ext cx="1940967" cy="2249399"/>
                </a:xfrm>
                <a:prstGeom prst="rect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82" name="グループ化 181"/>
                <p:cNvGrpSpPr/>
                <p:nvPr/>
              </p:nvGrpSpPr>
              <p:grpSpPr>
                <a:xfrm>
                  <a:off x="6160065" y="4492050"/>
                  <a:ext cx="1647523" cy="721782"/>
                  <a:chOff x="6380861" y="3811884"/>
                  <a:chExt cx="1647523" cy="721782"/>
                </a:xfrm>
              </p:grpSpPr>
              <p:sp>
                <p:nvSpPr>
                  <p:cNvPr id="177" name="正方形/長方形 176"/>
                  <p:cNvSpPr/>
                  <p:nvPr/>
                </p:nvSpPr>
                <p:spPr>
                  <a:xfrm>
                    <a:off x="6380861" y="3811884"/>
                    <a:ext cx="1647523" cy="721782"/>
                  </a:xfrm>
                  <a:prstGeom prst="rect">
                    <a:avLst/>
                  </a:prstGeom>
                  <a:solidFill>
                    <a:schemeClr val="accent3">
                      <a:lumMod val="20000"/>
                      <a:lumOff val="80000"/>
                    </a:schemeClr>
                  </a:solidFill>
                  <a:ln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178" name="テキスト ボックス 177"/>
                  <p:cNvSpPr txBox="1"/>
                  <p:nvPr/>
                </p:nvSpPr>
                <p:spPr>
                  <a:xfrm>
                    <a:off x="6394653" y="3854972"/>
                    <a:ext cx="697627" cy="6463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en-US" altLang="ja-JP" dirty="0" smtClean="0"/>
                      <a:t>Bias</a:t>
                    </a:r>
                  </a:p>
                  <a:p>
                    <a:r>
                      <a:rPr lang="en-US" altLang="ja-JP" dirty="0" smtClean="0"/>
                      <a:t>Loop</a:t>
                    </a:r>
                    <a:endParaRPr kumimoji="1" lang="ja-JP" altLang="en-US" dirty="0"/>
                  </a:p>
                </p:txBody>
              </p:sp>
            </p:grpSp>
            <p:grpSp>
              <p:nvGrpSpPr>
                <p:cNvPr id="181" name="グループ化 180"/>
                <p:cNvGrpSpPr/>
                <p:nvPr/>
              </p:nvGrpSpPr>
              <p:grpSpPr>
                <a:xfrm>
                  <a:off x="6151404" y="5540501"/>
                  <a:ext cx="1647523" cy="646331"/>
                  <a:chOff x="6372200" y="4647060"/>
                  <a:chExt cx="1647523" cy="646331"/>
                </a:xfrm>
              </p:grpSpPr>
              <p:sp>
                <p:nvSpPr>
                  <p:cNvPr id="179" name="正方形/長方形 178"/>
                  <p:cNvSpPr/>
                  <p:nvPr/>
                </p:nvSpPr>
                <p:spPr>
                  <a:xfrm>
                    <a:off x="6372200" y="4647060"/>
                    <a:ext cx="1647523" cy="646331"/>
                  </a:xfrm>
                  <a:prstGeom prst="rect">
                    <a:avLst/>
                  </a:prstGeom>
                  <a:solidFill>
                    <a:schemeClr val="accent3">
                      <a:lumMod val="20000"/>
                      <a:lumOff val="80000"/>
                    </a:schemeClr>
                  </a:solidFill>
                  <a:ln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180" name="テキスト ボックス 179"/>
                  <p:cNvSpPr txBox="1"/>
                  <p:nvPr/>
                </p:nvSpPr>
                <p:spPr>
                  <a:xfrm>
                    <a:off x="6372200" y="4647060"/>
                    <a:ext cx="1377300" cy="6463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dirty="0" smtClean="0"/>
                      <a:t>Give-up</a:t>
                    </a:r>
                    <a:endParaRPr kumimoji="1" lang="en-US" altLang="ja-JP" dirty="0" smtClean="0"/>
                  </a:p>
                  <a:p>
                    <a:r>
                      <a:rPr lang="en-US" altLang="ja-JP" dirty="0" smtClean="0"/>
                      <a:t>Exceptional</a:t>
                    </a:r>
                    <a:endParaRPr kumimoji="1" lang="ja-JP" altLang="en-US" dirty="0"/>
                  </a:p>
                </p:txBody>
              </p:sp>
            </p:grpSp>
            <p:sp>
              <p:nvSpPr>
                <p:cNvPr id="183" name="テキスト ボックス 182"/>
                <p:cNvSpPr txBox="1"/>
                <p:nvPr/>
              </p:nvSpPr>
              <p:spPr>
                <a:xfrm>
                  <a:off x="6308299" y="4157791"/>
                  <a:ext cx="167225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ja-JP" dirty="0">
                      <a:solidFill>
                        <a:schemeClr val="bg1"/>
                      </a:solidFill>
                    </a:rPr>
                    <a:t>W</a:t>
                  </a:r>
                  <a:r>
                    <a:rPr kumimoji="1" lang="en-US" altLang="ja-JP" dirty="0" smtClean="0">
                      <a:solidFill>
                        <a:schemeClr val="bg1"/>
                      </a:solidFill>
                    </a:rPr>
                    <a:t>hitelist filters</a:t>
                  </a:r>
                  <a:endParaRPr kumimoji="1" lang="ja-JP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84" name="テキスト ボックス 183"/>
                <p:cNvSpPr txBox="1"/>
                <p:nvPr/>
              </p:nvSpPr>
              <p:spPr>
                <a:xfrm>
                  <a:off x="6308299" y="5191661"/>
                  <a:ext cx="16466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ja-JP" dirty="0">
                      <a:solidFill>
                        <a:schemeClr val="bg1"/>
                      </a:solidFill>
                    </a:rPr>
                    <a:t>B</a:t>
                  </a:r>
                  <a:r>
                    <a:rPr lang="en-US" altLang="ja-JP" dirty="0" smtClean="0">
                      <a:solidFill>
                        <a:schemeClr val="bg1"/>
                      </a:solidFill>
                    </a:rPr>
                    <a:t>lack</a:t>
                  </a:r>
                  <a:r>
                    <a:rPr kumimoji="1" lang="en-US" altLang="ja-JP" dirty="0" smtClean="0">
                      <a:solidFill>
                        <a:schemeClr val="bg1"/>
                      </a:solidFill>
                    </a:rPr>
                    <a:t>list filters</a:t>
                  </a:r>
                  <a:endParaRPr kumimoji="1" lang="ja-JP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85" name="テキスト ボックス 184"/>
                <p:cNvSpPr txBox="1"/>
                <p:nvPr/>
              </p:nvSpPr>
              <p:spPr>
                <a:xfrm>
                  <a:off x="7074629" y="6149936"/>
                  <a:ext cx="8771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ja-JP" b="1" dirty="0">
                      <a:solidFill>
                        <a:schemeClr val="bg1"/>
                      </a:solidFill>
                    </a:rPr>
                    <a:t>F</a:t>
                  </a:r>
                  <a:r>
                    <a:rPr kumimoji="1" lang="en-US" altLang="ja-JP" b="1" dirty="0" smtClean="0">
                      <a:solidFill>
                        <a:schemeClr val="bg1"/>
                      </a:solidFill>
                    </a:rPr>
                    <a:t>ilters</a:t>
                  </a:r>
                  <a:endParaRPr kumimoji="1" lang="ja-JP" altLang="en-US" b="1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186" name="直線矢印コネクタ 185"/>
                <p:cNvCxnSpPr/>
                <p:nvPr/>
              </p:nvCxnSpPr>
              <p:spPr>
                <a:xfrm flipH="1">
                  <a:off x="8098767" y="2852937"/>
                  <a:ext cx="4610" cy="335231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直線コネクタ 187"/>
                <p:cNvCxnSpPr/>
                <p:nvPr/>
              </p:nvCxnSpPr>
              <p:spPr>
                <a:xfrm flipH="1">
                  <a:off x="7109947" y="2849965"/>
                  <a:ext cx="1010796" cy="297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直線コネクタ 198"/>
                <p:cNvCxnSpPr>
                  <a:endCxn id="176" idx="3"/>
                </p:cNvCxnSpPr>
                <p:nvPr/>
              </p:nvCxnSpPr>
              <p:spPr>
                <a:xfrm flipH="1">
                  <a:off x="7953127" y="5331272"/>
                  <a:ext cx="291281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直線コネクタ 208"/>
                <p:cNvCxnSpPr/>
                <p:nvPr/>
              </p:nvCxnSpPr>
              <p:spPr>
                <a:xfrm flipV="1">
                  <a:off x="8229096" y="4137628"/>
                  <a:ext cx="15312" cy="121179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直線コネクタ 209"/>
                <p:cNvCxnSpPr/>
                <p:nvPr/>
              </p:nvCxnSpPr>
              <p:spPr>
                <a:xfrm flipH="1">
                  <a:off x="7606012" y="4136898"/>
                  <a:ext cx="652617" cy="73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直線コネクタ 211"/>
                <p:cNvCxnSpPr/>
                <p:nvPr/>
              </p:nvCxnSpPr>
              <p:spPr>
                <a:xfrm rot="21540000" flipV="1">
                  <a:off x="7624684" y="3344589"/>
                  <a:ext cx="15312" cy="7809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" name="フローチャート: 手作業 174"/>
                <p:cNvSpPr/>
                <p:nvPr/>
              </p:nvSpPr>
              <p:spPr>
                <a:xfrm>
                  <a:off x="7884368" y="3188168"/>
                  <a:ext cx="864096" cy="312840"/>
                </a:xfrm>
                <a:prstGeom prst="flowChartManualOperation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cxnSp>
          <p:nvCxnSpPr>
            <p:cNvPr id="93" name="直線矢印コネクタ 92"/>
            <p:cNvCxnSpPr>
              <a:endCxn id="175" idx="1"/>
            </p:cNvCxnSpPr>
            <p:nvPr/>
          </p:nvCxnSpPr>
          <p:spPr>
            <a:xfrm>
              <a:off x="7615345" y="3191861"/>
              <a:ext cx="35543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テキスト ボックス 10"/>
          <p:cNvSpPr txBox="1"/>
          <p:nvPr/>
        </p:nvSpPr>
        <p:spPr>
          <a:xfrm>
            <a:off x="4499992" y="3510391"/>
            <a:ext cx="2259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b="1" dirty="0" smtClean="0"/>
              <a:t>For </a:t>
            </a:r>
            <a:r>
              <a:rPr kumimoji="1" lang="en-US" altLang="ja-JP" sz="2800" b="1" dirty="0" smtClean="0"/>
              <a:t>Training</a:t>
            </a:r>
            <a:endParaRPr kumimoji="1" lang="ja-JP" altLang="en-US" sz="28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18819" y="4298320"/>
            <a:ext cx="2729511" cy="1938992"/>
          </a:xfrm>
          <a:prstGeom prst="rect">
            <a:avLst/>
          </a:prstGeom>
          <a:solidFill>
            <a:srgbClr val="F8F8F8">
              <a:alpha val="80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00B0F0"/>
                </a:solidFill>
              </a:rPr>
              <a:t>Dynamic</a:t>
            </a:r>
            <a:r>
              <a:rPr kumimoji="1" lang="en-US" altLang="ja-JP" sz="4000" b="1" dirty="0" smtClean="0">
                <a:solidFill>
                  <a:srgbClr val="00B0F0"/>
                </a:solidFill>
              </a:rPr>
              <a:t> Threshold Fitting</a:t>
            </a:r>
            <a:endParaRPr kumimoji="1" lang="ja-JP" altLang="en-US" sz="4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73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12673E-6 L 0.12552 0.21415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7" y="1070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6" dur="8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52 0.21415 L 0.10191 0.2981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4186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39" grpId="2"/>
      <p:bldP spid="39" grpId="3"/>
      <p:bldP spid="41" grpId="0"/>
      <p:bldP spid="41" grpId="1"/>
      <p:bldP spid="42" grpId="0"/>
      <p:bldP spid="104" grpId="0" animBg="1"/>
      <p:bldP spid="104" grpId="1" animBg="1"/>
      <p:bldP spid="107" grpId="0" animBg="1"/>
      <p:bldP spid="9" grpId="0" animBg="1"/>
      <p:bldP spid="225" grpId="0"/>
      <p:bldP spid="11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>
                <a:solidFill>
                  <a:schemeClr val="accent1"/>
                </a:solidFill>
              </a:rPr>
              <a:t>H</a:t>
            </a:r>
            <a:r>
              <a:rPr kumimoji="1" lang="en-US" altLang="ja-JP" sz="4000" dirty="0" smtClean="0">
                <a:solidFill>
                  <a:schemeClr val="accent4"/>
                </a:solidFill>
              </a:rPr>
              <a:t>i</a:t>
            </a:r>
            <a:r>
              <a:rPr kumimoji="1" lang="en-US" altLang="ja-JP" sz="4000" dirty="0" smtClean="0">
                <a:solidFill>
                  <a:schemeClr val="accent2"/>
                </a:solidFill>
              </a:rPr>
              <a:t>s</a:t>
            </a:r>
            <a:r>
              <a:rPr kumimoji="1" lang="en-US" altLang="ja-JP" sz="4000" dirty="0" smtClean="0">
                <a:solidFill>
                  <a:schemeClr val="accent1"/>
                </a:solidFill>
              </a:rPr>
              <a:t>t</a:t>
            </a:r>
            <a:r>
              <a:rPr kumimoji="1" lang="en-US" altLang="ja-JP" sz="4000" dirty="0" smtClean="0">
                <a:solidFill>
                  <a:schemeClr val="accent4"/>
                </a:solidFill>
              </a:rPr>
              <a:t>o</a:t>
            </a:r>
            <a:r>
              <a:rPr kumimoji="1" lang="en-US" altLang="ja-JP" sz="4000" dirty="0" smtClean="0">
                <a:solidFill>
                  <a:schemeClr val="accent2"/>
                </a:solidFill>
              </a:rPr>
              <a:t>r</a:t>
            </a:r>
            <a:r>
              <a:rPr kumimoji="1" lang="en-US" altLang="ja-JP" sz="4000" dirty="0" smtClean="0">
                <a:solidFill>
                  <a:schemeClr val="accent1"/>
                </a:solidFill>
              </a:rPr>
              <a:t>i</a:t>
            </a:r>
            <a:r>
              <a:rPr kumimoji="1" lang="en-US" altLang="ja-JP" sz="4000" dirty="0" smtClean="0">
                <a:solidFill>
                  <a:schemeClr val="accent4"/>
                </a:solidFill>
              </a:rPr>
              <a:t>e</a:t>
            </a:r>
            <a:r>
              <a:rPr kumimoji="1" lang="en-US" altLang="ja-JP" sz="4000" dirty="0" smtClean="0">
                <a:solidFill>
                  <a:schemeClr val="accent2"/>
                </a:solidFill>
              </a:rPr>
              <a:t>s</a:t>
            </a:r>
            <a:r>
              <a:rPr kumimoji="1" lang="en-US" altLang="ja-JP" sz="4000" dirty="0" smtClean="0"/>
              <a:t> </a:t>
            </a:r>
            <a:r>
              <a:rPr kumimoji="1" lang="en-US" altLang="ja-JP" dirty="0" smtClean="0"/>
              <a:t>and</a:t>
            </a:r>
            <a:r>
              <a:rPr kumimoji="1" lang="en-US" altLang="ja-JP" sz="4000" dirty="0" smtClean="0"/>
              <a:t> </a:t>
            </a:r>
            <a:r>
              <a:rPr kumimoji="1" lang="en-US" altLang="ja-JP" sz="4000" dirty="0" smtClean="0">
                <a:solidFill>
                  <a:schemeClr val="accent5"/>
                </a:solidFill>
              </a:rPr>
              <a:t>C</a:t>
            </a:r>
            <a:r>
              <a:rPr kumimoji="1" lang="en-US" altLang="ja-JP" sz="4000" dirty="0" smtClean="0">
                <a:solidFill>
                  <a:schemeClr val="accent1"/>
                </a:solidFill>
              </a:rPr>
              <a:t>o</a:t>
            </a:r>
            <a:r>
              <a:rPr kumimoji="1" lang="en-US" altLang="ja-JP" sz="4000" dirty="0" smtClean="0">
                <a:solidFill>
                  <a:schemeClr val="accent4"/>
                </a:solidFill>
              </a:rPr>
              <a:t>m</a:t>
            </a:r>
            <a:r>
              <a:rPr kumimoji="1" lang="en-US" altLang="ja-JP" sz="4000" dirty="0" smtClean="0">
                <a:solidFill>
                  <a:schemeClr val="accent2"/>
                </a:solidFill>
              </a:rPr>
              <a:t>p</a:t>
            </a:r>
            <a:r>
              <a:rPr kumimoji="1" lang="en-US" altLang="ja-JP" sz="4000" dirty="0" smtClean="0">
                <a:solidFill>
                  <a:schemeClr val="accent5"/>
                </a:solidFill>
              </a:rPr>
              <a:t>o</a:t>
            </a:r>
            <a:r>
              <a:rPr kumimoji="1" lang="en-US" altLang="ja-JP" sz="4000" dirty="0" smtClean="0">
                <a:solidFill>
                  <a:schemeClr val="accent1"/>
                </a:solidFill>
              </a:rPr>
              <a:t>n</a:t>
            </a:r>
            <a:r>
              <a:rPr kumimoji="1" lang="en-US" altLang="ja-JP" sz="4000" dirty="0" smtClean="0">
                <a:solidFill>
                  <a:schemeClr val="accent4"/>
                </a:solidFill>
              </a:rPr>
              <a:t>e</a:t>
            </a:r>
            <a:r>
              <a:rPr kumimoji="1" lang="en-US" altLang="ja-JP" sz="4000" dirty="0" smtClean="0">
                <a:solidFill>
                  <a:schemeClr val="accent2"/>
                </a:solidFill>
              </a:rPr>
              <a:t>n</a:t>
            </a:r>
            <a:r>
              <a:rPr kumimoji="1" lang="en-US" altLang="ja-JP" sz="4000" dirty="0" smtClean="0">
                <a:solidFill>
                  <a:schemeClr val="accent5"/>
                </a:solidFill>
              </a:rPr>
              <a:t>t</a:t>
            </a:r>
            <a:r>
              <a:rPr kumimoji="1" lang="en-US" altLang="ja-JP" sz="4000" dirty="0" smtClean="0">
                <a:solidFill>
                  <a:schemeClr val="accent1"/>
                </a:solidFill>
              </a:rPr>
              <a:t>s</a:t>
            </a:r>
            <a:endParaRPr kumimoji="1" lang="ja-JP" altLang="en-US" sz="4000" dirty="0">
              <a:solidFill>
                <a:schemeClr val="accent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922871" y="1988840"/>
            <a:ext cx="2762802" cy="54225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BIM 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086575" y="2855641"/>
            <a:ext cx="2778502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/>
          </a:p>
        </p:txBody>
      </p:sp>
      <p:sp>
        <p:nvSpPr>
          <p:cNvPr id="55" name="正方形/長方形 54"/>
          <p:cNvSpPr/>
          <p:nvPr/>
        </p:nvSpPr>
        <p:spPr>
          <a:xfrm>
            <a:off x="2100291" y="2708920"/>
            <a:ext cx="913725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GHR</a:t>
            </a:r>
          </a:p>
        </p:txBody>
      </p:sp>
      <p:sp>
        <p:nvSpPr>
          <p:cNvPr id="57" name="正方形/長方形 56"/>
          <p:cNvSpPr/>
          <p:nvPr/>
        </p:nvSpPr>
        <p:spPr>
          <a:xfrm rot="5400000">
            <a:off x="3073344" y="2905842"/>
            <a:ext cx="799999" cy="390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Hash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4000761" y="2786676"/>
            <a:ext cx="2778502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/>
          </a:p>
        </p:txBody>
      </p:sp>
      <p:sp>
        <p:nvSpPr>
          <p:cNvPr id="59" name="正方形/長方形 58"/>
          <p:cNvSpPr/>
          <p:nvPr/>
        </p:nvSpPr>
        <p:spPr>
          <a:xfrm>
            <a:off x="3900491" y="2708920"/>
            <a:ext cx="2778502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Global Components</a:t>
            </a:r>
          </a:p>
        </p:txBody>
      </p:sp>
      <p:cxnSp>
        <p:nvCxnSpPr>
          <p:cNvPr id="61" name="直線矢印コネクタ 60"/>
          <p:cNvCxnSpPr/>
          <p:nvPr/>
        </p:nvCxnSpPr>
        <p:spPr>
          <a:xfrm>
            <a:off x="2270599" y="2259967"/>
            <a:ext cx="1660888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>
            <a:endCxn id="59" idx="1"/>
          </p:cNvCxnSpPr>
          <p:nvPr/>
        </p:nvCxnSpPr>
        <p:spPr>
          <a:xfrm>
            <a:off x="3642752" y="2979941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/>
          <p:nvPr/>
        </p:nvCxnSpPr>
        <p:spPr>
          <a:xfrm>
            <a:off x="3014016" y="2980049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2131287" y="5887191"/>
            <a:ext cx="913725" cy="5422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LHT</a:t>
            </a:r>
            <a:endParaRPr lang="en-US" altLang="ja-JP" dirty="0" smtClean="0"/>
          </a:p>
        </p:txBody>
      </p:sp>
      <p:sp>
        <p:nvSpPr>
          <p:cNvPr id="69" name="正方形/長方形 68"/>
          <p:cNvSpPr/>
          <p:nvPr/>
        </p:nvSpPr>
        <p:spPr>
          <a:xfrm rot="5400000">
            <a:off x="3093188" y="6078164"/>
            <a:ext cx="765246" cy="3958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Hash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3931487" y="5905311"/>
            <a:ext cx="2743324" cy="5422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Local Component</a:t>
            </a:r>
          </a:p>
        </p:txBody>
      </p:sp>
      <p:cxnSp>
        <p:nvCxnSpPr>
          <p:cNvPr id="73" name="直線矢印コネクタ 72"/>
          <p:cNvCxnSpPr/>
          <p:nvPr/>
        </p:nvCxnSpPr>
        <p:spPr>
          <a:xfrm>
            <a:off x="3045011" y="6158319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/>
          <p:nvPr/>
        </p:nvCxnSpPr>
        <p:spPr>
          <a:xfrm>
            <a:off x="3679496" y="6154668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2132372" y="5023095"/>
            <a:ext cx="913725" cy="5422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PSHT</a:t>
            </a:r>
          </a:p>
          <a:p>
            <a:pPr algn="ctr"/>
            <a:r>
              <a:rPr lang="en-US" altLang="ja-JP" dirty="0"/>
              <a:t>8</a:t>
            </a:r>
            <a:endParaRPr lang="en-US" altLang="ja-JP" dirty="0" smtClean="0"/>
          </a:p>
        </p:txBody>
      </p:sp>
      <p:sp>
        <p:nvSpPr>
          <p:cNvPr id="77" name="正方形/長方形 76"/>
          <p:cNvSpPr/>
          <p:nvPr/>
        </p:nvSpPr>
        <p:spPr>
          <a:xfrm rot="5400000">
            <a:off x="3094273" y="5214068"/>
            <a:ext cx="765246" cy="3958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Hash</a:t>
            </a:r>
          </a:p>
        </p:txBody>
      </p:sp>
      <p:sp>
        <p:nvSpPr>
          <p:cNvPr id="78" name="正方形/長方形 77"/>
          <p:cNvSpPr/>
          <p:nvPr/>
        </p:nvSpPr>
        <p:spPr>
          <a:xfrm>
            <a:off x="4032842" y="5118971"/>
            <a:ext cx="2743324" cy="5422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/>
          </a:p>
        </p:txBody>
      </p:sp>
      <p:sp>
        <p:nvSpPr>
          <p:cNvPr id="79" name="正方形/長方形 78"/>
          <p:cNvSpPr/>
          <p:nvPr/>
        </p:nvSpPr>
        <p:spPr>
          <a:xfrm>
            <a:off x="3932572" y="5041215"/>
            <a:ext cx="2743324" cy="5422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Per-Set Components</a:t>
            </a:r>
          </a:p>
        </p:txBody>
      </p:sp>
      <p:cxnSp>
        <p:nvCxnSpPr>
          <p:cNvPr id="81" name="直線矢印コネクタ 80"/>
          <p:cNvCxnSpPr/>
          <p:nvPr/>
        </p:nvCxnSpPr>
        <p:spPr>
          <a:xfrm>
            <a:off x="3046096" y="5294223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3680581" y="5290572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cxnSp>
      <p:sp>
        <p:nvSpPr>
          <p:cNvPr id="83" name="正方形/長方形 82"/>
          <p:cNvSpPr/>
          <p:nvPr/>
        </p:nvSpPr>
        <p:spPr>
          <a:xfrm>
            <a:off x="2131287" y="4200784"/>
            <a:ext cx="913725" cy="5422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PSHT</a:t>
            </a:r>
          </a:p>
          <a:p>
            <a:pPr algn="ctr"/>
            <a:r>
              <a:rPr lang="en-US" altLang="ja-JP" dirty="0" smtClean="0"/>
              <a:t>32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4147511" y="4365625"/>
            <a:ext cx="2743324" cy="5422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/>
          </a:p>
        </p:txBody>
      </p:sp>
      <p:sp>
        <p:nvSpPr>
          <p:cNvPr id="85" name="正方形/長方形 84"/>
          <p:cNvSpPr/>
          <p:nvPr/>
        </p:nvSpPr>
        <p:spPr>
          <a:xfrm rot="5400000">
            <a:off x="3093188" y="4391757"/>
            <a:ext cx="765246" cy="3958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Hash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4031757" y="4296660"/>
            <a:ext cx="2743324" cy="5422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/>
          </a:p>
        </p:txBody>
      </p:sp>
      <p:sp>
        <p:nvSpPr>
          <p:cNvPr id="87" name="正方形/長方形 86"/>
          <p:cNvSpPr/>
          <p:nvPr/>
        </p:nvSpPr>
        <p:spPr>
          <a:xfrm>
            <a:off x="3931487" y="4218904"/>
            <a:ext cx="2743324" cy="5422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Per-Set Components</a:t>
            </a:r>
          </a:p>
        </p:txBody>
      </p:sp>
      <p:cxnSp>
        <p:nvCxnSpPr>
          <p:cNvPr id="90" name="直線矢印コネクタ 89"/>
          <p:cNvCxnSpPr/>
          <p:nvPr/>
        </p:nvCxnSpPr>
        <p:spPr>
          <a:xfrm>
            <a:off x="3045011" y="4471912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cxnSp>
      <p:cxnSp>
        <p:nvCxnSpPr>
          <p:cNvPr id="91" name="直線矢印コネクタ 90"/>
          <p:cNvCxnSpPr/>
          <p:nvPr/>
        </p:nvCxnSpPr>
        <p:spPr>
          <a:xfrm>
            <a:off x="3679496" y="4468261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cxnSp>
      <p:sp>
        <p:nvSpPr>
          <p:cNvPr id="96" name="正方形/長方形 95"/>
          <p:cNvSpPr/>
          <p:nvPr/>
        </p:nvSpPr>
        <p:spPr>
          <a:xfrm>
            <a:off x="3927900" y="3552712"/>
            <a:ext cx="2743324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Global Component</a:t>
            </a:r>
          </a:p>
        </p:txBody>
      </p:sp>
      <p:cxnSp>
        <p:nvCxnSpPr>
          <p:cNvPr id="95" name="カギ線コネクタ 94"/>
          <p:cNvCxnSpPr>
            <a:stCxn id="55" idx="2"/>
            <a:endCxn id="96" idx="1"/>
          </p:cNvCxnSpPr>
          <p:nvPr/>
        </p:nvCxnSpPr>
        <p:spPr>
          <a:xfrm rot="16200000" flipH="1">
            <a:off x="2956195" y="2852136"/>
            <a:ext cx="572664" cy="1370746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/>
          <p:nvPr/>
        </p:nvCxnSpPr>
        <p:spPr>
          <a:xfrm flipV="1">
            <a:off x="2270599" y="3397897"/>
            <a:ext cx="1033237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矢印コネクタ 98"/>
          <p:cNvCxnSpPr/>
          <p:nvPr/>
        </p:nvCxnSpPr>
        <p:spPr>
          <a:xfrm>
            <a:off x="2270599" y="4838917"/>
            <a:ext cx="1001155" cy="10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矢印コネクタ 102"/>
          <p:cNvCxnSpPr/>
          <p:nvPr/>
        </p:nvCxnSpPr>
        <p:spPr>
          <a:xfrm>
            <a:off x="2270599" y="5661227"/>
            <a:ext cx="98417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/>
          <p:nvPr/>
        </p:nvCxnSpPr>
        <p:spPr>
          <a:xfrm>
            <a:off x="2270599" y="6514707"/>
            <a:ext cx="100115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テキスト ボックス 105"/>
          <p:cNvSpPr txBox="1"/>
          <p:nvPr/>
        </p:nvSpPr>
        <p:spPr>
          <a:xfrm>
            <a:off x="6872563" y="2873138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x8</a:t>
            </a:r>
            <a:endParaRPr kumimoji="1" lang="ja-JP" altLang="en-US" sz="2000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6872563" y="4458414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x6</a:t>
            </a:r>
            <a:endParaRPr kumimoji="1" lang="ja-JP" altLang="en-US" sz="2000" dirty="0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6872563" y="5231284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x2</a:t>
            </a:r>
            <a:endParaRPr kumimoji="1" lang="ja-JP" altLang="en-US" sz="2000" dirty="0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6872563" y="6010652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x1</a:t>
            </a:r>
            <a:endParaRPr kumimoji="1" lang="ja-JP" altLang="en-US" sz="2000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6872563" y="3639174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x1</a:t>
            </a:r>
            <a:endParaRPr kumimoji="1" lang="ja-JP" altLang="en-US" sz="2000" dirty="0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6872563" y="2075302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x1</a:t>
            </a:r>
            <a:endParaRPr kumimoji="1" lang="ja-JP" altLang="en-US" sz="2000" dirty="0"/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53298" y="4102040"/>
            <a:ext cx="1986634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accent4"/>
                </a:solidFill>
              </a:rPr>
              <a:t>Per-Set History</a:t>
            </a:r>
          </a:p>
          <a:p>
            <a:r>
              <a:rPr kumimoji="1" lang="en-US" altLang="ja-JP" sz="2000" b="1" dirty="0" smtClean="0">
                <a:solidFill>
                  <a:schemeClr val="accent4"/>
                </a:solidFill>
              </a:rPr>
              <a:t>32-entry, 69-bit</a:t>
            </a:r>
            <a:endParaRPr lang="en-US" altLang="ja-JP" sz="2000" b="1" dirty="0">
              <a:solidFill>
                <a:schemeClr val="accent4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ja-JP" sz="2000" b="1" dirty="0">
                <a:solidFill>
                  <a:schemeClr val="accent4"/>
                </a:solidFill>
              </a:rPr>
              <a:t>32-bit </a:t>
            </a:r>
            <a:r>
              <a:rPr lang="en-US" altLang="ja-JP" sz="2000" b="1" dirty="0" smtClean="0">
                <a:solidFill>
                  <a:schemeClr val="accent4"/>
                </a:solidFill>
              </a:rPr>
              <a:t>path</a:t>
            </a:r>
            <a:endParaRPr kumimoji="1" lang="en-US" altLang="ja-JP" sz="2000" b="1" dirty="0" smtClean="0">
              <a:solidFill>
                <a:schemeClr val="accent4"/>
              </a:solidFill>
            </a:endParaRPr>
          </a:p>
          <a:p>
            <a:r>
              <a:rPr lang="en-US" altLang="ja-JP" sz="2000" b="1" dirty="0" smtClean="0">
                <a:solidFill>
                  <a:schemeClr val="accent4"/>
                </a:solidFill>
              </a:rPr>
              <a:t>8-entry, 15-bit</a:t>
            </a:r>
            <a:endParaRPr lang="en-US" altLang="ja-JP" sz="2000" b="1" dirty="0">
              <a:solidFill>
                <a:schemeClr val="accent4"/>
              </a:solidFill>
            </a:endParaRPr>
          </a:p>
          <a:p>
            <a:r>
              <a:rPr lang="en-US" altLang="ja-JP" sz="2000" b="1" dirty="0" smtClean="0">
                <a:solidFill>
                  <a:schemeClr val="accent4"/>
                </a:solidFill>
              </a:rPr>
              <a:t>15-bit path</a:t>
            </a:r>
            <a:endParaRPr lang="en-US" altLang="ja-JP" sz="2000" b="1" dirty="0">
              <a:solidFill>
                <a:schemeClr val="accent4"/>
              </a:solidFill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69431" y="5950838"/>
            <a:ext cx="18167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accent2"/>
                </a:solidFill>
              </a:rPr>
              <a:t>Local History</a:t>
            </a:r>
          </a:p>
          <a:p>
            <a:r>
              <a:rPr kumimoji="1" lang="en-US" altLang="ja-JP" sz="2000" b="1" dirty="0" smtClean="0">
                <a:solidFill>
                  <a:schemeClr val="accent2"/>
                </a:solidFill>
              </a:rPr>
              <a:t>1K-entry,3-bit</a:t>
            </a:r>
            <a:endParaRPr kumimoji="1" lang="ja-JP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7164288" y="3552712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Directly indexed </a:t>
            </a:r>
          </a:p>
          <a:p>
            <a:r>
              <a:rPr lang="en-US" altLang="ja-JP" dirty="0" smtClean="0"/>
              <a:t>by Global history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53298" y="2708755"/>
            <a:ext cx="1795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accent1"/>
                </a:solidFill>
              </a:rPr>
              <a:t>Global History</a:t>
            </a:r>
          </a:p>
          <a:p>
            <a:r>
              <a:rPr lang="en-US" altLang="ja-JP" sz="2000" b="1" dirty="0" smtClean="0">
                <a:solidFill>
                  <a:schemeClr val="accent1"/>
                </a:solidFill>
              </a:rPr>
              <a:t>297</a:t>
            </a:r>
            <a:r>
              <a:rPr kumimoji="1" lang="en-US" altLang="ja-JP" sz="2000" b="1" dirty="0" smtClean="0">
                <a:solidFill>
                  <a:schemeClr val="accent1"/>
                </a:solidFill>
              </a:rPr>
              <a:t>-bit</a:t>
            </a:r>
            <a:endParaRPr lang="en-US" altLang="ja-JP" sz="2000" b="1" dirty="0">
              <a:solidFill>
                <a:schemeClr val="accent1"/>
              </a:solidFill>
            </a:endParaRPr>
          </a:p>
          <a:p>
            <a:r>
              <a:rPr kumimoji="1" lang="en-US" altLang="ja-JP" sz="2000" b="1" dirty="0" smtClean="0">
                <a:solidFill>
                  <a:schemeClr val="accent1"/>
                </a:solidFill>
              </a:rPr>
              <a:t>32-bit path</a:t>
            </a: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3229624" y="1445160"/>
            <a:ext cx="41506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4096-entry, 6-bit saturating counter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398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コンテンツ プレースホルダー 2"/>
          <p:cNvSpPr txBox="1">
            <a:spLocks/>
          </p:cNvSpPr>
          <p:nvPr/>
        </p:nvSpPr>
        <p:spPr bwMode="gray">
          <a:xfrm>
            <a:off x="270806" y="5020124"/>
            <a:ext cx="3252019" cy="1399274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None/>
            </a:pPr>
            <a:r>
              <a:rPr lang="en-US" altLang="ja-JP" sz="2000" dirty="0" smtClean="0"/>
              <a:t>BIM Counter</a:t>
            </a:r>
          </a:p>
          <a:p>
            <a:pPr marL="0" lvl="1" indent="0">
              <a:buNone/>
            </a:pPr>
            <a:r>
              <a:rPr lang="en-US" altLang="ja-JP" sz="2000" dirty="0" smtClean="0"/>
              <a:t>Dynamic </a:t>
            </a:r>
            <a:r>
              <a:rPr lang="en-US" altLang="ja-JP" sz="2000" dirty="0"/>
              <a:t>confidence level </a:t>
            </a:r>
            <a:r>
              <a:rPr lang="en-US" altLang="ja-JP" sz="2000" dirty="0" smtClean="0"/>
              <a:t>based on the accuracy of overwritten predictions</a:t>
            </a:r>
            <a:endParaRPr lang="ja-JP" altLang="en-US" sz="20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BIM Overwriting</a:t>
            </a:r>
            <a:endParaRPr kumimoji="1"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フローチャート: 手作業 13"/>
          <p:cNvSpPr/>
          <p:nvPr/>
        </p:nvSpPr>
        <p:spPr>
          <a:xfrm>
            <a:off x="5940152" y="4308224"/>
            <a:ext cx="965583" cy="395090"/>
          </a:xfrm>
          <a:prstGeom prst="flowChartManualOperat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en-US" altLang="ja-JP" sz="2400" dirty="0" smtClean="0"/>
              <a:t>0</a:t>
            </a:r>
            <a:r>
              <a:rPr kumimoji="1" lang="en-US" altLang="ja-JP" sz="2400" dirty="0" smtClean="0"/>
              <a:t>  </a:t>
            </a:r>
            <a:r>
              <a:rPr lang="en-US" altLang="ja-JP" sz="2400" dirty="0"/>
              <a:t>1</a:t>
            </a:r>
            <a:endParaRPr kumimoji="1" lang="ja-JP" altLang="en-US" sz="2400" dirty="0"/>
          </a:p>
        </p:txBody>
      </p:sp>
      <p:sp>
        <p:nvSpPr>
          <p:cNvPr id="15" name="フローチャート : 論理積ゲート 14"/>
          <p:cNvSpPr/>
          <p:nvPr/>
        </p:nvSpPr>
        <p:spPr>
          <a:xfrm>
            <a:off x="4427984" y="4247334"/>
            <a:ext cx="540060" cy="514376"/>
          </a:xfrm>
          <a:prstGeom prst="flowChartDelay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555776" y="4883419"/>
            <a:ext cx="762559" cy="47614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/>
              <a:t>BC</a:t>
            </a:r>
            <a:endParaRPr kumimoji="1" lang="ja-JP" altLang="en-US" sz="2400" dirty="0"/>
          </a:p>
        </p:txBody>
      </p:sp>
      <p:cxnSp>
        <p:nvCxnSpPr>
          <p:cNvPr id="17" name="カギ線コネクタ 16"/>
          <p:cNvCxnSpPr>
            <a:stCxn id="15" idx="3"/>
            <a:endCxn id="14" idx="1"/>
          </p:cNvCxnSpPr>
          <p:nvPr/>
        </p:nvCxnSpPr>
        <p:spPr>
          <a:xfrm>
            <a:off x="4968044" y="4504522"/>
            <a:ext cx="1068666" cy="1247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>
            <a:off x="6156176" y="3858651"/>
            <a:ext cx="0" cy="486531"/>
          </a:xfrm>
          <a:prstGeom prst="straightConnector1">
            <a:avLst/>
          </a:prstGeom>
          <a:ln w="762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H="1">
            <a:off x="2900149" y="3855493"/>
            <a:ext cx="3295935" cy="682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V="1">
            <a:off x="2935519" y="3879460"/>
            <a:ext cx="0" cy="507128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>
            <a:stCxn id="14" idx="2"/>
            <a:endCxn id="30" idx="0"/>
          </p:cNvCxnSpPr>
          <p:nvPr/>
        </p:nvCxnSpPr>
        <p:spPr>
          <a:xfrm>
            <a:off x="6422944" y="4703314"/>
            <a:ext cx="1310" cy="52588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H="1">
            <a:off x="2555776" y="3562066"/>
            <a:ext cx="4056564" cy="1588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6576568" y="3563654"/>
            <a:ext cx="18480" cy="781528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1691680" y="3284984"/>
            <a:ext cx="864096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BIM</a:t>
            </a:r>
          </a:p>
        </p:txBody>
      </p:sp>
      <p:sp>
        <p:nvSpPr>
          <p:cNvPr id="29" name="円/楕円 28"/>
          <p:cNvSpPr/>
          <p:nvPr/>
        </p:nvSpPr>
        <p:spPr>
          <a:xfrm>
            <a:off x="1956208" y="4045615"/>
            <a:ext cx="648072" cy="69465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latin typeface="Times New Roman" pitchFamily="18" charset="0"/>
                <a:cs typeface="Times New Roman" pitchFamily="18" charset="0"/>
              </a:rPr>
              <a:t>Σ</a:t>
            </a:r>
            <a:endParaRPr kumimoji="1" lang="ja-JP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80112" y="5229200"/>
            <a:ext cx="1688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P</a:t>
            </a:r>
            <a:r>
              <a:rPr kumimoji="1" lang="en-US" altLang="ja-JP" sz="2400" b="1" dirty="0" smtClean="0"/>
              <a:t>rediction</a:t>
            </a:r>
            <a:endParaRPr kumimoji="1" lang="ja-JP" altLang="en-US" sz="2400" b="1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732240" y="387723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≧</a:t>
            </a:r>
            <a:r>
              <a:rPr lang="en-US" altLang="ja-JP" dirty="0" smtClean="0"/>
              <a:t>0?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364088" y="387946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≧</a:t>
            </a:r>
            <a:r>
              <a:rPr lang="en-US" altLang="ja-JP" dirty="0" smtClean="0"/>
              <a:t>0?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63888" y="4676003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≧</a:t>
            </a:r>
            <a:r>
              <a:rPr lang="en-US" altLang="ja-JP" dirty="0" smtClean="0"/>
              <a:t>0?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272254" y="4027202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|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altLang="ja-JP" dirty="0" smtClean="0"/>
              <a:t>| &lt; </a:t>
            </a:r>
            <a:r>
              <a:rPr lang="en-US" altLang="ja-JP" i="1" dirty="0" smtClean="0"/>
              <a:t>θ</a:t>
            </a:r>
            <a:r>
              <a:rPr lang="en-US" altLang="ja-JP" dirty="0" smtClean="0"/>
              <a:t>/2?</a:t>
            </a:r>
            <a:endParaRPr kumimoji="1" lang="ja-JP" altLang="en-US" dirty="0"/>
          </a:p>
        </p:txBody>
      </p:sp>
      <p:cxnSp>
        <p:nvCxnSpPr>
          <p:cNvPr id="45" name="直線コネクタ 44"/>
          <p:cNvCxnSpPr/>
          <p:nvPr/>
        </p:nvCxnSpPr>
        <p:spPr>
          <a:xfrm>
            <a:off x="2933169" y="4651082"/>
            <a:ext cx="0" cy="2180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>
            <a:stCxn id="29" idx="6"/>
          </p:cNvCxnSpPr>
          <p:nvPr/>
        </p:nvCxnSpPr>
        <p:spPr>
          <a:xfrm>
            <a:off x="2604280" y="4392944"/>
            <a:ext cx="1838066" cy="16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 flipV="1">
            <a:off x="2900149" y="4651082"/>
            <a:ext cx="1527835" cy="280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7934" y="1389825"/>
            <a:ext cx="8382537" cy="1247087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|sum|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 confidence level. </a:t>
            </a:r>
            <a:r>
              <a:rPr lang="en-US" altLang="ja-JP" sz="2400" dirty="0" smtClean="0"/>
              <a:t>[V.Desmet 06]</a:t>
            </a:r>
          </a:p>
        </p:txBody>
      </p:sp>
      <p:sp>
        <p:nvSpPr>
          <p:cNvPr id="26" name="コンテンツ プレースホルダー 2"/>
          <p:cNvSpPr txBox="1">
            <a:spLocks/>
          </p:cNvSpPr>
          <p:nvPr/>
        </p:nvSpPr>
        <p:spPr bwMode="gray">
          <a:xfrm>
            <a:off x="437154" y="2043015"/>
            <a:ext cx="8496944" cy="52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altLang="ja-JP" dirty="0"/>
              <a:t>C</a:t>
            </a:r>
            <a:r>
              <a:rPr lang="en-US" altLang="ja-JP" dirty="0" smtClean="0"/>
              <a:t>onfidence level is low: BIM is often more accurate.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05735" y="4269901"/>
            <a:ext cx="19383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>
                <a:solidFill>
                  <a:schemeClr val="accent6">
                    <a:lumMod val="75000"/>
                  </a:schemeClr>
                </a:solidFill>
              </a:rPr>
              <a:t>Overwrite</a:t>
            </a:r>
            <a:endParaRPr kumimoji="1" lang="ja-JP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167844" y="3464527"/>
            <a:ext cx="2196244" cy="1661544"/>
          </a:xfrm>
          <a:prstGeom prst="roundRect">
            <a:avLst/>
          </a:prstGeom>
          <a:noFill/>
          <a:ln w="7620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コンテンツ プレースホルダー 2"/>
          <p:cNvSpPr txBox="1">
            <a:spLocks/>
          </p:cNvSpPr>
          <p:nvPr/>
        </p:nvSpPr>
        <p:spPr bwMode="gray">
          <a:xfrm>
            <a:off x="2644326" y="2942636"/>
            <a:ext cx="3243279" cy="52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000" dirty="0" smtClean="0"/>
              <a:t>Check the confidence level </a:t>
            </a:r>
          </a:p>
        </p:txBody>
      </p:sp>
    </p:spTree>
    <p:extLst>
      <p:ext uri="{BB962C8B-B14F-4D97-AF65-F5344CB8AC3E}">
        <p14:creationId xmlns:p14="http://schemas.microsoft.com/office/powerpoint/2010/main" val="139735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35" grpId="0"/>
      <p:bldP spid="6" grpId="0"/>
      <p:bldP spid="7" grpId="0" animBg="1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475655" y="5237542"/>
            <a:ext cx="6195913" cy="49571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539552" y="4888324"/>
            <a:ext cx="1754481" cy="1737396"/>
          </a:xfrm>
          <a:prstGeom prst="rect">
            <a:avLst/>
          </a:prstGeom>
          <a:solidFill>
            <a:srgbClr val="9BBB5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accent3">
                    <a:lumMod val="75000"/>
                  </a:schemeClr>
                </a:solidFill>
              </a:rPr>
              <a:t>Filter </a:t>
            </a:r>
            <a:r>
              <a:rPr lang="en-US" altLang="ja-JP" dirty="0" smtClean="0">
                <a:solidFill>
                  <a:schemeClr val="accent3">
                    <a:lumMod val="75000"/>
                  </a:schemeClr>
                </a:solidFill>
              </a:rPr>
              <a:t>Predictor</a:t>
            </a:r>
            <a:r>
              <a:rPr kumimoji="1" lang="en-US" altLang="ja-JP" dirty="0" smtClean="0">
                <a:solidFill>
                  <a:schemeClr val="accent3">
                    <a:lumMod val="75000"/>
                  </a:schemeClr>
                </a:solidFill>
              </a:rPr>
              <a:t>s</a:t>
            </a:r>
            <a:endParaRPr kumimoji="1"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2990597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Whitelist Filters</a:t>
            </a:r>
          </a:p>
          <a:p>
            <a:pPr lvl="1"/>
            <a:r>
              <a:rPr kumimoji="1" lang="en-US" altLang="ja-JP" dirty="0" smtClean="0"/>
              <a:t>Filter </a:t>
            </a:r>
            <a:r>
              <a:rPr kumimoji="1" lang="en-US" altLang="ja-JP" b="1" dirty="0" smtClean="0">
                <a:solidFill>
                  <a:schemeClr val="accent1">
                    <a:lumMod val="75000"/>
                  </a:schemeClr>
                </a:solidFill>
              </a:rPr>
              <a:t>easy-to-predict </a:t>
            </a:r>
            <a:r>
              <a:rPr kumimoji="1" lang="en-US" altLang="ja-JP" dirty="0" smtClean="0"/>
              <a:t>branches</a:t>
            </a:r>
          </a:p>
          <a:p>
            <a:pPr lvl="1"/>
            <a:r>
              <a:rPr kumimoji="1" lang="en-US" altLang="ja-JP" dirty="0" smtClean="0"/>
              <a:t>Bias filter, </a:t>
            </a:r>
            <a:r>
              <a:rPr lang="en-US" altLang="ja-JP" dirty="0" smtClean="0"/>
              <a:t>Loop filter </a:t>
            </a:r>
            <a:r>
              <a:rPr lang="en-US" altLang="ja-JP" sz="2000" dirty="0" smtClean="0"/>
              <a:t>[H.Gao+ 05]</a:t>
            </a:r>
            <a:endParaRPr lang="en-US" altLang="ja-JP" dirty="0" smtClean="0"/>
          </a:p>
          <a:p>
            <a:r>
              <a:rPr lang="en-US" altLang="ja-JP" dirty="0" smtClean="0"/>
              <a:t>Blacklist Filters</a:t>
            </a:r>
          </a:p>
          <a:p>
            <a:pPr lvl="1"/>
            <a:r>
              <a:rPr lang="en-US" altLang="ja-JP" dirty="0" smtClean="0"/>
              <a:t>Filter </a:t>
            </a:r>
            <a:r>
              <a:rPr lang="en-US" altLang="ja-JP" b="1" dirty="0" smtClean="0">
                <a:solidFill>
                  <a:schemeClr val="accent2">
                    <a:lumMod val="75000"/>
                  </a:schemeClr>
                </a:solidFill>
              </a:rPr>
              <a:t>hard-to-predict </a:t>
            </a:r>
            <a:r>
              <a:rPr lang="en-US" altLang="ja-JP" dirty="0" smtClean="0"/>
              <a:t>branches</a:t>
            </a:r>
          </a:p>
          <a:p>
            <a:pPr lvl="1"/>
            <a:r>
              <a:rPr lang="en-US" altLang="ja-JP" dirty="0" smtClean="0"/>
              <a:t>Give-up filter, </a:t>
            </a:r>
            <a:r>
              <a:rPr kumimoji="1" lang="en-US" altLang="ja-JP" dirty="0" smtClean="0"/>
              <a:t>Exceptional filter</a:t>
            </a:r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8532440" y="2569677"/>
            <a:ext cx="0" cy="2861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10" idx="0"/>
          </p:cNvCxnSpPr>
          <p:nvPr/>
        </p:nvCxnSpPr>
        <p:spPr>
          <a:xfrm flipV="1">
            <a:off x="6717700" y="1648301"/>
            <a:ext cx="1182" cy="4267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5747216" y="2075044"/>
            <a:ext cx="1940967" cy="224939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5895121" y="2366739"/>
            <a:ext cx="1647523" cy="721782"/>
            <a:chOff x="6380861" y="3817960"/>
            <a:chExt cx="1647523" cy="721782"/>
          </a:xfrm>
        </p:grpSpPr>
        <p:sp>
          <p:nvSpPr>
            <p:cNvPr id="26" name="正方形/長方形 25"/>
            <p:cNvSpPr/>
            <p:nvPr/>
          </p:nvSpPr>
          <p:spPr>
            <a:xfrm>
              <a:off x="6380861" y="3817960"/>
              <a:ext cx="1647523" cy="72178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6394653" y="3861048"/>
              <a:ext cx="697627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Bias</a:t>
              </a:r>
            </a:p>
            <a:p>
              <a:r>
                <a:rPr lang="en-US" altLang="ja-JP" dirty="0" smtClean="0"/>
                <a:t>Loop</a:t>
              </a:r>
              <a:endParaRPr kumimoji="1" lang="ja-JP" altLang="en-US" dirty="0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5886460" y="3415190"/>
            <a:ext cx="1647523" cy="646331"/>
            <a:chOff x="6372200" y="4653136"/>
            <a:chExt cx="1647523" cy="646331"/>
          </a:xfrm>
        </p:grpSpPr>
        <p:sp>
          <p:nvSpPr>
            <p:cNvPr id="24" name="正方形/長方形 23"/>
            <p:cNvSpPr/>
            <p:nvPr/>
          </p:nvSpPr>
          <p:spPr>
            <a:xfrm>
              <a:off x="6372200" y="4653136"/>
              <a:ext cx="1647523" cy="64633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6372200" y="4653136"/>
              <a:ext cx="13773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Give-up</a:t>
              </a:r>
              <a:endParaRPr kumimoji="1" lang="en-US" altLang="ja-JP" dirty="0" smtClean="0"/>
            </a:p>
            <a:p>
              <a:r>
                <a:rPr lang="en-US" altLang="ja-JP" dirty="0" smtClean="0"/>
                <a:t>Exceptional</a:t>
              </a:r>
              <a:endParaRPr kumimoji="1" lang="ja-JP" altLang="en-US" dirty="0"/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6043355" y="2032480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chemeClr val="bg1"/>
                </a:solidFill>
              </a:rPr>
              <a:t>W</a:t>
            </a:r>
            <a:r>
              <a:rPr kumimoji="1" lang="en-US" altLang="ja-JP" dirty="0" smtClean="0">
                <a:solidFill>
                  <a:schemeClr val="bg1"/>
                </a:solidFill>
              </a:rPr>
              <a:t>hitelist filters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043355" y="306635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chemeClr val="bg1"/>
                </a:solidFill>
              </a:rPr>
              <a:t>B</a:t>
            </a:r>
            <a:r>
              <a:rPr lang="en-US" altLang="ja-JP" dirty="0" smtClean="0">
                <a:solidFill>
                  <a:schemeClr val="bg1"/>
                </a:solidFill>
              </a:rPr>
              <a:t>lack</a:t>
            </a:r>
            <a:r>
              <a:rPr kumimoji="1" lang="en-US" altLang="ja-JP" dirty="0" smtClean="0">
                <a:solidFill>
                  <a:schemeClr val="bg1"/>
                </a:solidFill>
              </a:rPr>
              <a:t>list filters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861730" y="399577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</a:rPr>
              <a:t>F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ilters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8316416" y="1648301"/>
            <a:ext cx="0" cy="38417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H="1">
            <a:off x="6713962" y="1652166"/>
            <a:ext cx="160245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endCxn id="10" idx="3"/>
          </p:cNvCxnSpPr>
          <p:nvPr/>
        </p:nvCxnSpPr>
        <p:spPr>
          <a:xfrm flipH="1">
            <a:off x="7688183" y="3199743"/>
            <a:ext cx="12417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V="1">
            <a:off x="7812360" y="2282712"/>
            <a:ext cx="10196" cy="929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 flipV="1">
            <a:off x="7812360" y="2304386"/>
            <a:ext cx="32715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フローチャート: 手作業 22"/>
          <p:cNvSpPr/>
          <p:nvPr/>
        </p:nvSpPr>
        <p:spPr>
          <a:xfrm>
            <a:off x="8028384" y="2072237"/>
            <a:ext cx="1023171" cy="464299"/>
          </a:xfrm>
          <a:prstGeom prst="flowChartManualOperat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2800" dirty="0" smtClean="0"/>
              <a:t>1  </a:t>
            </a:r>
            <a:r>
              <a:rPr kumimoji="1" lang="en-US" altLang="ja-JP" sz="2800" dirty="0" smtClean="0"/>
              <a:t>0</a:t>
            </a:r>
            <a:endParaRPr kumimoji="1" lang="ja-JP" altLang="en-US" sz="2800" dirty="0"/>
          </a:p>
        </p:txBody>
      </p:sp>
      <p:cxnSp>
        <p:nvCxnSpPr>
          <p:cNvPr id="28" name="直線矢印コネクタ 27"/>
          <p:cNvCxnSpPr/>
          <p:nvPr/>
        </p:nvCxnSpPr>
        <p:spPr>
          <a:xfrm flipH="1">
            <a:off x="8748464" y="1348025"/>
            <a:ext cx="4610" cy="6904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7649373" y="1763524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Hit?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756724" y="2915652"/>
            <a:ext cx="14237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ja-JP" sz="2000" b="1" dirty="0" smtClean="0"/>
              <a:t>Filtered</a:t>
            </a:r>
          </a:p>
          <a:p>
            <a:pPr>
              <a:lnSpc>
                <a:spcPct val="80000"/>
              </a:lnSpc>
            </a:pPr>
            <a:r>
              <a:rPr lang="en-US" altLang="ja-JP" sz="2000" b="1" dirty="0" smtClean="0"/>
              <a:t>prediction</a:t>
            </a:r>
            <a:endParaRPr kumimoji="1" lang="ja-JP" altLang="en-US" sz="2000" b="1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24328" y="941819"/>
            <a:ext cx="1555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P</a:t>
            </a:r>
            <a:r>
              <a:rPr lang="en-US" altLang="ja-JP" sz="2400" dirty="0" smtClean="0"/>
              <a:t>rediction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6296" y="4365104"/>
            <a:ext cx="1003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solidFill>
                  <a:schemeClr val="accent2">
                    <a:lumMod val="75000"/>
                  </a:schemeClr>
                </a:solidFill>
              </a:rPr>
              <a:t>Hard</a:t>
            </a:r>
            <a:endParaRPr kumimoji="1" lang="ja-JP" alt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899592" y="4365104"/>
            <a:ext cx="1024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solidFill>
                  <a:schemeClr val="accent1">
                    <a:lumMod val="75000"/>
                  </a:schemeClr>
                </a:solidFill>
              </a:rPr>
              <a:t>Easy</a:t>
            </a:r>
            <a:endParaRPr kumimoji="1" lang="ja-JP" alt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294033" y="4888324"/>
            <a:ext cx="45719" cy="17373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6732240" y="4888324"/>
            <a:ext cx="45719" cy="17373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8262" y="5838363"/>
            <a:ext cx="14654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 smtClean="0"/>
              <a:t>Whitelist</a:t>
            </a:r>
          </a:p>
          <a:p>
            <a:pPr algn="ctr"/>
            <a:r>
              <a:rPr lang="en-US" altLang="ja-JP" sz="2400" b="1" dirty="0" smtClean="0"/>
              <a:t>Filters</a:t>
            </a:r>
            <a:endParaRPr kumimoji="1" lang="ja-JP" altLang="en-US" sz="2400" b="1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471386" y="6021288"/>
            <a:ext cx="2170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Main Predictor</a:t>
            </a:r>
            <a:endParaRPr kumimoji="1" lang="ja-JP" altLang="en-US" sz="2400" dirty="0"/>
          </a:p>
        </p:txBody>
      </p:sp>
      <p:sp>
        <p:nvSpPr>
          <p:cNvPr id="43" name="正方形/長方形 42"/>
          <p:cNvSpPr/>
          <p:nvPr/>
        </p:nvSpPr>
        <p:spPr>
          <a:xfrm>
            <a:off x="6785488" y="4881977"/>
            <a:ext cx="1754481" cy="1737396"/>
          </a:xfrm>
          <a:prstGeom prst="rect">
            <a:avLst/>
          </a:prstGeom>
          <a:solidFill>
            <a:srgbClr val="9BBB5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937385" y="5838363"/>
            <a:ext cx="14510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b="1" dirty="0" smtClean="0"/>
              <a:t>Black</a:t>
            </a:r>
            <a:r>
              <a:rPr kumimoji="1" lang="en-US" altLang="ja-JP" sz="2400" b="1" dirty="0" smtClean="0"/>
              <a:t>list</a:t>
            </a:r>
          </a:p>
          <a:p>
            <a:pPr algn="ctr"/>
            <a:r>
              <a:rPr lang="en-US" altLang="ja-JP" sz="2400" b="1" dirty="0" smtClean="0"/>
              <a:t>Filters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5836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6" grpId="0" animBg="1"/>
      <p:bldP spid="31" grpId="0" animBg="1"/>
      <p:bldP spid="8" grpId="0"/>
      <p:bldP spid="43" grpId="0" animBg="1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Blacklist Filters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/>
          </a:bodyPr>
          <a:lstStyle/>
          <a:p>
            <a:r>
              <a:rPr lang="en-US" altLang="ja-JP" sz="3200" dirty="0" smtClean="0"/>
              <a:t>Give-up filter</a:t>
            </a:r>
          </a:p>
          <a:p>
            <a:pPr lvl="1"/>
            <a:r>
              <a:rPr lang="en-US" altLang="ja-JP" sz="2800" dirty="0" smtClean="0"/>
              <a:t>Accuracy of base predictor &lt; Branch bias</a:t>
            </a:r>
          </a:p>
          <a:p>
            <a:pPr lvl="1"/>
            <a:r>
              <a:rPr lang="en-US" altLang="ja-JP" sz="2800" dirty="0" smtClean="0"/>
              <a:t>Base predictor </a:t>
            </a:r>
            <a:r>
              <a:rPr lang="en-US" altLang="ja-JP" sz="2800" b="1" dirty="0" smtClean="0"/>
              <a:t>gives up </a:t>
            </a:r>
            <a:r>
              <a:rPr lang="en-US" altLang="ja-JP" sz="2800" dirty="0" smtClean="0"/>
              <a:t>predicting</a:t>
            </a:r>
          </a:p>
          <a:p>
            <a:pPr lvl="1"/>
            <a:r>
              <a:rPr lang="en-US" altLang="ja-JP" sz="2800" dirty="0" smtClean="0"/>
              <a:t>e.g</a:t>
            </a:r>
            <a:r>
              <a:rPr lang="en-US" altLang="ja-JP" sz="2800" dirty="0"/>
              <a:t>. </a:t>
            </a:r>
            <a:r>
              <a:rPr lang="en-US" altLang="ja-JP" sz="2800" dirty="0" smtClean="0"/>
              <a:t>A random branch will be filtered.</a:t>
            </a:r>
          </a:p>
          <a:p>
            <a:r>
              <a:rPr kumimoji="1" lang="en-US" altLang="ja-JP" sz="3200" dirty="0" smtClean="0"/>
              <a:t>Exceptional filter</a:t>
            </a:r>
          </a:p>
          <a:p>
            <a:pPr lvl="1"/>
            <a:r>
              <a:rPr lang="en-US" altLang="ja-JP" sz="2800" dirty="0"/>
              <a:t>P</a:t>
            </a:r>
            <a:r>
              <a:rPr lang="en-US" altLang="ja-JP" sz="2800" dirty="0" smtClean="0"/>
              <a:t>rediction sum is far from correct</a:t>
            </a:r>
          </a:p>
          <a:p>
            <a:pPr lvl="2"/>
            <a:r>
              <a:rPr lang="en-US" altLang="ja-JP" sz="2400" kern="1200" dirty="0"/>
              <a:t>O</a:t>
            </a:r>
            <a:r>
              <a:rPr lang="en-US" altLang="ja-JP" sz="2400" kern="1200" dirty="0" smtClean="0"/>
              <a:t>ccurs repeatedly </a:t>
            </a:r>
            <a:r>
              <a:rPr lang="ja-JP" altLang="en-US" sz="2400" kern="1200" dirty="0" smtClean="0"/>
              <a:t>→ </a:t>
            </a:r>
            <a:r>
              <a:rPr lang="en-US" altLang="ja-JP" sz="2400" kern="1200" dirty="0"/>
              <a:t>S</a:t>
            </a:r>
            <a:r>
              <a:rPr lang="en-US" altLang="ja-JP" sz="2400" kern="1200" dirty="0" smtClean="0"/>
              <a:t>tops training</a:t>
            </a:r>
            <a:endParaRPr lang="en-US" altLang="ja-JP" sz="2400" dirty="0" smtClean="0"/>
          </a:p>
          <a:p>
            <a:pPr lvl="1"/>
            <a:r>
              <a:rPr lang="en-US" altLang="ja-JP" sz="2800" dirty="0" smtClean="0"/>
              <a:t>Filters</a:t>
            </a:r>
            <a:r>
              <a:rPr kumimoji="1" lang="en-US" altLang="ja-JP" sz="2800" dirty="0" smtClean="0"/>
              <a:t> </a:t>
            </a:r>
            <a:r>
              <a:rPr lang="en-US" altLang="ja-JP" sz="2800" b="1" dirty="0" smtClean="0"/>
              <a:t>exceptional</a:t>
            </a:r>
            <a:r>
              <a:rPr lang="en-US" altLang="ja-JP" sz="2800" dirty="0" smtClean="0"/>
              <a:t> </a:t>
            </a:r>
            <a:r>
              <a:rPr kumimoji="1" lang="en-US" altLang="ja-JP" sz="2800" dirty="0" smtClean="0"/>
              <a:t>mispredictions.</a:t>
            </a:r>
          </a:p>
          <a:p>
            <a:pPr lvl="1"/>
            <a:r>
              <a:rPr lang="en-US" altLang="ja-JP" sz="2800" dirty="0" smtClean="0"/>
              <a:t>Used only in the training phase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49185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00B0F0"/>
                </a:solidFill>
              </a:rPr>
              <a:t>Dynamic Threshold </a:t>
            </a:r>
            <a:r>
              <a:rPr lang="en-US" altLang="ja-JP" dirty="0" smtClean="0">
                <a:solidFill>
                  <a:srgbClr val="00B0F0"/>
                </a:solidFill>
              </a:rPr>
              <a:t>Fitting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788" y="1600200"/>
            <a:ext cx="8361684" cy="4525963"/>
          </a:xfrm>
        </p:spPr>
        <p:txBody>
          <a:bodyPr/>
          <a:lstStyle/>
          <a:p>
            <a:pPr marL="342900" lvl="2" indent="-342900"/>
            <a:r>
              <a:rPr lang="en-US" altLang="ja-JP" sz="2800" dirty="0" smtClean="0"/>
              <a:t>The updating threshold </a:t>
            </a:r>
            <a:r>
              <a:rPr lang="en-US" altLang="ja-JP" sz="2800" i="1" dirty="0" smtClean="0"/>
              <a:t>θ</a:t>
            </a:r>
            <a:r>
              <a:rPr lang="en-US" altLang="ja-JP" sz="2800" dirty="0" smtClean="0"/>
              <a:t> is one of the most important parameters</a:t>
            </a:r>
            <a:r>
              <a:rPr lang="en-US" altLang="ja-JP" sz="2400" dirty="0" smtClean="0"/>
              <a:t>. </a:t>
            </a:r>
            <a:r>
              <a:rPr lang="en-US" altLang="ja-JP" sz="2400" dirty="0"/>
              <a:t>[</a:t>
            </a:r>
            <a:r>
              <a:rPr lang="en-US" altLang="ja-JP" sz="2400" dirty="0" err="1"/>
              <a:t>A.Seznec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05]</a:t>
            </a:r>
          </a:p>
          <a:p>
            <a:r>
              <a:rPr lang="en-US" altLang="ja-JP" dirty="0" smtClean="0"/>
              <a:t>Dynamic Threshold Fitting</a:t>
            </a:r>
          </a:p>
          <a:p>
            <a:pPr lvl="1"/>
            <a:r>
              <a:rPr lang="en-US" altLang="ja-JP" dirty="0"/>
              <a:t>D</a:t>
            </a:r>
            <a:r>
              <a:rPr lang="en-US" altLang="ja-JP" dirty="0" smtClean="0"/>
              <a:t>erived </a:t>
            </a:r>
            <a:r>
              <a:rPr lang="en-US" altLang="ja-JP" dirty="0"/>
              <a:t>from the </a:t>
            </a:r>
            <a:r>
              <a:rPr lang="en-US" altLang="ja-JP" dirty="0" smtClean="0"/>
              <a:t>O-GEHL</a:t>
            </a:r>
          </a:p>
          <a:p>
            <a:pPr lvl="2"/>
            <a:r>
              <a:rPr lang="en-US" altLang="ja-JP" dirty="0" smtClean="0"/>
              <a:t>12-bit Threshold Counter (TC), </a:t>
            </a:r>
            <a:r>
              <a:rPr lang="en-US" altLang="ja-JP" i="1" dirty="0" smtClean="0"/>
              <a:t>θ = </a:t>
            </a:r>
            <a:r>
              <a:rPr lang="en-US" altLang="ja-JP" dirty="0" smtClean="0"/>
              <a:t>TC &gt;&gt; 6</a:t>
            </a:r>
          </a:p>
          <a:p>
            <a:pPr lvl="2"/>
            <a:r>
              <a:rPr lang="en-US" altLang="ja-JP" dirty="0" smtClean="0"/>
              <a:t>misprediction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 TC++ ,|sum| </a:t>
            </a:r>
            <a:r>
              <a:rPr lang="en-US" altLang="ja-JP" dirty="0"/>
              <a:t>&lt; </a:t>
            </a:r>
            <a:r>
              <a:rPr lang="en-US" altLang="ja-JP" dirty="0" smtClean="0"/>
              <a:t>θ</a:t>
            </a:r>
            <a:r>
              <a:rPr lang="ja-JP" altLang="en-US" dirty="0" smtClean="0"/>
              <a:t> </a:t>
            </a:r>
            <a:r>
              <a:rPr lang="ja-JP" altLang="en-US" dirty="0"/>
              <a:t>→</a:t>
            </a:r>
            <a:r>
              <a:rPr lang="ja-JP" altLang="en-US" dirty="0" smtClean="0"/>
              <a:t> </a:t>
            </a:r>
            <a:r>
              <a:rPr lang="en-US" altLang="ja-JP" dirty="0" smtClean="0"/>
              <a:t>TC--</a:t>
            </a:r>
          </a:p>
          <a:p>
            <a:pPr lvl="1"/>
            <a:r>
              <a:rPr lang="en-US" altLang="ja-JP" dirty="0"/>
              <a:t>For </a:t>
            </a:r>
            <a:r>
              <a:rPr lang="en-US" altLang="ja-JP" dirty="0" smtClean="0"/>
              <a:t>deeply </a:t>
            </a:r>
            <a:r>
              <a:rPr lang="en-US" altLang="ja-JP" dirty="0"/>
              <a:t>pipelined </a:t>
            </a:r>
            <a:r>
              <a:rPr lang="en-US" altLang="ja-JP" dirty="0" smtClean="0"/>
              <a:t>processors: misprediction </a:t>
            </a:r>
            <a:r>
              <a:rPr lang="ja-JP" altLang="en-US" dirty="0" smtClean="0"/>
              <a:t>→</a:t>
            </a:r>
            <a:endParaRPr lang="en-US" altLang="ja-JP" dirty="0"/>
          </a:p>
          <a:p>
            <a:pPr lvl="1"/>
            <a:endParaRPr lang="en-US" altLang="ja-JP" dirty="0" smtClean="0"/>
          </a:p>
        </p:txBody>
      </p:sp>
      <p:sp>
        <p:nvSpPr>
          <p:cNvPr id="4" name="角丸四角形 3"/>
          <p:cNvSpPr/>
          <p:nvPr/>
        </p:nvSpPr>
        <p:spPr>
          <a:xfrm>
            <a:off x="467544" y="4740681"/>
            <a:ext cx="2304256" cy="1530753"/>
          </a:xfrm>
          <a:prstGeom prst="round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5195750" y="4725144"/>
            <a:ext cx="3408698" cy="1524921"/>
          </a:xfrm>
          <a:prstGeom prst="round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58752"/>
              </p:ext>
            </p:extLst>
          </p:nvPr>
        </p:nvGraphicFramePr>
        <p:xfrm>
          <a:off x="3193792" y="5264167"/>
          <a:ext cx="166624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75352" y="4740682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F</a:t>
            </a:r>
            <a:r>
              <a:rPr kumimoji="1" lang="en-US" altLang="ja-JP" dirty="0" smtClean="0"/>
              <a:t>etch stage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364087" y="4740682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R</a:t>
            </a:r>
            <a:r>
              <a:rPr lang="en-US" altLang="ja-JP" dirty="0" smtClean="0"/>
              <a:t>etire</a:t>
            </a:r>
            <a:r>
              <a:rPr kumimoji="1" lang="en-US" altLang="ja-JP" dirty="0" smtClean="0"/>
              <a:t> stage</a:t>
            </a:r>
            <a:endParaRPr kumimoji="1" lang="ja-JP" altLang="en-US" dirty="0"/>
          </a:p>
        </p:txBody>
      </p:sp>
      <p:sp>
        <p:nvSpPr>
          <p:cNvPr id="10" name="下矢印 9"/>
          <p:cNvSpPr/>
          <p:nvPr/>
        </p:nvSpPr>
        <p:spPr>
          <a:xfrm>
            <a:off x="1429406" y="5437905"/>
            <a:ext cx="340868" cy="48920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27202" y="590210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P</a:t>
            </a:r>
            <a:r>
              <a:rPr lang="en-US" altLang="ja-JP" dirty="0" smtClean="0"/>
              <a:t>rediction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 rot="19842303">
            <a:off x="2237186" y="5515014"/>
            <a:ext cx="864096" cy="350748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矢印 12"/>
          <p:cNvSpPr/>
          <p:nvPr/>
        </p:nvSpPr>
        <p:spPr>
          <a:xfrm rot="1710847">
            <a:off x="4963352" y="5517029"/>
            <a:ext cx="864096" cy="350748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7236296" y="5196874"/>
            <a:ext cx="288033" cy="48920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64986" y="5592903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P</a:t>
            </a:r>
            <a:r>
              <a:rPr lang="en-US" altLang="ja-JP" dirty="0" smtClean="0"/>
              <a:t>rediction at retire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378439" y="586798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Prediction at fetch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83968" y="6309320"/>
            <a:ext cx="4684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sz="2000" b="1" dirty="0" smtClean="0"/>
              <a:t>I</a:t>
            </a:r>
            <a:r>
              <a:rPr lang="en-US" altLang="ja-JP" sz="2000" b="1" dirty="0"/>
              <a:t>f changed, increment </a:t>
            </a:r>
            <a:r>
              <a:rPr lang="en-US" altLang="ja-JP" sz="2000" b="1" dirty="0" smtClean="0"/>
              <a:t>TC once </a:t>
            </a:r>
            <a:r>
              <a:rPr lang="en-US" altLang="ja-JP" sz="2000" b="1" dirty="0"/>
              <a:t>more</a:t>
            </a:r>
            <a:r>
              <a:rPr lang="en-US" altLang="ja-JP" sz="2000" b="1" dirty="0" smtClean="0"/>
              <a:t>.</a:t>
            </a:r>
            <a:endParaRPr lang="en-US" altLang="ja-JP" sz="2000" b="1" dirty="0"/>
          </a:p>
        </p:txBody>
      </p:sp>
      <p:sp>
        <p:nvSpPr>
          <p:cNvPr id="19" name="下矢印 18"/>
          <p:cNvSpPr/>
          <p:nvPr/>
        </p:nvSpPr>
        <p:spPr>
          <a:xfrm>
            <a:off x="7740351" y="5927109"/>
            <a:ext cx="360040" cy="456369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 rot="21290975">
            <a:off x="6427516" y="6203834"/>
            <a:ext cx="313326" cy="180696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203848" y="5733256"/>
            <a:ext cx="1629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</a:t>
            </a:r>
            <a:r>
              <a:rPr lang="en-US" altLang="ja-JP" dirty="0" smtClean="0"/>
              <a:t>ircular buffer</a:t>
            </a:r>
            <a:endParaRPr kumimoji="1" lang="ja-JP" altLang="en-US" dirty="0"/>
          </a:p>
        </p:txBody>
      </p:sp>
      <p:sp>
        <p:nvSpPr>
          <p:cNvPr id="23" name="円/楕円 22"/>
          <p:cNvSpPr/>
          <p:nvPr/>
        </p:nvSpPr>
        <p:spPr>
          <a:xfrm>
            <a:off x="1271507" y="5133265"/>
            <a:ext cx="648072" cy="529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Σ</a:t>
            </a:r>
            <a:endParaRPr kumimoji="1" lang="ja-JP" altLang="en-US" sz="2400" dirty="0"/>
          </a:p>
        </p:txBody>
      </p:sp>
      <p:sp>
        <p:nvSpPr>
          <p:cNvPr id="24" name="円/楕円 23"/>
          <p:cNvSpPr/>
          <p:nvPr/>
        </p:nvSpPr>
        <p:spPr>
          <a:xfrm>
            <a:off x="7063886" y="4908842"/>
            <a:ext cx="648072" cy="529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Σ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707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</a:t>
            </a:r>
            <a:r>
              <a:rPr kumimoji="1" lang="en-US" altLang="ja-JP" dirty="0" smtClean="0"/>
              <a:t>ther </a:t>
            </a:r>
            <a:r>
              <a:rPr lang="en-US" altLang="ja-JP" dirty="0" smtClean="0"/>
              <a:t>Optimization Techniques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4365104"/>
            <a:ext cx="8229600" cy="2304256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Special treatment for Kernel space</a:t>
            </a:r>
          </a:p>
          <a:p>
            <a:pPr lvl="1"/>
            <a:r>
              <a:rPr lang="en-US" altLang="ja-JP" dirty="0" smtClean="0"/>
              <a:t>Global</a:t>
            </a:r>
          </a:p>
          <a:p>
            <a:pPr lvl="2"/>
            <a:r>
              <a:rPr lang="en-US" altLang="ja-JP" dirty="0"/>
              <a:t>Kernel/user </a:t>
            </a:r>
            <a:r>
              <a:rPr lang="en-US" altLang="ja-JP" dirty="0" smtClean="0"/>
              <a:t>histories [</a:t>
            </a:r>
            <a:r>
              <a:rPr lang="en-US" altLang="ja-JP" dirty="0" err="1" smtClean="0"/>
              <a:t>A.Seznec</a:t>
            </a:r>
            <a:r>
              <a:rPr lang="en-US" altLang="ja-JP" dirty="0" smtClean="0"/>
              <a:t>]</a:t>
            </a:r>
          </a:p>
          <a:p>
            <a:pPr lvl="1"/>
            <a:r>
              <a:rPr lang="en-US" altLang="ja-JP" dirty="0" smtClean="0"/>
              <a:t>Per-Set</a:t>
            </a:r>
          </a:p>
          <a:p>
            <a:pPr lvl="2"/>
            <a:r>
              <a:rPr lang="en-US" altLang="ja-JP" dirty="0" smtClean="0"/>
              <a:t>If in the kernel space, use limited entries (8, 32 </a:t>
            </a:r>
            <a:r>
              <a:rPr lang="ja-JP" altLang="en-US" dirty="0" smtClean="0"/>
              <a:t>→ </a:t>
            </a:r>
            <a:r>
              <a:rPr lang="en-US" altLang="ja-JP" dirty="0"/>
              <a:t>4</a:t>
            </a:r>
            <a:r>
              <a:rPr lang="en-US" altLang="ja-JP" dirty="0" smtClean="0"/>
              <a:t>) for putting or reading history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gray">
          <a:xfrm>
            <a:off x="467544" y="1484784"/>
            <a:ext cx="822960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ja-JP" dirty="0" smtClean="0"/>
              <a:t>History management for unconditional branches</a:t>
            </a:r>
          </a:p>
          <a:p>
            <a:pPr lvl="1"/>
            <a:endParaRPr lang="ja-JP" altLang="en-US" dirty="0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 bwMode="gray">
          <a:xfrm>
            <a:off x="273442" y="3006615"/>
            <a:ext cx="822960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US" altLang="ja-JP" dirty="0" smtClean="0"/>
              <a:t>1-bit on INDR,2-bit on RET/OTHER, 3-bit on CALL</a:t>
            </a:r>
          </a:p>
          <a:p>
            <a:pPr lvl="2"/>
            <a:r>
              <a:rPr lang="en-US" altLang="ja-JP" dirty="0"/>
              <a:t>T</a:t>
            </a:r>
            <a:r>
              <a:rPr lang="en-US" altLang="ja-JP" dirty="0" smtClean="0"/>
              <a:t>he behavior of branches after CALLs and RETs has little correlation to prior branches. [</a:t>
            </a:r>
            <a:r>
              <a:rPr lang="en-US" altLang="ja-JP" dirty="0" err="1" smtClean="0"/>
              <a:t>L.Porter</a:t>
            </a:r>
            <a:r>
              <a:rPr lang="en-US" altLang="ja-JP" dirty="0" smtClean="0"/>
              <a:t>+ 09] [</a:t>
            </a:r>
            <a:r>
              <a:rPr lang="en-US" altLang="ja-JP" dirty="0" err="1" smtClean="0">
                <a:ea typeface="ＭＳ Ｐゴシック" charset="-128"/>
              </a:rPr>
              <a:t>G.Loh</a:t>
            </a:r>
            <a:r>
              <a:rPr lang="en-US" altLang="ja-JP" dirty="0" smtClean="0"/>
              <a:t> 05]</a:t>
            </a:r>
          </a:p>
          <a:p>
            <a:pPr lvl="1"/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4860032" y="2060848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Branch History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860032" y="2645296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Path History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1406651" y="2448989"/>
            <a:ext cx="2232248" cy="3240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PC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3422875" y="2448989"/>
            <a:ext cx="216024" cy="3240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990827" y="2448989"/>
            <a:ext cx="216024" cy="3240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73442" y="2020778"/>
            <a:ext cx="25955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Unconditional branch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023001" y="2348880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(Global &amp; Per-Set)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666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C 0.01163 0.00231 0.0507 0.01643 0.06684 0.01921 C 0.08715 0.02338 0.10764 0.02662 0.12344 0.0294 C 0.13976 0.03449 0.14566 0.03078 0.16406 0.03078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94" y="171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0.06649 -0.0551 L 0.12934 -0.07431 L 0.21007 -0.05394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03" y="-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Scores on CBP3 traces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55757"/>
              </p:ext>
            </p:extLst>
          </p:nvPr>
        </p:nvGraphicFramePr>
        <p:xfrm>
          <a:off x="577145" y="1761600"/>
          <a:ext cx="7992886" cy="27475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604764"/>
                <a:gridCol w="1064687"/>
                <a:gridCol w="1064687"/>
                <a:gridCol w="1064687"/>
                <a:gridCol w="1064687"/>
                <a:gridCol w="1064687"/>
                <a:gridCol w="1064687"/>
              </a:tblGrid>
              <a:tr h="36003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Trace</a:t>
                      </a:r>
                      <a:endParaRPr kumimoji="1" lang="ja-JP" altLang="en-US" dirty="0"/>
                    </a:p>
                  </a:txBody>
                  <a:tcPr anchor="ctr"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MPPKI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MPKI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28341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FTL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FTL++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Δ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FTL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FTL++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Δ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CLIENT02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2663.7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kern="1200" dirty="0" smtClean="0"/>
                        <a:t>2082.4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27.9%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18.20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14.25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27.7%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INT05</a:t>
                      </a:r>
                      <a:endParaRPr kumimoji="1" lang="ja-JP" altLang="en-US" dirty="0"/>
                    </a:p>
                  </a:txBody>
                  <a:tcPr anchor="ctr"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292.24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kern="1200" dirty="0" smtClean="0"/>
                        <a:t>260.15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12.3%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3.201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2.797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14.4%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WS01</a:t>
                      </a:r>
                      <a:endParaRPr kumimoji="1" lang="ja-JP" altLang="en-US" dirty="0"/>
                    </a:p>
                  </a:txBody>
                  <a:tcPr anchor="ctr"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371.39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kern="1200" dirty="0" smtClean="0"/>
                        <a:t>357.21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4.0%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dirty="0" smtClean="0"/>
                        <a:t>2.763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dirty="0" smtClean="0"/>
                        <a:t>2.653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4.1%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Average</a:t>
                      </a:r>
                      <a:endParaRPr kumimoji="1" lang="ja-JP" altLang="en-US" dirty="0"/>
                    </a:p>
                  </a:txBody>
                  <a:tcPr anchor="ctr"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6.2%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6.9%</a:t>
                      </a:r>
                      <a:endParaRPr kumimoji="1" lang="ja-JP" altLang="en-US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コンテンツ プレースホルダー 2"/>
          <p:cNvSpPr txBox="1">
            <a:spLocks/>
          </p:cNvSpPr>
          <p:nvPr/>
        </p:nvSpPr>
        <p:spPr bwMode="gray">
          <a:xfrm>
            <a:off x="458788" y="4797152"/>
            <a:ext cx="843369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Improves the FTL‘s accuracy for 38 out of 40 traces.</a:t>
            </a:r>
            <a:endParaRPr lang="fr-FR" altLang="ja-JP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 bwMode="gray">
          <a:xfrm>
            <a:off x="458788" y="5373216"/>
            <a:ext cx="8433692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6% more accurate than 65KB FTL on average.</a:t>
            </a:r>
            <a:endParaRPr lang="fr-FR" altLang="ja-JP" dirty="0"/>
          </a:p>
        </p:txBody>
      </p:sp>
    </p:spTree>
    <p:extLst>
      <p:ext uri="{BB962C8B-B14F-4D97-AF65-F5344CB8AC3E}">
        <p14:creationId xmlns:p14="http://schemas.microsoft.com/office/powerpoint/2010/main" val="422217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 bwMode="gray">
          <a:xfrm>
            <a:off x="458788" y="1600200"/>
            <a:ext cx="8229600" cy="5141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ja-JP" dirty="0" smtClean="0"/>
              <a:t>We revisited the local history</a:t>
            </a:r>
          </a:p>
          <a:p>
            <a:pPr lvl="1"/>
            <a:r>
              <a:rPr lang="en-US" altLang="ja-JP" dirty="0" smtClean="0"/>
              <a:t>Using a Moderate number of entries and long history length is useful in making accurate predictions.</a:t>
            </a:r>
          </a:p>
          <a:p>
            <a:r>
              <a:rPr lang="en-US" altLang="ja-JP" dirty="0" smtClean="0"/>
              <a:t>We proposed the </a:t>
            </a:r>
            <a:r>
              <a:rPr lang="en-US" altLang="ja-JP" b="1" dirty="0" smtClean="0"/>
              <a:t>FTL++</a:t>
            </a:r>
            <a:r>
              <a:rPr lang="en-US" altLang="ja-JP" dirty="0" smtClean="0"/>
              <a:t> predictor</a:t>
            </a:r>
          </a:p>
          <a:p>
            <a:pPr lvl="1"/>
            <a:r>
              <a:rPr lang="en-US" altLang="ja-JP" dirty="0" smtClean="0"/>
              <a:t>Per-Set History</a:t>
            </a:r>
          </a:p>
          <a:p>
            <a:pPr lvl="1"/>
            <a:r>
              <a:rPr lang="en-US" altLang="ja-JP" dirty="0" smtClean="0"/>
              <a:t>Dynamic Threshold Fitting</a:t>
            </a:r>
          </a:p>
          <a:p>
            <a:pPr lvl="1"/>
            <a:r>
              <a:rPr lang="en-US" altLang="ja-JP" dirty="0" smtClean="0"/>
              <a:t>BIM Overwriting</a:t>
            </a:r>
          </a:p>
          <a:p>
            <a:pPr lvl="1"/>
            <a:r>
              <a:rPr lang="en-US" altLang="ja-JP" dirty="0" smtClean="0"/>
              <a:t>Blacklist filtering</a:t>
            </a:r>
          </a:p>
          <a:p>
            <a:pPr lvl="1"/>
            <a:r>
              <a:rPr lang="en-US" altLang="ja-JP" dirty="0" smtClean="0"/>
              <a:t>Other </a:t>
            </a:r>
            <a:r>
              <a:rPr lang="en-US" altLang="ja-JP" dirty="0"/>
              <a:t>Optimization Techniques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29591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Reference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58788" y="1600200"/>
            <a:ext cx="8229600" cy="5141168"/>
          </a:xfrm>
        </p:spPr>
        <p:txBody>
          <a:bodyPr/>
          <a:lstStyle/>
          <a:p>
            <a:r>
              <a:rPr lang="en-US" altLang="ja-JP" sz="2000" dirty="0"/>
              <a:t>CBP2, The 2nd JILP Championship Branch Prediction Competition  (http://cava.cs.utsa.edu/camino/cbp2/)</a:t>
            </a:r>
          </a:p>
          <a:p>
            <a:r>
              <a:rPr lang="en-US" altLang="ja-JP" sz="2000" dirty="0" smtClean="0"/>
              <a:t>T</a:t>
            </a:r>
            <a:r>
              <a:rPr lang="en-US" altLang="ja-JP" sz="2000" dirty="0"/>
              <a:t>.-Y. </a:t>
            </a:r>
            <a:r>
              <a:rPr lang="en-US" altLang="ja-JP" sz="2000" dirty="0" err="1"/>
              <a:t>Yeh</a:t>
            </a:r>
            <a:r>
              <a:rPr lang="en-US" altLang="ja-JP" sz="2000" dirty="0"/>
              <a:t> and Y. N. </a:t>
            </a:r>
            <a:r>
              <a:rPr lang="en-US" altLang="ja-JP" sz="2000" dirty="0" err="1"/>
              <a:t>Patt</a:t>
            </a:r>
            <a:r>
              <a:rPr lang="en-US" altLang="ja-JP" sz="2000" dirty="0"/>
              <a:t>, “A comparison of </a:t>
            </a:r>
            <a:r>
              <a:rPr lang="en-US" altLang="ja-JP" sz="2000" dirty="0" smtClean="0"/>
              <a:t>dynamic branch </a:t>
            </a:r>
            <a:r>
              <a:rPr lang="en-US" altLang="ja-JP" sz="2000" dirty="0"/>
              <a:t>predictors that use two levels of branch history</a:t>
            </a:r>
            <a:r>
              <a:rPr lang="en-US" altLang="ja-JP" sz="2000" dirty="0" smtClean="0"/>
              <a:t>,” in </a:t>
            </a:r>
            <a:r>
              <a:rPr lang="en-US" altLang="ja-JP" sz="2000" dirty="0"/>
              <a:t>Proceedings of the 20th Annual </a:t>
            </a:r>
            <a:r>
              <a:rPr lang="en-US" altLang="ja-JP" sz="2000" dirty="0" smtClean="0"/>
              <a:t>International Symposium </a:t>
            </a:r>
            <a:r>
              <a:rPr lang="en-US" altLang="ja-JP" sz="2000" dirty="0"/>
              <a:t>on Computer Architecture, ISCA </a:t>
            </a:r>
            <a:r>
              <a:rPr lang="en-US" altLang="ja-JP" sz="2000" dirty="0" smtClean="0"/>
              <a:t>’93, pp</a:t>
            </a:r>
            <a:r>
              <a:rPr lang="en-US" altLang="ja-JP" sz="2000" dirty="0"/>
              <a:t>. 257–266, 1993</a:t>
            </a:r>
            <a:r>
              <a:rPr lang="en-US" altLang="ja-JP" sz="2000" dirty="0" smtClean="0"/>
              <a:t>.</a:t>
            </a:r>
          </a:p>
          <a:p>
            <a:r>
              <a:rPr lang="en-US" altLang="ja-JP" sz="2000" dirty="0"/>
              <a:t>Y. Ishii, “Fused two-level branch prediction with </a:t>
            </a:r>
            <a:r>
              <a:rPr lang="en-US" altLang="ja-JP" sz="2000" dirty="0" smtClean="0"/>
              <a:t>ahead calculation</a:t>
            </a:r>
            <a:r>
              <a:rPr lang="en-US" altLang="ja-JP" sz="2000" dirty="0"/>
              <a:t>,” The Journal of Instruction </a:t>
            </a:r>
            <a:r>
              <a:rPr lang="en-US" altLang="ja-JP" sz="2000" dirty="0" smtClean="0"/>
              <a:t>Level Parallelism</a:t>
            </a:r>
            <a:r>
              <a:rPr lang="en-US" altLang="ja-JP" sz="2000" dirty="0"/>
              <a:t>, vol. 9, May 2007.</a:t>
            </a:r>
            <a:endParaRPr lang="en-US" altLang="ja-JP" sz="2000" dirty="0" smtClean="0"/>
          </a:p>
          <a:p>
            <a:r>
              <a:rPr lang="en-US" altLang="ja-JP" sz="2000" dirty="0" smtClean="0"/>
              <a:t>A</a:t>
            </a:r>
            <a:r>
              <a:rPr lang="en-US" altLang="ja-JP" sz="2000" dirty="0"/>
              <a:t>. </a:t>
            </a:r>
            <a:r>
              <a:rPr lang="en-US" altLang="ja-JP" sz="2000" dirty="0" err="1"/>
              <a:t>Seznec</a:t>
            </a:r>
            <a:r>
              <a:rPr lang="en-US" altLang="ja-JP" sz="2000" dirty="0"/>
              <a:t>, “Analysis of the o-geometric history </a:t>
            </a:r>
            <a:r>
              <a:rPr lang="en-US" altLang="ja-JP" sz="2000" dirty="0" smtClean="0"/>
              <a:t>length branch </a:t>
            </a:r>
            <a:r>
              <a:rPr lang="en-US" altLang="ja-JP" sz="2000" dirty="0"/>
              <a:t>predictor,” in Proceedings of the 32nd </a:t>
            </a:r>
            <a:r>
              <a:rPr lang="en-US" altLang="ja-JP" sz="2000" dirty="0" smtClean="0"/>
              <a:t>annual international </a:t>
            </a:r>
            <a:r>
              <a:rPr lang="en-US" altLang="ja-JP" sz="2000" dirty="0"/>
              <a:t>symposium on Computer </a:t>
            </a:r>
            <a:r>
              <a:rPr lang="en-US" altLang="ja-JP" sz="2000" dirty="0" smtClean="0"/>
              <a:t>Architecture, </a:t>
            </a:r>
            <a:r>
              <a:rPr lang="it-IT" altLang="ja-JP" sz="2000" dirty="0" smtClean="0"/>
              <a:t>ISCA </a:t>
            </a:r>
            <a:r>
              <a:rPr lang="it-IT" altLang="ja-JP" sz="2000" dirty="0"/>
              <a:t>’05, pp. 394–405, 2005.</a:t>
            </a:r>
            <a:endParaRPr lang="en-US" altLang="ja-JP" sz="2000" dirty="0" smtClean="0"/>
          </a:p>
          <a:p>
            <a:r>
              <a:rPr lang="en-US" altLang="ja-JP" sz="2000" dirty="0" smtClean="0"/>
              <a:t>L</a:t>
            </a:r>
            <a:r>
              <a:rPr lang="en-US" altLang="ja-JP" sz="2000" dirty="0"/>
              <a:t>. Porter and D. M. </a:t>
            </a:r>
            <a:r>
              <a:rPr lang="en-US" altLang="ja-JP" sz="2000" dirty="0" err="1"/>
              <a:t>Tullsen</a:t>
            </a:r>
            <a:r>
              <a:rPr lang="en-US" altLang="ja-JP" sz="2000" dirty="0"/>
              <a:t>, “Creating artificial </a:t>
            </a:r>
            <a:r>
              <a:rPr lang="en-US" altLang="ja-JP" sz="2000" dirty="0" smtClean="0"/>
              <a:t>global history </a:t>
            </a:r>
            <a:r>
              <a:rPr lang="en-US" altLang="ja-JP" sz="2000" dirty="0"/>
              <a:t>to improve branch prediction accuracy,” </a:t>
            </a:r>
            <a:r>
              <a:rPr lang="en-US" altLang="ja-JP" sz="2000" dirty="0" smtClean="0"/>
              <a:t>in Proceedings </a:t>
            </a:r>
            <a:r>
              <a:rPr lang="en-US" altLang="ja-JP" sz="2000" dirty="0"/>
              <a:t>of the 23rd international conference </a:t>
            </a:r>
            <a:r>
              <a:rPr lang="en-US" altLang="ja-JP" sz="2000" dirty="0" smtClean="0"/>
              <a:t>on Supercomputing</a:t>
            </a:r>
            <a:r>
              <a:rPr lang="en-US" altLang="ja-JP" sz="2000" dirty="0"/>
              <a:t>, ICS ’09, pp. 266–275, 2009.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7405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722312" y="4406901"/>
            <a:ext cx="8026151" cy="750292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1. Revisiting local history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8098159" cy="1500187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Exploring the best configuration of LHT for today's branch predictors.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051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Reference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58788" y="1600200"/>
            <a:ext cx="8229600" cy="5141168"/>
          </a:xfrm>
        </p:spPr>
        <p:txBody>
          <a:bodyPr/>
          <a:lstStyle/>
          <a:p>
            <a:r>
              <a:rPr lang="en-US" altLang="ja-JP" sz="2000" dirty="0"/>
              <a:t>D. A. </a:t>
            </a:r>
            <a:r>
              <a:rPr lang="en-US" altLang="ja-JP" sz="2000" dirty="0" smtClean="0"/>
              <a:t>Jimenez </a:t>
            </a:r>
            <a:r>
              <a:rPr lang="en-US" altLang="ja-JP" sz="2000" dirty="0"/>
              <a:t>and C. Lin, “Dynamic branch </a:t>
            </a:r>
            <a:r>
              <a:rPr lang="en-US" altLang="ja-JP" sz="2000" dirty="0" smtClean="0"/>
              <a:t>prediction with </a:t>
            </a:r>
            <a:r>
              <a:rPr lang="en-US" altLang="ja-JP" sz="2000" dirty="0" err="1"/>
              <a:t>perceptrons</a:t>
            </a:r>
            <a:r>
              <a:rPr lang="en-US" altLang="ja-JP" sz="2000" dirty="0"/>
              <a:t>,” in Proceedings of the </a:t>
            </a:r>
            <a:r>
              <a:rPr lang="en-US" altLang="ja-JP" sz="2000" dirty="0" smtClean="0"/>
              <a:t>7th International </a:t>
            </a:r>
            <a:r>
              <a:rPr lang="en-US" altLang="ja-JP" sz="2000" dirty="0"/>
              <a:t>Symposium on </a:t>
            </a:r>
            <a:r>
              <a:rPr lang="en-US" altLang="ja-JP" sz="2000" dirty="0" smtClean="0"/>
              <a:t>High-Performance Computer </a:t>
            </a:r>
            <a:r>
              <a:rPr lang="en-US" altLang="ja-JP" sz="2000" dirty="0"/>
              <a:t>Architecture, HPCA ’01, pp. 197–206, 2001</a:t>
            </a:r>
            <a:r>
              <a:rPr lang="en-US" altLang="ja-JP" sz="2000" dirty="0" smtClean="0"/>
              <a:t>.</a:t>
            </a:r>
          </a:p>
          <a:p>
            <a:r>
              <a:rPr lang="en-US" altLang="ja-JP" sz="2000" dirty="0"/>
              <a:t>V. </a:t>
            </a:r>
            <a:r>
              <a:rPr lang="en-US" altLang="ja-JP" sz="2000" dirty="0" err="1"/>
              <a:t>Desmet</a:t>
            </a:r>
            <a:r>
              <a:rPr lang="en-US" altLang="ja-JP" sz="2000" dirty="0"/>
              <a:t>, L. </a:t>
            </a:r>
            <a:r>
              <a:rPr lang="en-US" altLang="ja-JP" sz="2000" dirty="0" err="1"/>
              <a:t>Eeckhout</a:t>
            </a:r>
            <a:r>
              <a:rPr lang="en-US" altLang="ja-JP" sz="2000" dirty="0"/>
              <a:t>, and K. De </a:t>
            </a:r>
            <a:r>
              <a:rPr lang="en-US" altLang="ja-JP" sz="2000" dirty="0" err="1"/>
              <a:t>Bosschere</a:t>
            </a:r>
            <a:r>
              <a:rPr lang="en-US" altLang="ja-JP" sz="2000" dirty="0" smtClean="0"/>
              <a:t>, “</a:t>
            </a:r>
            <a:r>
              <a:rPr lang="en-US" altLang="ja-JP" sz="2000" dirty="0"/>
              <a:t>Improved composite confidence mechanisms for </a:t>
            </a:r>
            <a:r>
              <a:rPr lang="en-US" altLang="ja-JP" sz="2000" dirty="0" smtClean="0"/>
              <a:t>a perceptron </a:t>
            </a:r>
            <a:r>
              <a:rPr lang="en-US" altLang="ja-JP" sz="2000" dirty="0"/>
              <a:t>branch predictor,” J. Syst. Archit., vol. </a:t>
            </a:r>
            <a:r>
              <a:rPr lang="en-US" altLang="ja-JP" sz="2000" dirty="0" smtClean="0"/>
              <a:t>52, pp</a:t>
            </a:r>
            <a:r>
              <a:rPr lang="en-US" altLang="ja-JP" sz="2000" dirty="0"/>
              <a:t>. 143–151, March 2006</a:t>
            </a:r>
            <a:r>
              <a:rPr lang="en-US" altLang="ja-JP" sz="2000" dirty="0" smtClean="0"/>
              <a:t>.</a:t>
            </a:r>
          </a:p>
          <a:p>
            <a:r>
              <a:rPr lang="en-US" altLang="ja-JP" sz="2000" dirty="0"/>
              <a:t>H. </a:t>
            </a:r>
            <a:r>
              <a:rPr lang="en-US" altLang="ja-JP" sz="2000" dirty="0" err="1"/>
              <a:t>Gao</a:t>
            </a:r>
            <a:r>
              <a:rPr lang="en-US" altLang="ja-JP" sz="2000" dirty="0"/>
              <a:t> and H. Zhou, “Adaptive information </a:t>
            </a:r>
            <a:r>
              <a:rPr lang="en-US" altLang="ja-JP" sz="2000" dirty="0" smtClean="0"/>
              <a:t>processing: An </a:t>
            </a:r>
            <a:r>
              <a:rPr lang="en-US" altLang="ja-JP" sz="2000" dirty="0"/>
              <a:t>effective way to improve perceptron predictors</a:t>
            </a:r>
            <a:r>
              <a:rPr lang="en-US" altLang="ja-JP" sz="2000" dirty="0" smtClean="0"/>
              <a:t>,” The </a:t>
            </a:r>
            <a:r>
              <a:rPr lang="en-US" altLang="ja-JP" sz="2000" dirty="0"/>
              <a:t>Journal of Instruction Level Parallelism, vol. </a:t>
            </a:r>
            <a:r>
              <a:rPr lang="en-US" altLang="ja-JP" sz="2000" dirty="0" smtClean="0"/>
              <a:t>7, April </a:t>
            </a:r>
            <a:r>
              <a:rPr lang="en-US" altLang="ja-JP" sz="2000" dirty="0"/>
              <a:t>2005</a:t>
            </a:r>
            <a:r>
              <a:rPr lang="en-US" altLang="ja-JP" sz="2000" dirty="0" smtClean="0"/>
              <a:t>.</a:t>
            </a:r>
          </a:p>
          <a:p>
            <a:r>
              <a:rPr lang="en-US" altLang="ja-JP" sz="2000" dirty="0"/>
              <a:t>Gabriel H. </a:t>
            </a:r>
            <a:r>
              <a:rPr lang="en-US" altLang="ja-JP" sz="2000" dirty="0" err="1" smtClean="0"/>
              <a:t>Loh</a:t>
            </a:r>
            <a:r>
              <a:rPr lang="en-US" altLang="ja-JP" sz="2000" dirty="0" smtClean="0"/>
              <a:t>, “Deconstructing </a:t>
            </a:r>
            <a:r>
              <a:rPr lang="en-US" altLang="ja-JP" sz="2000" dirty="0"/>
              <a:t>the </a:t>
            </a:r>
            <a:r>
              <a:rPr lang="en-US" altLang="ja-JP" sz="2000" dirty="0" err="1"/>
              <a:t>Frankenpredictor</a:t>
            </a:r>
            <a:r>
              <a:rPr lang="en-US" altLang="ja-JP" sz="2000" dirty="0"/>
              <a:t> for Implementable </a:t>
            </a:r>
            <a:r>
              <a:rPr lang="en-US" altLang="ja-JP" sz="2000" dirty="0" smtClean="0"/>
              <a:t>Branch Predictors,” </a:t>
            </a:r>
            <a:r>
              <a:rPr lang="en-US" altLang="ja-JP" sz="2000" dirty="0"/>
              <a:t>The Journal of Instruction Level Parallelism, vol. </a:t>
            </a:r>
            <a:r>
              <a:rPr lang="en-US" altLang="ja-JP" sz="2000"/>
              <a:t>7, April 2005.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246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33" y="56016"/>
            <a:ext cx="6948264" cy="6801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角丸四角形 5"/>
          <p:cNvSpPr/>
          <p:nvPr/>
        </p:nvSpPr>
        <p:spPr>
          <a:xfrm>
            <a:off x="1412844" y="188640"/>
            <a:ext cx="3879235" cy="2016224"/>
          </a:xfrm>
          <a:prstGeom prst="roundRect">
            <a:avLst/>
          </a:prstGeom>
          <a:noFill/>
          <a:ln w="762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496" y="1412775"/>
            <a:ext cx="1301959" cy="584775"/>
          </a:xfrm>
          <a:prstGeom prst="rect">
            <a:avLst/>
          </a:prstGeom>
          <a:noFill/>
          <a:ln w="76200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accent2"/>
                </a:solidFill>
              </a:rPr>
              <a:t>GEHL</a:t>
            </a:r>
            <a:endParaRPr kumimoji="1" lang="ja-JP" altLang="en-US" sz="3200" dirty="0">
              <a:solidFill>
                <a:schemeClr val="accent2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619672" y="3068960"/>
            <a:ext cx="936104" cy="2376264"/>
          </a:xfrm>
          <a:prstGeom prst="roundRect">
            <a:avLst/>
          </a:prstGeom>
          <a:noFill/>
          <a:ln w="76200"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4860032" y="4797152"/>
            <a:ext cx="1715280" cy="1224136"/>
          </a:xfrm>
          <a:prstGeom prst="roundRect">
            <a:avLst/>
          </a:prstGeom>
          <a:noFill/>
          <a:ln w="7620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5148064" y="771684"/>
            <a:ext cx="2448272" cy="2081252"/>
          </a:xfrm>
          <a:prstGeom prst="roundRect">
            <a:avLst/>
          </a:prstGeom>
          <a:noFill/>
          <a:ln w="7620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36512" y="3645024"/>
            <a:ext cx="15744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accent4"/>
                </a:solidFill>
              </a:rPr>
              <a:t>Per-Set</a:t>
            </a:r>
          </a:p>
          <a:p>
            <a:r>
              <a:rPr lang="en-US" altLang="ja-JP" sz="3200" dirty="0" smtClean="0">
                <a:solidFill>
                  <a:schemeClr val="accent4"/>
                </a:solidFill>
              </a:rPr>
              <a:t>History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716016" y="6084585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accent6"/>
                </a:solidFill>
              </a:rPr>
              <a:t>new filters</a:t>
            </a:r>
            <a:endParaRPr kumimoji="1" lang="ja-JP" altLang="en-US" sz="3200" dirty="0">
              <a:solidFill>
                <a:schemeClr val="accent6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24128" y="44624"/>
            <a:ext cx="3009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accent3"/>
                </a:solidFill>
              </a:rPr>
              <a:t>BIM overwriting</a:t>
            </a:r>
            <a:endParaRPr kumimoji="1" lang="ja-JP" altLang="en-US" sz="3200" dirty="0">
              <a:solidFill>
                <a:schemeClr val="accent3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452320" y="5877272"/>
            <a:ext cx="16049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FTL++</a:t>
            </a:r>
          </a:p>
          <a:p>
            <a:r>
              <a:rPr kumimoji="1" lang="en-US" altLang="ja-JP" sz="2800" dirty="0" smtClean="0"/>
              <a:t>overview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5675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763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Local History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788" y="1600201"/>
            <a:ext cx="8229600" cy="2908920"/>
          </a:xfrm>
        </p:spPr>
        <p:txBody>
          <a:bodyPr>
            <a:normAutofit/>
          </a:bodyPr>
          <a:lstStyle/>
          <a:p>
            <a:r>
              <a:rPr lang="en-US" altLang="ja-JP" dirty="0"/>
              <a:t>A</a:t>
            </a:r>
            <a:r>
              <a:rPr lang="en-US" altLang="ja-JP" dirty="0" smtClean="0"/>
              <a:t> branch history series per branch address.</a:t>
            </a:r>
          </a:p>
          <a:p>
            <a:r>
              <a:rPr lang="en-US" altLang="ja-JP" dirty="0" smtClean="0"/>
              <a:t>Many existing predictors employ local history </a:t>
            </a:r>
          </a:p>
          <a:p>
            <a:pPr lvl="1"/>
            <a:r>
              <a:rPr lang="en-US" altLang="ja-JP" dirty="0"/>
              <a:t>L</a:t>
            </a:r>
            <a:r>
              <a:rPr lang="en-US" altLang="ja-JP" dirty="0" smtClean="0"/>
              <a:t>arge history table is required to </a:t>
            </a:r>
            <a:r>
              <a:rPr lang="en-US" altLang="ja-JP" dirty="0"/>
              <a:t>provide a </a:t>
            </a:r>
            <a:r>
              <a:rPr lang="en-US" altLang="ja-JP" dirty="0" smtClean="0"/>
              <a:t>dedicated history for </a:t>
            </a:r>
            <a:r>
              <a:rPr lang="en-US" altLang="ja-JP" dirty="0"/>
              <a:t>each branch </a:t>
            </a:r>
            <a:r>
              <a:rPr lang="en-US" altLang="ja-JP" dirty="0" smtClean="0"/>
              <a:t>instruction.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1144491" y="4365104"/>
            <a:ext cx="6840760" cy="1519844"/>
            <a:chOff x="1187624" y="4077072"/>
            <a:chExt cx="6840760" cy="1519844"/>
          </a:xfrm>
        </p:grpSpPr>
        <p:sp>
          <p:nvSpPr>
            <p:cNvPr id="4" name="角丸四角形 3"/>
            <p:cNvSpPr/>
            <p:nvPr/>
          </p:nvSpPr>
          <p:spPr>
            <a:xfrm>
              <a:off x="1269257" y="4077072"/>
              <a:ext cx="2517014" cy="128651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000" dirty="0"/>
                <a:t>E</a:t>
              </a:r>
              <a:r>
                <a:rPr lang="en-US" altLang="ja-JP" sz="2000" dirty="0" smtClean="0"/>
                <a:t>ffective in detecting </a:t>
              </a:r>
              <a:r>
                <a:rPr lang="en-US" altLang="ja-JP" sz="2000" dirty="0"/>
                <a:t>control structures</a:t>
              </a:r>
              <a:endParaRPr kumimoji="1" lang="ja-JP" altLang="en-US" sz="2000" dirty="0"/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5426471" y="4077072"/>
              <a:ext cx="2520280" cy="1294195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000" dirty="0"/>
                <a:t>L</a:t>
              </a:r>
              <a:r>
                <a:rPr lang="en-US" altLang="ja-JP" sz="2000" dirty="0" smtClean="0"/>
                <a:t>arge storage cost and complexity</a:t>
              </a:r>
              <a:endParaRPr kumimoji="1" lang="ja-JP" altLang="en-US" sz="2000" dirty="0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187624" y="5380892"/>
              <a:ext cx="6840760" cy="216024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" name="二等辺三角形 6"/>
          <p:cNvSpPr/>
          <p:nvPr/>
        </p:nvSpPr>
        <p:spPr>
          <a:xfrm>
            <a:off x="4346351" y="5884948"/>
            <a:ext cx="432048" cy="784412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66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Local History Usage in CBP2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016254"/>
              </p:ext>
            </p:extLst>
          </p:nvPr>
        </p:nvGraphicFramePr>
        <p:xfrm>
          <a:off x="179512" y="1761600"/>
          <a:ext cx="8640961" cy="27475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20280"/>
                <a:gridCol w="1944216"/>
                <a:gridCol w="792088"/>
                <a:gridCol w="1656184"/>
                <a:gridCol w="1728193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Proposer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Predictor Name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MPKI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Local History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# of entry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length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A.Seznec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L-TAGE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800" dirty="0" smtClean="0">
                          <a:ea typeface="ＭＳ Ｐゴシック" charset="-128"/>
                        </a:rPr>
                        <a:t>2.926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/>
                        <a:t>Unused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Y.Ishii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FTL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800" dirty="0" smtClean="0">
                          <a:ea typeface="ＭＳ Ｐゴシック" charset="-128"/>
                        </a:rPr>
                        <a:t>2.976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1024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H.Gao and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H.Zhou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PMPM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800" dirty="0" smtClean="0">
                          <a:ea typeface="ＭＳ Ｐゴシック" charset="-128"/>
                        </a:rPr>
                        <a:t>2.988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1024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Y.Ninomiya</a:t>
                      </a:r>
                      <a:r>
                        <a:rPr kumimoji="1" lang="en-US" altLang="ja-JP" dirty="0" smtClean="0"/>
                        <a:t> and </a:t>
                      </a:r>
                      <a:r>
                        <a:rPr kumimoji="1" lang="en-US" altLang="ja-JP" dirty="0" err="1" smtClean="0"/>
                        <a:t>K.Abe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aseline="0" dirty="0" smtClean="0"/>
                        <a:t>A</a:t>
                      </a:r>
                      <a:r>
                        <a:rPr kumimoji="1" lang="en-US" altLang="ja-JP" baseline="30000" dirty="0" smtClean="0"/>
                        <a:t>3</a:t>
                      </a:r>
                      <a:r>
                        <a:rPr kumimoji="1" lang="en-US" altLang="ja-JP" baseline="0" dirty="0" smtClean="0"/>
                        <a:t>PBP</a:t>
                      </a:r>
                      <a:endParaRPr kumimoji="1" lang="ja-JP" altLang="en-US" baseline="0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800" dirty="0" smtClean="0">
                          <a:ea typeface="ＭＳ Ｐゴシック" charset="-128"/>
                        </a:rPr>
                        <a:t>3.458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4096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6156176" y="1329552"/>
            <a:ext cx="2631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dirty="0" smtClean="0"/>
              <a:t>(2006, Realistic Track)</a:t>
            </a:r>
            <a:endParaRPr kumimoji="1" lang="ja-JP" altLang="en-US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 bwMode="gray">
          <a:xfrm>
            <a:off x="467544" y="4797152"/>
            <a:ext cx="8319750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ja-JP" sz="3200" dirty="0" smtClean="0"/>
              <a:t>Recent predictors use conventional local history tables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5652120" y="3057743"/>
            <a:ext cx="3024336" cy="1412507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5652120" y="2562896"/>
            <a:ext cx="3024336" cy="349169"/>
          </a:xfrm>
          <a:prstGeom prst="roundRect">
            <a:avLst>
              <a:gd name="adj" fmla="val 38798"/>
            </a:avLst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gray">
          <a:xfrm>
            <a:off x="467544" y="5877272"/>
            <a:ext cx="831975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ja-JP" sz="3200" dirty="0" smtClean="0"/>
              <a:t>L-TAGE (the victor) does </a:t>
            </a:r>
            <a:r>
              <a:rPr lang="en-US" altLang="ja-JP" sz="3200" dirty="0"/>
              <a:t>not use local </a:t>
            </a:r>
            <a:r>
              <a:rPr lang="en-US" altLang="ja-JP" sz="3200" dirty="0" smtClean="0"/>
              <a:t>history</a:t>
            </a:r>
          </a:p>
        </p:txBody>
      </p:sp>
    </p:spTree>
    <p:extLst>
      <p:ext uri="{BB962C8B-B14F-4D97-AF65-F5344CB8AC3E}">
        <p14:creationId xmlns:p14="http://schemas.microsoft.com/office/powerpoint/2010/main" val="266498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395536" y="4894709"/>
            <a:ext cx="3781134" cy="1560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04166" y="4869160"/>
            <a:ext cx="3744416" cy="15603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00200"/>
            <a:ext cx="8508100" cy="269289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400" dirty="0" smtClean="0"/>
              <a:t>Today, we can utilize a very long history.</a:t>
            </a:r>
          </a:p>
          <a:p>
            <a:pPr lvl="1">
              <a:lnSpc>
                <a:spcPct val="120000"/>
              </a:lnSpc>
            </a:pPr>
            <a:r>
              <a:rPr lang="en-US" altLang="ja-JP" sz="2000" dirty="0" smtClean="0"/>
              <a:t>Perceptron </a:t>
            </a:r>
            <a:r>
              <a:rPr lang="en-US" altLang="ja-JP" sz="1800" dirty="0" smtClean="0"/>
              <a:t>[</a:t>
            </a:r>
            <a:r>
              <a:rPr lang="en-US" altLang="ja-JP" sz="1800" dirty="0" err="1" smtClean="0"/>
              <a:t>D.Jiménez</a:t>
            </a:r>
            <a:r>
              <a:rPr lang="en-US" altLang="ja-JP" sz="1800" dirty="0" smtClean="0"/>
              <a:t>+ 01]</a:t>
            </a:r>
            <a:r>
              <a:rPr lang="en-US" altLang="ja-JP" sz="2000" dirty="0" smtClean="0"/>
              <a:t>, Geometric history length </a:t>
            </a:r>
            <a:r>
              <a:rPr lang="en-US" altLang="ja-JP" sz="1800" dirty="0" smtClean="0"/>
              <a:t>[</a:t>
            </a:r>
            <a:r>
              <a:rPr lang="en-US" altLang="ja-JP" sz="1800" dirty="0" err="1"/>
              <a:t>A.Seznec</a:t>
            </a:r>
            <a:r>
              <a:rPr lang="en-US" altLang="ja-JP" sz="1800" dirty="0"/>
              <a:t> 05</a:t>
            </a:r>
            <a:r>
              <a:rPr lang="en-US" altLang="ja-JP" sz="1800" dirty="0" smtClean="0"/>
              <a:t>]</a:t>
            </a:r>
          </a:p>
          <a:p>
            <a:pPr>
              <a:lnSpc>
                <a:spcPct val="120000"/>
              </a:lnSpc>
            </a:pPr>
            <a:r>
              <a:rPr lang="en-US" altLang="ja-JP" sz="2400" dirty="0"/>
              <a:t>T</a:t>
            </a:r>
            <a:r>
              <a:rPr lang="en-US" altLang="ja-JP" sz="2400" dirty="0" smtClean="0"/>
              <a:t>he design trade-offs for the </a:t>
            </a:r>
            <a:r>
              <a:rPr lang="en-US" altLang="ja-JP" sz="2400" dirty="0"/>
              <a:t>local history </a:t>
            </a:r>
            <a:r>
              <a:rPr lang="en-US" altLang="ja-JP" sz="2400" dirty="0" smtClean="0"/>
              <a:t>may be changed.</a:t>
            </a:r>
            <a:endParaRPr kumimoji="1" lang="en-US" altLang="ja-JP" sz="2400" dirty="0" smtClean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77887" y="2996952"/>
            <a:ext cx="8786601" cy="79208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252000" tIns="108000" rIns="108000" bIns="10800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en-US" altLang="ja-JP" dirty="0" smtClean="0">
                <a:solidFill>
                  <a:schemeClr val="accent2"/>
                </a:solidFill>
              </a:rPr>
              <a:t>Is there a more efficient configuration of LHT?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Exploring the Design Space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554010" y="4176018"/>
            <a:ext cx="644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No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27069" y="4973826"/>
            <a:ext cx="36500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2000" dirty="0" smtClean="0">
                <a:solidFill>
                  <a:schemeClr val="bg1"/>
                </a:solidFill>
              </a:rPr>
              <a:t> Local history </a:t>
            </a:r>
            <a:r>
              <a:rPr lang="en-US" altLang="ja-JP" sz="2000" dirty="0">
                <a:solidFill>
                  <a:schemeClr val="bg1"/>
                </a:solidFill>
              </a:rPr>
              <a:t>no </a:t>
            </a:r>
            <a:r>
              <a:rPr lang="en-US" altLang="ja-JP" sz="2000" dirty="0" smtClean="0">
                <a:solidFill>
                  <a:schemeClr val="bg1"/>
                </a:solidFill>
              </a:rPr>
              <a:t>longer plays a large role. </a:t>
            </a:r>
            <a:r>
              <a:rPr lang="en-US" altLang="ja-JP" sz="2000" dirty="0">
                <a:solidFill>
                  <a:schemeClr val="bg1"/>
                </a:solidFill>
              </a:rPr>
              <a:t> </a:t>
            </a:r>
            <a:r>
              <a:rPr lang="en-US" altLang="ja-JP" sz="2000" dirty="0" smtClean="0">
                <a:solidFill>
                  <a:schemeClr val="bg1"/>
                </a:solidFill>
              </a:rPr>
              <a:t>Using only global history such as L-TAGE does is an efficient way.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85952" y="4201924"/>
            <a:ext cx="770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Yes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85128" y="5124534"/>
            <a:ext cx="36003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2000" dirty="0" smtClean="0">
                <a:solidFill>
                  <a:schemeClr val="bg1"/>
                </a:solidFill>
              </a:rPr>
              <a:t> Predictors </a:t>
            </a:r>
            <a:r>
              <a:rPr lang="en-US" altLang="ja-JP" sz="2000" dirty="0">
                <a:solidFill>
                  <a:schemeClr val="bg1"/>
                </a:solidFill>
              </a:rPr>
              <a:t>u</a:t>
            </a:r>
            <a:r>
              <a:rPr lang="en-US" altLang="ja-JP" sz="2000" dirty="0" smtClean="0">
                <a:solidFill>
                  <a:schemeClr val="bg1"/>
                </a:solidFill>
              </a:rPr>
              <a:t>sing Local history can improve further prediction accuracy with such a LHT.</a:t>
            </a:r>
          </a:p>
        </p:txBody>
      </p:sp>
      <p:sp>
        <p:nvSpPr>
          <p:cNvPr id="2" name="左右矢印 1"/>
          <p:cNvSpPr/>
          <p:nvPr/>
        </p:nvSpPr>
        <p:spPr>
          <a:xfrm>
            <a:off x="4177503" y="5490348"/>
            <a:ext cx="827496" cy="365606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30770" y="3948152"/>
            <a:ext cx="4216143" cy="272120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749156" y="3948152"/>
            <a:ext cx="4216143" cy="2721207"/>
          </a:xfrm>
          <a:prstGeom prst="rect">
            <a:avLst/>
          </a:pr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コンテンツ プレースホルダー 2"/>
          <p:cNvSpPr txBox="1">
            <a:spLocks/>
          </p:cNvSpPr>
          <p:nvPr/>
        </p:nvSpPr>
        <p:spPr>
          <a:xfrm>
            <a:off x="283335" y="3670479"/>
            <a:ext cx="8632224" cy="79936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252000" tIns="108000" rIns="108000" bIns="10800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≒ </a:t>
            </a:r>
            <a:r>
              <a:rPr lang="en-US" altLang="ja-JP" dirty="0" smtClean="0">
                <a:solidFill>
                  <a:srgbClr val="FF0000"/>
                </a:solidFill>
              </a:rPr>
              <a:t>Can FTL beat L-TAGE-like predictors?? </a:t>
            </a:r>
          </a:p>
        </p:txBody>
      </p:sp>
    </p:spTree>
    <p:extLst>
      <p:ext uri="{BB962C8B-B14F-4D97-AF65-F5344CB8AC3E}">
        <p14:creationId xmlns:p14="http://schemas.microsoft.com/office/powerpoint/2010/main" val="101445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115 L 0.49409 3.33333E-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09" y="-6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07407E-6 L -0.49393 -0.0011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05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4" grpId="0" animBg="1"/>
      <p:bldP spid="7" grpId="0"/>
      <p:bldP spid="10" grpId="0"/>
      <p:bldP spid="2" grpId="0" animBg="1"/>
      <p:bldP spid="18" grpId="0" animBg="1"/>
      <p:bldP spid="18" grpId="1" animBg="1"/>
      <p:bldP spid="17" grpId="0" animBg="1"/>
      <p:bldP spid="17" grpId="1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/>
          <p:cNvSpPr txBox="1"/>
          <p:nvPr/>
        </p:nvSpPr>
        <p:spPr>
          <a:xfrm>
            <a:off x="6588224" y="5157192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x10</a:t>
            </a:r>
            <a:endParaRPr kumimoji="1" lang="ja-JP" altLang="en-US" sz="2000" dirty="0"/>
          </a:p>
        </p:txBody>
      </p:sp>
      <p:sp>
        <p:nvSpPr>
          <p:cNvPr id="10" name="台形 9"/>
          <p:cNvSpPr/>
          <p:nvPr/>
        </p:nvSpPr>
        <p:spPr>
          <a:xfrm>
            <a:off x="1117203" y="5271185"/>
            <a:ext cx="5999995" cy="218494"/>
          </a:xfrm>
          <a:custGeom>
            <a:avLst/>
            <a:gdLst>
              <a:gd name="connsiteX0" fmla="*/ 0 w 792088"/>
              <a:gd name="connsiteY0" fmla="*/ 433941 h 433941"/>
              <a:gd name="connsiteX1" fmla="*/ 108485 w 792088"/>
              <a:gd name="connsiteY1" fmla="*/ 0 h 433941"/>
              <a:gd name="connsiteX2" fmla="*/ 683603 w 792088"/>
              <a:gd name="connsiteY2" fmla="*/ 0 h 433941"/>
              <a:gd name="connsiteX3" fmla="*/ 792088 w 792088"/>
              <a:gd name="connsiteY3" fmla="*/ 433941 h 433941"/>
              <a:gd name="connsiteX4" fmla="*/ 0 w 792088"/>
              <a:gd name="connsiteY4" fmla="*/ 433941 h 433941"/>
              <a:gd name="connsiteX0" fmla="*/ 1412584 w 1412584"/>
              <a:gd name="connsiteY0" fmla="*/ 416356 h 433941"/>
              <a:gd name="connsiteX1" fmla="*/ 0 w 1412584"/>
              <a:gd name="connsiteY1" fmla="*/ 0 h 433941"/>
              <a:gd name="connsiteX2" fmla="*/ 575118 w 1412584"/>
              <a:gd name="connsiteY2" fmla="*/ 0 h 433941"/>
              <a:gd name="connsiteX3" fmla="*/ 683603 w 1412584"/>
              <a:gd name="connsiteY3" fmla="*/ 433941 h 433941"/>
              <a:gd name="connsiteX4" fmla="*/ 1412584 w 1412584"/>
              <a:gd name="connsiteY4" fmla="*/ 416356 h 433941"/>
              <a:gd name="connsiteX0" fmla="*/ 1412584 w 2336557"/>
              <a:gd name="connsiteY0" fmla="*/ 416356 h 442733"/>
              <a:gd name="connsiteX1" fmla="*/ 0 w 2336557"/>
              <a:gd name="connsiteY1" fmla="*/ 0 h 442733"/>
              <a:gd name="connsiteX2" fmla="*/ 575118 w 2336557"/>
              <a:gd name="connsiteY2" fmla="*/ 0 h 442733"/>
              <a:gd name="connsiteX3" fmla="*/ 2336557 w 2336557"/>
              <a:gd name="connsiteY3" fmla="*/ 442733 h 442733"/>
              <a:gd name="connsiteX4" fmla="*/ 1412584 w 2336557"/>
              <a:gd name="connsiteY4" fmla="*/ 416356 h 442733"/>
              <a:gd name="connsiteX0" fmla="*/ 1412584 w 7397949"/>
              <a:gd name="connsiteY0" fmla="*/ 416356 h 442733"/>
              <a:gd name="connsiteX1" fmla="*/ 0 w 7397949"/>
              <a:gd name="connsiteY1" fmla="*/ 0 h 442733"/>
              <a:gd name="connsiteX2" fmla="*/ 7397949 w 7397949"/>
              <a:gd name="connsiteY2" fmla="*/ 219808 h 442733"/>
              <a:gd name="connsiteX3" fmla="*/ 2336557 w 7397949"/>
              <a:gd name="connsiteY3" fmla="*/ 442733 h 442733"/>
              <a:gd name="connsiteX4" fmla="*/ 1412584 w 7397949"/>
              <a:gd name="connsiteY4" fmla="*/ 416356 h 442733"/>
              <a:gd name="connsiteX0" fmla="*/ 0 w 5985365"/>
              <a:gd name="connsiteY0" fmla="*/ 196548 h 222925"/>
              <a:gd name="connsiteX1" fmla="*/ 90900 w 5985365"/>
              <a:gd name="connsiteY1" fmla="*/ 0 h 222925"/>
              <a:gd name="connsiteX2" fmla="*/ 5985365 w 5985365"/>
              <a:gd name="connsiteY2" fmla="*/ 0 h 222925"/>
              <a:gd name="connsiteX3" fmla="*/ 923973 w 5985365"/>
              <a:gd name="connsiteY3" fmla="*/ 222925 h 222925"/>
              <a:gd name="connsiteX4" fmla="*/ 0 w 5985365"/>
              <a:gd name="connsiteY4" fmla="*/ 196548 h 222925"/>
              <a:gd name="connsiteX0" fmla="*/ 0 w 5985365"/>
              <a:gd name="connsiteY0" fmla="*/ 196548 h 222925"/>
              <a:gd name="connsiteX1" fmla="*/ 46939 w 5985365"/>
              <a:gd name="connsiteY1" fmla="*/ 0 h 222925"/>
              <a:gd name="connsiteX2" fmla="*/ 5985365 w 5985365"/>
              <a:gd name="connsiteY2" fmla="*/ 0 h 222925"/>
              <a:gd name="connsiteX3" fmla="*/ 923973 w 5985365"/>
              <a:gd name="connsiteY3" fmla="*/ 222925 h 222925"/>
              <a:gd name="connsiteX4" fmla="*/ 0 w 5985365"/>
              <a:gd name="connsiteY4" fmla="*/ 196548 h 222925"/>
              <a:gd name="connsiteX0" fmla="*/ 0 w 5985365"/>
              <a:gd name="connsiteY0" fmla="*/ 196548 h 196548"/>
              <a:gd name="connsiteX1" fmla="*/ 46939 w 5985365"/>
              <a:gd name="connsiteY1" fmla="*/ 0 h 196548"/>
              <a:gd name="connsiteX2" fmla="*/ 5985365 w 5985365"/>
              <a:gd name="connsiteY2" fmla="*/ 0 h 196548"/>
              <a:gd name="connsiteX3" fmla="*/ 915180 w 5985365"/>
              <a:gd name="connsiteY3" fmla="*/ 196548 h 196548"/>
              <a:gd name="connsiteX4" fmla="*/ 0 w 5985365"/>
              <a:gd name="connsiteY4" fmla="*/ 196548 h 196548"/>
              <a:gd name="connsiteX0" fmla="*/ 0 w 5992680"/>
              <a:gd name="connsiteY0" fmla="*/ 196548 h 196548"/>
              <a:gd name="connsiteX1" fmla="*/ 54254 w 5992680"/>
              <a:gd name="connsiteY1" fmla="*/ 0 h 196548"/>
              <a:gd name="connsiteX2" fmla="*/ 5992680 w 5992680"/>
              <a:gd name="connsiteY2" fmla="*/ 0 h 196548"/>
              <a:gd name="connsiteX3" fmla="*/ 922495 w 5992680"/>
              <a:gd name="connsiteY3" fmla="*/ 196548 h 196548"/>
              <a:gd name="connsiteX4" fmla="*/ 0 w 5992680"/>
              <a:gd name="connsiteY4" fmla="*/ 196548 h 196548"/>
              <a:gd name="connsiteX0" fmla="*/ 0 w 5992680"/>
              <a:gd name="connsiteY0" fmla="*/ 196548 h 211178"/>
              <a:gd name="connsiteX1" fmla="*/ 54254 w 5992680"/>
              <a:gd name="connsiteY1" fmla="*/ 0 h 211178"/>
              <a:gd name="connsiteX2" fmla="*/ 5992680 w 5992680"/>
              <a:gd name="connsiteY2" fmla="*/ 0 h 211178"/>
              <a:gd name="connsiteX3" fmla="*/ 900550 w 5992680"/>
              <a:gd name="connsiteY3" fmla="*/ 211178 h 211178"/>
              <a:gd name="connsiteX4" fmla="*/ 0 w 5992680"/>
              <a:gd name="connsiteY4" fmla="*/ 196548 h 211178"/>
              <a:gd name="connsiteX0" fmla="*/ 0 w 5999995"/>
              <a:gd name="connsiteY0" fmla="*/ 196548 h 211178"/>
              <a:gd name="connsiteX1" fmla="*/ 54254 w 5999995"/>
              <a:gd name="connsiteY1" fmla="*/ 0 h 211178"/>
              <a:gd name="connsiteX2" fmla="*/ 5999995 w 5999995"/>
              <a:gd name="connsiteY2" fmla="*/ 58521 h 211178"/>
              <a:gd name="connsiteX3" fmla="*/ 900550 w 5999995"/>
              <a:gd name="connsiteY3" fmla="*/ 211178 h 211178"/>
              <a:gd name="connsiteX4" fmla="*/ 0 w 5999995"/>
              <a:gd name="connsiteY4" fmla="*/ 196548 h 211178"/>
              <a:gd name="connsiteX0" fmla="*/ 0 w 5999995"/>
              <a:gd name="connsiteY0" fmla="*/ 218494 h 218494"/>
              <a:gd name="connsiteX1" fmla="*/ 54254 w 5999995"/>
              <a:gd name="connsiteY1" fmla="*/ 0 h 218494"/>
              <a:gd name="connsiteX2" fmla="*/ 5999995 w 5999995"/>
              <a:gd name="connsiteY2" fmla="*/ 58521 h 218494"/>
              <a:gd name="connsiteX3" fmla="*/ 900550 w 5999995"/>
              <a:gd name="connsiteY3" fmla="*/ 211178 h 218494"/>
              <a:gd name="connsiteX4" fmla="*/ 0 w 5999995"/>
              <a:gd name="connsiteY4" fmla="*/ 218494 h 218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9995" h="218494">
                <a:moveTo>
                  <a:pt x="0" y="218494"/>
                </a:moveTo>
                <a:lnTo>
                  <a:pt x="54254" y="0"/>
                </a:lnTo>
                <a:lnTo>
                  <a:pt x="5999995" y="58521"/>
                </a:lnTo>
                <a:lnTo>
                  <a:pt x="900550" y="211178"/>
                </a:lnTo>
                <a:lnTo>
                  <a:pt x="0" y="218494"/>
                </a:lnTo>
                <a:close/>
              </a:path>
            </a:pathLst>
          </a:cu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2492896"/>
            <a:ext cx="8507289" cy="122099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sz="2600" dirty="0" smtClean="0"/>
              <a:t>We used a Fused Two-Level branch predictor (FTL) </a:t>
            </a:r>
            <a:r>
              <a:rPr lang="en-US" altLang="ja-JP" sz="2400" dirty="0" smtClean="0"/>
              <a:t>[Y.Ishii 07]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98308" y="1556792"/>
            <a:ext cx="7992888" cy="792088"/>
          </a:xfrm>
          <a:prstGeom prst="rect">
            <a:avLst/>
          </a:prstGeom>
          <a:ln w="762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Explore the best configuration of LHT</a:t>
            </a:r>
            <a:endParaRPr kumimoji="1" lang="ja-JP" altLang="en-US" sz="3200" dirty="0"/>
          </a:p>
        </p:txBody>
      </p:sp>
      <p:sp>
        <p:nvSpPr>
          <p:cNvPr id="5" name="正方形/長方形 4"/>
          <p:cNvSpPr/>
          <p:nvPr/>
        </p:nvSpPr>
        <p:spPr>
          <a:xfrm>
            <a:off x="395536" y="3789040"/>
            <a:ext cx="913725" cy="54225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PC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938195" y="3789040"/>
            <a:ext cx="3938061" cy="54225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BIM (Bimodal Table)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131840" y="4655841"/>
            <a:ext cx="3960440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Global Components (Geometric HL)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115616" y="4509120"/>
            <a:ext cx="913725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GHR</a:t>
            </a:r>
          </a:p>
        </p:txBody>
      </p:sp>
      <p:sp>
        <p:nvSpPr>
          <p:cNvPr id="6" name="円/楕円 5"/>
          <p:cNvSpPr/>
          <p:nvPr/>
        </p:nvSpPr>
        <p:spPr>
          <a:xfrm>
            <a:off x="7380312" y="4432813"/>
            <a:ext cx="648072" cy="69465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latin typeface="Times New Roman" pitchFamily="18" charset="0"/>
                <a:cs typeface="Times New Roman" pitchFamily="18" charset="0"/>
              </a:rPr>
              <a:t>Σ</a:t>
            </a: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15616" y="5479031"/>
            <a:ext cx="913725" cy="5422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LHT</a:t>
            </a:r>
            <a:endParaRPr lang="en-US" altLang="ja-JP" dirty="0" smtClean="0"/>
          </a:p>
        </p:txBody>
      </p:sp>
      <p:sp>
        <p:nvSpPr>
          <p:cNvPr id="13" name="正方形/長方形 12"/>
          <p:cNvSpPr/>
          <p:nvPr/>
        </p:nvSpPr>
        <p:spPr>
          <a:xfrm>
            <a:off x="3131840" y="5643872"/>
            <a:ext cx="3960440" cy="5422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Local Components (Geometric HL)</a:t>
            </a:r>
          </a:p>
        </p:txBody>
      </p:sp>
      <p:sp>
        <p:nvSpPr>
          <p:cNvPr id="14" name="正方形/長方形 13"/>
          <p:cNvSpPr/>
          <p:nvPr/>
        </p:nvSpPr>
        <p:spPr>
          <a:xfrm rot="5400000">
            <a:off x="2062911" y="4706042"/>
            <a:ext cx="799999" cy="390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Hash</a:t>
            </a:r>
          </a:p>
        </p:txBody>
      </p:sp>
      <p:sp>
        <p:nvSpPr>
          <p:cNvPr id="15" name="正方形/長方形 14"/>
          <p:cNvSpPr/>
          <p:nvPr/>
        </p:nvSpPr>
        <p:spPr>
          <a:xfrm rot="5400000">
            <a:off x="2077517" y="5670004"/>
            <a:ext cx="765246" cy="3958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Hash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3016086" y="4586876"/>
            <a:ext cx="3960440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Global Components (Geometric HL)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3016086" y="5574907"/>
            <a:ext cx="3960440" cy="5422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Local Components (Geometric HL)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915816" y="4509120"/>
            <a:ext cx="3960440" cy="542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Global Components (Geometric HL)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915816" y="5497151"/>
            <a:ext cx="3960440" cy="5422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Local Components (Geometric HL)</a:t>
            </a:r>
          </a:p>
        </p:txBody>
      </p:sp>
      <p:cxnSp>
        <p:nvCxnSpPr>
          <p:cNvPr id="24" name="カギ線コネクタ 23"/>
          <p:cNvCxnSpPr>
            <a:stCxn id="5" idx="2"/>
          </p:cNvCxnSpPr>
          <p:nvPr/>
        </p:nvCxnSpPr>
        <p:spPr>
          <a:xfrm rot="16200000" flipH="1">
            <a:off x="1123901" y="4059794"/>
            <a:ext cx="866800" cy="1409805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カギ線コネクタ 29"/>
          <p:cNvCxnSpPr>
            <a:stCxn id="5" idx="2"/>
          </p:cNvCxnSpPr>
          <p:nvPr/>
        </p:nvCxnSpPr>
        <p:spPr>
          <a:xfrm rot="16200000" flipH="1">
            <a:off x="632655" y="4551040"/>
            <a:ext cx="1854832" cy="1415345"/>
          </a:xfrm>
          <a:prstGeom prst="bentConnector3">
            <a:avLst>
              <a:gd name="adj1" fmla="val 100013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02" name="直線矢印コネクタ 4101"/>
          <p:cNvCxnSpPr>
            <a:stCxn id="5" idx="3"/>
            <a:endCxn id="7" idx="1"/>
          </p:cNvCxnSpPr>
          <p:nvPr/>
        </p:nvCxnSpPr>
        <p:spPr>
          <a:xfrm>
            <a:off x="1309261" y="4060169"/>
            <a:ext cx="162893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>
            <a:stCxn id="7" idx="3"/>
            <a:endCxn id="6" idx="1"/>
          </p:cNvCxnSpPr>
          <p:nvPr/>
        </p:nvCxnSpPr>
        <p:spPr>
          <a:xfrm>
            <a:off x="6876256" y="4060169"/>
            <a:ext cx="598964" cy="47437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stCxn id="22" idx="3"/>
            <a:endCxn id="6" idx="2"/>
          </p:cNvCxnSpPr>
          <p:nvPr/>
        </p:nvCxnSpPr>
        <p:spPr>
          <a:xfrm flipV="1">
            <a:off x="6876256" y="4780142"/>
            <a:ext cx="504056" cy="10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stCxn id="23" idx="3"/>
            <a:endCxn id="6" idx="3"/>
          </p:cNvCxnSpPr>
          <p:nvPr/>
        </p:nvCxnSpPr>
        <p:spPr>
          <a:xfrm flipV="1">
            <a:off x="6876256" y="5025740"/>
            <a:ext cx="598964" cy="7425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endCxn id="22" idx="1"/>
          </p:cNvCxnSpPr>
          <p:nvPr/>
        </p:nvCxnSpPr>
        <p:spPr>
          <a:xfrm>
            <a:off x="2658077" y="4780141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>
            <a:off x="2029341" y="4780249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/>
          <p:nvPr/>
        </p:nvCxnSpPr>
        <p:spPr>
          <a:xfrm>
            <a:off x="2029340" y="5750159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stCxn id="6" idx="6"/>
          </p:cNvCxnSpPr>
          <p:nvPr/>
        </p:nvCxnSpPr>
        <p:spPr>
          <a:xfrm flipV="1">
            <a:off x="8028384" y="4777756"/>
            <a:ext cx="290652" cy="23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4" name="テキスト ボックス 4123"/>
          <p:cNvSpPr txBox="1"/>
          <p:nvPr/>
        </p:nvSpPr>
        <p:spPr>
          <a:xfrm rot="5400000">
            <a:off x="7968527" y="4614968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P</a:t>
            </a:r>
            <a:r>
              <a:rPr kumimoji="1" lang="en-US" altLang="ja-JP" dirty="0" smtClean="0"/>
              <a:t>rediction</a:t>
            </a:r>
            <a:endParaRPr kumimoji="1" lang="ja-JP" altLang="en-US" dirty="0"/>
          </a:p>
        </p:txBody>
      </p:sp>
      <p:cxnSp>
        <p:nvCxnSpPr>
          <p:cNvPr id="72" name="直線矢印コネクタ 71"/>
          <p:cNvCxnSpPr/>
          <p:nvPr/>
        </p:nvCxnSpPr>
        <p:spPr>
          <a:xfrm>
            <a:off x="2663825" y="5746508"/>
            <a:ext cx="257739" cy="1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2460140" y="5537446"/>
            <a:ext cx="3054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>
                <a:solidFill>
                  <a:schemeClr val="accent1"/>
                </a:solidFill>
              </a:rPr>
              <a:t>O-GEHL </a:t>
            </a:r>
            <a:r>
              <a:rPr kumimoji="1" lang="en-US" altLang="ja-JP" sz="2000" dirty="0" smtClean="0">
                <a:solidFill>
                  <a:schemeClr val="accent1"/>
                </a:solidFill>
              </a:rPr>
              <a:t>[</a:t>
            </a:r>
            <a:r>
              <a:rPr kumimoji="1" lang="en-US" altLang="ja-JP" sz="2000" dirty="0" err="1" smtClean="0">
                <a:solidFill>
                  <a:schemeClr val="accent1"/>
                </a:solidFill>
              </a:rPr>
              <a:t>A.Seznec</a:t>
            </a:r>
            <a:r>
              <a:rPr kumimoji="1" lang="en-US" altLang="ja-JP" sz="2000" dirty="0" smtClean="0">
                <a:solidFill>
                  <a:schemeClr val="accent1"/>
                </a:solidFill>
              </a:rPr>
              <a:t> 05]</a:t>
            </a:r>
            <a:endParaRPr kumimoji="1" lang="ja-JP" altLang="en-US" sz="2000" dirty="0">
              <a:solidFill>
                <a:schemeClr val="accent1"/>
              </a:solidFill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635896" y="6256290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>
                <a:solidFill>
                  <a:schemeClr val="accent2"/>
                </a:solidFill>
              </a:rPr>
              <a:t>FTL</a:t>
            </a:r>
            <a:endParaRPr kumimoji="1" lang="ja-JP" altLang="en-US" sz="2800" dirty="0">
              <a:solidFill>
                <a:schemeClr val="accent2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66398" y="3371008"/>
            <a:ext cx="5901162" cy="1938992"/>
          </a:xfrm>
          <a:prstGeom prst="rect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rtlCol="0">
            <a:spAutoFit/>
          </a:bodyPr>
          <a:lstStyle/>
          <a:p>
            <a:pPr lvl="1">
              <a:lnSpc>
                <a:spcPct val="120000"/>
              </a:lnSpc>
            </a:pPr>
            <a:r>
              <a:rPr lang="en-US" altLang="ja-JP" sz="2800" dirty="0">
                <a:solidFill>
                  <a:schemeClr val="tx1"/>
                </a:solidFill>
              </a:rPr>
              <a:t>C</a:t>
            </a:r>
            <a:r>
              <a:rPr lang="en-US" altLang="ja-JP" sz="2800" dirty="0" smtClean="0">
                <a:solidFill>
                  <a:schemeClr val="tx1"/>
                </a:solidFill>
              </a:rPr>
              <a:t>hange </a:t>
            </a:r>
            <a:r>
              <a:rPr lang="en-US" altLang="ja-JP" sz="2800" dirty="0">
                <a:solidFill>
                  <a:schemeClr val="tx1"/>
                </a:solidFill>
              </a:rPr>
              <a:t>the configuration of </a:t>
            </a:r>
            <a:r>
              <a:rPr lang="en-US" altLang="ja-JP" sz="2800" dirty="0" smtClean="0">
                <a:solidFill>
                  <a:schemeClr val="tx1"/>
                </a:solidFill>
              </a:rPr>
              <a:t>LHT</a:t>
            </a:r>
          </a:p>
          <a:p>
            <a:pPr lvl="2">
              <a:lnSpc>
                <a:spcPct val="120000"/>
              </a:lnSpc>
            </a:pPr>
            <a:r>
              <a:rPr lang="en-US" altLang="ja-JP" sz="2400" dirty="0"/>
              <a:t>N</a:t>
            </a:r>
            <a:r>
              <a:rPr lang="en-US" altLang="ja-JP" sz="2400" dirty="0" smtClean="0"/>
              <a:t>umber of entries </a:t>
            </a:r>
            <a:r>
              <a:rPr lang="en-US" altLang="ja-JP" sz="2400" dirty="0" smtClean="0">
                <a:solidFill>
                  <a:srgbClr val="FF0000"/>
                </a:solidFill>
              </a:rPr>
              <a:t>4 - 4,096</a:t>
            </a:r>
          </a:p>
          <a:p>
            <a:pPr lvl="2">
              <a:lnSpc>
                <a:spcPct val="120000"/>
              </a:lnSpc>
            </a:pPr>
            <a:r>
              <a:rPr lang="en-US" altLang="ja-JP" sz="2400" dirty="0"/>
              <a:t>H</a:t>
            </a:r>
            <a:r>
              <a:rPr lang="en-US" altLang="ja-JP" sz="2400" dirty="0" smtClean="0"/>
              <a:t>istory length </a:t>
            </a:r>
            <a:r>
              <a:rPr lang="en-US" altLang="ja-JP" sz="2400" dirty="0" smtClean="0">
                <a:solidFill>
                  <a:srgbClr val="FF0000"/>
                </a:solidFill>
              </a:rPr>
              <a:t>5 - 50</a:t>
            </a:r>
          </a:p>
          <a:p>
            <a:pPr lvl="2">
              <a:lnSpc>
                <a:spcPct val="120000"/>
              </a:lnSpc>
            </a:pPr>
            <a:r>
              <a:rPr lang="en-US" altLang="ja-JP" sz="2400" dirty="0" smtClean="0"/>
              <a:t>110 </a:t>
            </a:r>
            <a:r>
              <a:rPr lang="en-US" altLang="ja-JP" sz="2400" dirty="0"/>
              <a:t>configurations are tested</a:t>
            </a:r>
            <a:r>
              <a:rPr lang="en-US" altLang="ja-JP" sz="2400" dirty="0" smtClean="0"/>
              <a:t>.</a:t>
            </a:r>
            <a:endParaRPr lang="ja-JP" altLang="en-US" sz="2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708714" y="6186129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x5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9457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" grpId="0" animBg="1"/>
      <p:bldP spid="5" grpId="0" animBg="1"/>
      <p:bldP spid="7" grpId="0" animBg="1"/>
      <p:bldP spid="8" grpId="0" animBg="1"/>
      <p:bldP spid="9" grpId="0" animBg="1"/>
      <p:bldP spid="6" grpId="0" animBg="1"/>
      <p:bldP spid="12" grpId="0" animBg="1"/>
      <p:bldP spid="13" grpId="0" animBg="1"/>
      <p:bldP spid="14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4124" grpId="0"/>
      <p:bldP spid="32" grpId="0"/>
      <p:bldP spid="32" grpId="1"/>
      <p:bldP spid="74" grpId="0"/>
      <p:bldP spid="33" grpId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右矢印 50"/>
          <p:cNvSpPr/>
          <p:nvPr/>
        </p:nvSpPr>
        <p:spPr>
          <a:xfrm>
            <a:off x="4719096" y="4655780"/>
            <a:ext cx="302949" cy="34522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右矢印 51"/>
          <p:cNvSpPr/>
          <p:nvPr/>
        </p:nvSpPr>
        <p:spPr>
          <a:xfrm>
            <a:off x="4522056" y="5107747"/>
            <a:ext cx="302949" cy="345224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右矢印 52"/>
          <p:cNvSpPr/>
          <p:nvPr/>
        </p:nvSpPr>
        <p:spPr>
          <a:xfrm>
            <a:off x="4986057" y="2499208"/>
            <a:ext cx="302949" cy="34522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コネクタ 34"/>
          <p:cNvCxnSpPr/>
          <p:nvPr/>
        </p:nvCxnSpPr>
        <p:spPr>
          <a:xfrm>
            <a:off x="485463" y="2360815"/>
            <a:ext cx="69827" cy="2167959"/>
          </a:xfrm>
          <a:prstGeom prst="line">
            <a:avLst/>
          </a:prstGeom>
          <a:ln w="76200">
            <a:solidFill>
              <a:srgbClr val="E27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>
            <a:off x="555290" y="4528774"/>
            <a:ext cx="2191235" cy="744820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1763688" y="4005064"/>
            <a:ext cx="2191235" cy="67611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1764499" y="1928106"/>
            <a:ext cx="34913" cy="207695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2021655" y="4256116"/>
            <a:ext cx="1978429" cy="950976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flipH="1">
            <a:off x="4000084" y="2141359"/>
            <a:ext cx="56527" cy="2114757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グラフ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399274"/>
              </p:ext>
            </p:extLst>
          </p:nvPr>
        </p:nvGraphicFramePr>
        <p:xfrm>
          <a:off x="107504" y="1484784"/>
          <a:ext cx="5328591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Results</a:t>
            </a:r>
            <a:endParaRPr kumimoji="1" lang="ja-JP" altLang="en-US" dirty="0"/>
          </a:p>
        </p:txBody>
      </p:sp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937909"/>
              </p:ext>
            </p:extLst>
          </p:nvPr>
        </p:nvGraphicFramePr>
        <p:xfrm>
          <a:off x="5200822" y="4365104"/>
          <a:ext cx="381642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849099"/>
              </p:ext>
            </p:extLst>
          </p:nvPr>
        </p:nvGraphicFramePr>
        <p:xfrm>
          <a:off x="5220072" y="1700808"/>
          <a:ext cx="381642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5904741" y="4077072"/>
            <a:ext cx="2948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(c</a:t>
            </a:r>
            <a:r>
              <a:rPr kumimoji="1" lang="en-US" altLang="ja-JP" dirty="0" smtClean="0"/>
              <a:t>)  # </a:t>
            </a:r>
            <a:r>
              <a:rPr lang="en-US" altLang="ja-JP" dirty="0" smtClean="0"/>
              <a:t>of entries = </a:t>
            </a:r>
            <a:r>
              <a:rPr lang="en-US" altLang="ja-JP" dirty="0" smtClean="0">
                <a:solidFill>
                  <a:srgbClr val="00B050"/>
                </a:solidFill>
              </a:rPr>
              <a:t>32</a:t>
            </a:r>
            <a:r>
              <a:rPr lang="en-US" altLang="ja-JP" dirty="0" smtClean="0"/>
              <a:t>/</a:t>
            </a:r>
            <a:r>
              <a:rPr lang="en-US" altLang="ja-JP" dirty="0" smtClean="0">
                <a:solidFill>
                  <a:srgbClr val="E27600"/>
                </a:solidFill>
              </a:rPr>
              <a:t>2,048</a:t>
            </a:r>
            <a:endParaRPr kumimoji="1" lang="ja-JP" altLang="en-US" dirty="0">
              <a:solidFill>
                <a:srgbClr val="E276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02010" y="1331476"/>
            <a:ext cx="2525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(b)  History length = </a:t>
            </a:r>
            <a:r>
              <a:rPr lang="en-US" altLang="ja-JP" dirty="0" smtClean="0">
                <a:solidFill>
                  <a:schemeClr val="accent1"/>
                </a:solidFill>
              </a:rPr>
              <a:t>40</a:t>
            </a:r>
            <a:endParaRPr kumimoji="1" lang="ja-JP" altLang="en-US" dirty="0">
              <a:solidFill>
                <a:schemeClr val="accent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2903" y="1331476"/>
            <a:ext cx="5065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(a</a:t>
            </a:r>
            <a:r>
              <a:rPr kumimoji="1" lang="en-US" altLang="ja-JP" dirty="0" smtClean="0"/>
              <a:t>)  Prediction accuracy of each configurations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6372200" y="3068960"/>
            <a:ext cx="1017433" cy="288032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 rot="3208801">
            <a:off x="5882088" y="4862580"/>
            <a:ext cx="1081312" cy="40028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7812360" y="5798195"/>
            <a:ext cx="720080" cy="36710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右矢印 2"/>
          <p:cNvSpPr/>
          <p:nvPr/>
        </p:nvSpPr>
        <p:spPr>
          <a:xfrm rot="5400000">
            <a:off x="6356269" y="1894255"/>
            <a:ext cx="1111357" cy="1152128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1547664" y="260648"/>
            <a:ext cx="4320480" cy="3681700"/>
            <a:chOff x="-3672603" y="358937"/>
            <a:chExt cx="4320480" cy="3681700"/>
          </a:xfrm>
        </p:grpSpPr>
        <p:sp>
          <p:nvSpPr>
            <p:cNvPr id="17" name="雲形吹き出し 16"/>
            <p:cNvSpPr/>
            <p:nvPr/>
          </p:nvSpPr>
          <p:spPr>
            <a:xfrm>
              <a:off x="-3672603" y="358937"/>
              <a:ext cx="4320480" cy="3681700"/>
            </a:xfrm>
            <a:prstGeom prst="cloudCallout">
              <a:avLst>
                <a:gd name="adj1" fmla="val 60975"/>
                <a:gd name="adj2" fmla="val 28589"/>
              </a:avLst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2400" b="1" dirty="0" smtClean="0"/>
                <a:t>  Why?</a:t>
              </a:r>
            </a:p>
            <a:p>
              <a:pPr algn="ctr"/>
              <a:endParaRPr lang="en-US" altLang="ja-JP" dirty="0" smtClean="0"/>
            </a:p>
            <a:p>
              <a:pPr algn="ctr"/>
              <a:endParaRPr lang="en-US" altLang="ja-JP" dirty="0"/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altLang="ja-JP" dirty="0" smtClean="0"/>
                <a:t>32 entries are usually enough to provide  nearly complete</a:t>
              </a:r>
              <a:r>
                <a:rPr lang="ja-JP" altLang="en-US" dirty="0" smtClean="0"/>
                <a:t> </a:t>
              </a:r>
              <a:r>
                <a:rPr lang="en-US" altLang="ja-JP" dirty="0" smtClean="0"/>
                <a:t>per-address history.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altLang="ja-JP" dirty="0" smtClean="0"/>
                <a:t>A mixed history is useful in accurate prediction</a:t>
              </a:r>
              <a:endParaRPr lang="en-US" altLang="ja-JP" dirty="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-3096539" y="1148019"/>
              <a:ext cx="3612336" cy="400110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olidFill>
                    <a:schemeClr val="bg1"/>
                  </a:solidFill>
                </a:rPr>
                <a:t>We don’t have a clear answer.</a:t>
              </a:r>
              <a:endParaRPr kumimoji="1" lang="ja-JP" alt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円/楕円 19"/>
          <p:cNvSpPr/>
          <p:nvPr/>
        </p:nvSpPr>
        <p:spPr>
          <a:xfrm>
            <a:off x="8452005" y="3140968"/>
            <a:ext cx="180000" cy="18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6192225" y="4783998"/>
            <a:ext cx="180000" cy="18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218503" y="1196752"/>
            <a:ext cx="4652067" cy="1759758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Large number of entries</a:t>
            </a:r>
          </a:p>
          <a:p>
            <a:pPr algn="ctr"/>
            <a:r>
              <a:rPr lang="en-US" altLang="ja-JP" sz="2400" dirty="0"/>
              <a:t>S</a:t>
            </a:r>
            <a:r>
              <a:rPr lang="en-US" altLang="ja-JP" sz="2400" dirty="0" smtClean="0"/>
              <a:t>hort history length</a:t>
            </a:r>
          </a:p>
          <a:p>
            <a:pPr algn="ctr"/>
            <a:r>
              <a:rPr lang="en-US" altLang="ja-JP" sz="2400" dirty="0" smtClean="0"/>
              <a:t>have been used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89449" y="4837551"/>
            <a:ext cx="4652068" cy="1795362"/>
          </a:xfrm>
          <a:prstGeom prst="roundRect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Moderate number of entries</a:t>
            </a:r>
          </a:p>
          <a:p>
            <a:pPr algn="ctr"/>
            <a:r>
              <a:rPr kumimoji="1" lang="en-US" altLang="ja-JP" sz="2400" dirty="0" smtClean="0"/>
              <a:t>Long history length</a:t>
            </a:r>
          </a:p>
          <a:p>
            <a:pPr algn="ctr"/>
            <a:r>
              <a:rPr kumimoji="1" lang="en-US" altLang="ja-JP" sz="2400" dirty="0" smtClean="0"/>
              <a:t>are an efficient configuration</a:t>
            </a:r>
            <a:endParaRPr kumimoji="1" lang="ja-JP" altLang="en-US" sz="2400" dirty="0"/>
          </a:p>
        </p:txBody>
      </p:sp>
      <p:sp>
        <p:nvSpPr>
          <p:cNvPr id="31" name="下矢印 30"/>
          <p:cNvSpPr/>
          <p:nvPr/>
        </p:nvSpPr>
        <p:spPr>
          <a:xfrm>
            <a:off x="683568" y="3207432"/>
            <a:ext cx="4141437" cy="1430283"/>
          </a:xfrm>
          <a:prstGeom prst="downArrow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コンテンツ プレースホルダー 2"/>
          <p:cNvSpPr txBox="1">
            <a:spLocks/>
          </p:cNvSpPr>
          <p:nvPr/>
        </p:nvSpPr>
        <p:spPr>
          <a:xfrm>
            <a:off x="179512" y="1700808"/>
            <a:ext cx="8786601" cy="1728192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252000" tIns="108000" rIns="108000" bIns="108000" rtlCol="0"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en-US" altLang="ja-JP" dirty="0" smtClean="0">
                <a:solidFill>
                  <a:schemeClr val="accent2"/>
                </a:solidFill>
              </a:rPr>
              <a:t>Is there a more efficient configuration of LHT?</a:t>
            </a:r>
          </a:p>
        </p:txBody>
      </p:sp>
      <p:sp>
        <p:nvSpPr>
          <p:cNvPr id="33" name="コンテンツ プレースホルダー 2"/>
          <p:cNvSpPr txBox="1">
            <a:spLocks/>
          </p:cNvSpPr>
          <p:nvPr/>
        </p:nvSpPr>
        <p:spPr>
          <a:xfrm>
            <a:off x="2915816" y="4218733"/>
            <a:ext cx="3240385" cy="1802555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252000" tIns="108000" rIns="108000" bIns="108000" rtlCol="0"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en-US" altLang="ja-JP" sz="6000" b="1" dirty="0" smtClean="0">
                <a:solidFill>
                  <a:schemeClr val="accent1"/>
                </a:solidFill>
              </a:rPr>
              <a:t>Yes!!</a:t>
            </a:r>
          </a:p>
        </p:txBody>
      </p:sp>
    </p:spTree>
    <p:extLst>
      <p:ext uri="{BB962C8B-B14F-4D97-AF65-F5344CB8AC3E}">
        <p14:creationId xmlns:p14="http://schemas.microsoft.com/office/powerpoint/2010/main" val="128314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0046 C -0.01007 -0.00024 -0.02136 -0.00348 -0.03108 -0.00463 C -0.03681 -0.00533 -0.04983 -0.00648 -0.05556 -0.00741 C -0.0658 -0.00787 -0.08143 -0.00926 -0.09254 -0.00926 C -0.104 -0.00903 -0.11406 -0.00718 -0.12431 -0.00533 C -0.13455 -0.00348 -0.14393 0.00046 -0.15452 0.00185 C -0.1658 0.003 -0.18143 0.00254 -0.18768 0.00254 " pathEditMode="relative" rAng="0" ptsTypes="fffaaff">
                                      <p:cBhvr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-37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93 C 0.00295 0.0081 0.01701 0.03264 0.01979 0.0412 C 0.02587 0.05462 0.03368 0.07128 0.03854 0.07985 C 0.04427 0.09026 0.05121 0.09859 0.05469 0.10345 C 0.06042 0.11039 0.06771 0.11988 0.07344 0.12521 C 0.08316 0.13331 0.09705 0.14349 0.10816 0.14974 C 0.11458 0.15136 0.13003 0.16108 0.13993 0.16339 C 0.14983 0.16571 0.1566 0.16223 0.16771 0.16339 C 0.17986 0.16524 0.1974 0.16871 0.2066 0.16987 " pathEditMode="relative" rAng="0" ptsTypes="ffffffaff">
                                      <p:cBhvr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12" y="8447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3" grpId="0" animBg="1"/>
      <p:bldP spid="3" grpId="1" animBg="1"/>
      <p:bldP spid="20" grpId="0" animBg="1"/>
      <p:bldP spid="20" grpId="1" animBg="1"/>
      <p:bldP spid="21" grpId="1" animBg="1"/>
      <p:bldP spid="21" grpId="2" animBg="1"/>
      <p:bldP spid="22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Per-Set Branch History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>
            <a:noAutofit/>
          </a:bodyPr>
          <a:lstStyle/>
          <a:p>
            <a:r>
              <a:rPr lang="en-US" altLang="ja-JP" dirty="0" smtClean="0"/>
              <a:t>Moderate </a:t>
            </a:r>
            <a:r>
              <a:rPr lang="en-US" altLang="ja-JP" dirty="0"/>
              <a:t>number of </a:t>
            </a:r>
            <a:r>
              <a:rPr lang="en-US" altLang="ja-JP" dirty="0" smtClean="0"/>
              <a:t>entries is the most efficient.</a:t>
            </a:r>
          </a:p>
          <a:p>
            <a:r>
              <a:rPr lang="en-US" altLang="ja-JP" dirty="0" smtClean="0"/>
              <a:t>The history using such table was called Per-Set </a:t>
            </a:r>
            <a:r>
              <a:rPr lang="en-US" altLang="ja-JP" dirty="0"/>
              <a:t>branch </a:t>
            </a:r>
            <a:r>
              <a:rPr lang="en-US" altLang="ja-JP" dirty="0" smtClean="0"/>
              <a:t>history [</a:t>
            </a:r>
            <a:r>
              <a:rPr lang="en-US" altLang="ja-JP" dirty="0" err="1"/>
              <a:t>T</a:t>
            </a:r>
            <a:r>
              <a:rPr lang="en-US" altLang="ja-JP" dirty="0" err="1" smtClean="0"/>
              <a:t>.Yeh</a:t>
            </a:r>
            <a:r>
              <a:rPr lang="en-US" altLang="ja-JP" dirty="0" smtClean="0"/>
              <a:t>+ 93].</a:t>
            </a:r>
          </a:p>
          <a:p>
            <a:endParaRPr kumimoji="1" lang="ja-JP" altLang="en-US" dirty="0"/>
          </a:p>
        </p:txBody>
      </p:sp>
      <p:sp>
        <p:nvSpPr>
          <p:cNvPr id="13" name="角丸四角形 12"/>
          <p:cNvSpPr/>
          <p:nvPr/>
        </p:nvSpPr>
        <p:spPr>
          <a:xfrm>
            <a:off x="2555776" y="3474720"/>
            <a:ext cx="1656184" cy="8771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Global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4860032" y="3474720"/>
            <a:ext cx="1656184" cy="87714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Local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2025962" y="3276600"/>
            <a:ext cx="5076564" cy="1244600"/>
          </a:xfrm>
          <a:prstGeom prst="round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角丸四角形 17"/>
          <p:cNvSpPr/>
          <p:nvPr/>
        </p:nvSpPr>
        <p:spPr>
          <a:xfrm>
            <a:off x="921957" y="5110046"/>
            <a:ext cx="7332745" cy="1521332"/>
          </a:xfrm>
          <a:prstGeom prst="roundRect">
            <a:avLst/>
          </a:prstGeom>
          <a:noFill/>
          <a:ln w="889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ローチャート : 組合せ 19"/>
          <p:cNvSpPr/>
          <p:nvPr/>
        </p:nvSpPr>
        <p:spPr>
          <a:xfrm>
            <a:off x="3075811" y="4636807"/>
            <a:ext cx="2982599" cy="228904"/>
          </a:xfrm>
          <a:prstGeom prst="flowChartMerg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56717" y="3645024"/>
            <a:ext cx="934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FTL</a:t>
            </a:r>
            <a:endParaRPr kumimoji="1" lang="ja-JP" altLang="en-US" sz="3200" b="1" dirty="0"/>
          </a:p>
        </p:txBody>
      </p:sp>
      <p:sp>
        <p:nvSpPr>
          <p:cNvPr id="14" name="角丸四角形 13"/>
          <p:cNvSpPr/>
          <p:nvPr/>
        </p:nvSpPr>
        <p:spPr>
          <a:xfrm>
            <a:off x="1095524" y="5262414"/>
            <a:ext cx="6985610" cy="1216596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771905" y="4967399"/>
            <a:ext cx="7632848" cy="1806627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1449898" y="5420269"/>
            <a:ext cx="1656184" cy="9598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Global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3754154" y="5420269"/>
            <a:ext cx="1656184" cy="959851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Per-Set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6058410" y="5420269"/>
            <a:ext cx="1656184" cy="959851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Local</a:t>
            </a:r>
          </a:p>
        </p:txBody>
      </p:sp>
    </p:spTree>
    <p:extLst>
      <p:ext uri="{BB962C8B-B14F-4D97-AF65-F5344CB8AC3E}">
        <p14:creationId xmlns:p14="http://schemas.microsoft.com/office/powerpoint/2010/main" val="422757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7" grpId="0" animBg="1"/>
      <p:bldP spid="18" grpId="0" animBg="1"/>
      <p:bldP spid="20" grpId="0" animBg="1"/>
      <p:bldP spid="21" grpId="0"/>
      <p:bldP spid="14" grpId="0" animBg="1"/>
      <p:bldP spid="19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FTL++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FTL branch predictor with per-set history and </a:t>
            </a:r>
            <a:r>
              <a:rPr lang="en-US" altLang="ja-JP" dirty="0" smtClean="0"/>
              <a:t>several </a:t>
            </a:r>
            <a:r>
              <a:rPr kumimoji="1" lang="en-US" altLang="ja-JP" dirty="0" smtClean="0"/>
              <a:t>optimizations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973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h_16">
  <a:themeElements>
    <a:clrScheme name="psh_16 1">
      <a:dk1>
        <a:srgbClr val="000000"/>
      </a:dk1>
      <a:lt1>
        <a:srgbClr val="FFFFFF"/>
      </a:lt1>
      <a:dk2>
        <a:srgbClr val="003399"/>
      </a:dk2>
      <a:lt2>
        <a:srgbClr val="B2B2B2"/>
      </a:lt2>
      <a:accent1>
        <a:srgbClr val="998FD5"/>
      </a:accent1>
      <a:accent2>
        <a:srgbClr val="2AA5DC"/>
      </a:accent2>
      <a:accent3>
        <a:srgbClr val="FFFFFF"/>
      </a:accent3>
      <a:accent4>
        <a:srgbClr val="000000"/>
      </a:accent4>
      <a:accent5>
        <a:srgbClr val="CAC6E7"/>
      </a:accent5>
      <a:accent6>
        <a:srgbClr val="2595C7"/>
      </a:accent6>
      <a:hlink>
        <a:srgbClr val="6666FF"/>
      </a:hlink>
      <a:folHlink>
        <a:srgbClr val="B2B2B2"/>
      </a:folHlink>
    </a:clrScheme>
    <a:fontScheme name="psh_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sh_16 1">
        <a:dk1>
          <a:srgbClr val="000000"/>
        </a:dk1>
        <a:lt1>
          <a:srgbClr val="FFFFFF"/>
        </a:lt1>
        <a:dk2>
          <a:srgbClr val="003399"/>
        </a:dk2>
        <a:lt2>
          <a:srgbClr val="B2B2B2"/>
        </a:lt2>
        <a:accent1>
          <a:srgbClr val="998FD5"/>
        </a:accent1>
        <a:accent2>
          <a:srgbClr val="2AA5DC"/>
        </a:accent2>
        <a:accent3>
          <a:srgbClr val="FFFFFF"/>
        </a:accent3>
        <a:accent4>
          <a:srgbClr val="000000"/>
        </a:accent4>
        <a:accent5>
          <a:srgbClr val="CAC6E7"/>
        </a:accent5>
        <a:accent6>
          <a:srgbClr val="2595C7"/>
        </a:accent6>
        <a:hlink>
          <a:srgbClr val="66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_16 2">
        <a:dk1>
          <a:srgbClr val="000000"/>
        </a:dk1>
        <a:lt1>
          <a:srgbClr val="FFFFFF"/>
        </a:lt1>
        <a:dk2>
          <a:srgbClr val="0058B0"/>
        </a:dk2>
        <a:lt2>
          <a:srgbClr val="B2B2B2"/>
        </a:lt2>
        <a:accent1>
          <a:srgbClr val="FF9900"/>
        </a:accent1>
        <a:accent2>
          <a:srgbClr val="00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008AB9"/>
        </a:accent6>
        <a:hlink>
          <a:srgbClr val="9966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_16 3">
        <a:dk1>
          <a:srgbClr val="000000"/>
        </a:dk1>
        <a:lt1>
          <a:srgbClr val="FFFFFF"/>
        </a:lt1>
        <a:dk2>
          <a:srgbClr val="3366CC"/>
        </a:dk2>
        <a:lt2>
          <a:srgbClr val="C0C0C0"/>
        </a:lt2>
        <a:accent1>
          <a:srgbClr val="4EB3E6"/>
        </a:accent1>
        <a:accent2>
          <a:srgbClr val="7CC638"/>
        </a:accent2>
        <a:accent3>
          <a:srgbClr val="FFFFFF"/>
        </a:accent3>
        <a:accent4>
          <a:srgbClr val="000000"/>
        </a:accent4>
        <a:accent5>
          <a:srgbClr val="B2D6F0"/>
        </a:accent5>
        <a:accent6>
          <a:srgbClr val="70B332"/>
        </a:accent6>
        <a:hlink>
          <a:srgbClr val="9999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3">
      <a:dk1>
        <a:srgbClr val="093575"/>
      </a:dk1>
      <a:lt1>
        <a:srgbClr val="FFFFFF"/>
      </a:lt1>
      <a:dk2>
        <a:srgbClr val="000066"/>
      </a:dk2>
      <a:lt2>
        <a:srgbClr val="808080"/>
      </a:lt2>
      <a:accent1>
        <a:srgbClr val="4B92E1"/>
      </a:accent1>
      <a:accent2>
        <a:srgbClr val="99CCFF"/>
      </a:accent2>
      <a:accent3>
        <a:srgbClr val="FFFFFF"/>
      </a:accent3>
      <a:accent4>
        <a:srgbClr val="062C63"/>
      </a:accent4>
      <a:accent5>
        <a:srgbClr val="B1C7EE"/>
      </a:accent5>
      <a:accent6>
        <a:srgbClr val="8AB9E7"/>
      </a:accent6>
      <a:hlink>
        <a:srgbClr val="0066CC"/>
      </a:hlink>
      <a:folHlink>
        <a:srgbClr val="AF67FF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1D4940"/>
        </a:dk1>
        <a:lt1>
          <a:srgbClr val="FFFFFF"/>
        </a:lt1>
        <a:dk2>
          <a:srgbClr val="3F716F"/>
        </a:dk2>
        <a:lt2>
          <a:srgbClr val="C0C0C0"/>
        </a:lt2>
        <a:accent1>
          <a:srgbClr val="669E86"/>
        </a:accent1>
        <a:accent2>
          <a:srgbClr val="98C4AC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89B19B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E5D70"/>
        </a:dk1>
        <a:lt1>
          <a:srgbClr val="FFFFFF"/>
        </a:lt1>
        <a:dk2>
          <a:srgbClr val="333300"/>
        </a:dk2>
        <a:lt2>
          <a:srgbClr val="969696"/>
        </a:lt2>
        <a:accent1>
          <a:srgbClr val="DDB905"/>
        </a:accent1>
        <a:accent2>
          <a:srgbClr val="6BA919"/>
        </a:accent2>
        <a:accent3>
          <a:srgbClr val="FFFFFF"/>
        </a:accent3>
        <a:accent4>
          <a:srgbClr val="0A4E5F"/>
        </a:accent4>
        <a:accent5>
          <a:srgbClr val="EBD9AA"/>
        </a:accent5>
        <a:accent6>
          <a:srgbClr val="609916"/>
        </a:accent6>
        <a:hlink>
          <a:srgbClr val="DA8200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93575"/>
        </a:dk1>
        <a:lt1>
          <a:srgbClr val="FFFFFF"/>
        </a:lt1>
        <a:dk2>
          <a:srgbClr val="000066"/>
        </a:dk2>
        <a:lt2>
          <a:srgbClr val="808080"/>
        </a:lt2>
        <a:accent1>
          <a:srgbClr val="4B92E1"/>
        </a:accent1>
        <a:accent2>
          <a:srgbClr val="99CCFF"/>
        </a:accent2>
        <a:accent3>
          <a:srgbClr val="FFFFFF"/>
        </a:accent3>
        <a:accent4>
          <a:srgbClr val="062C63"/>
        </a:accent4>
        <a:accent5>
          <a:srgbClr val="B1C7EE"/>
        </a:accent5>
        <a:accent6>
          <a:srgbClr val="8AB9E7"/>
        </a:accent6>
        <a:hlink>
          <a:srgbClr val="0066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テーマ1">
  <a:themeElements>
    <a:clrScheme name="Default Design 3">
      <a:dk1>
        <a:srgbClr val="000000"/>
      </a:dk1>
      <a:lt1>
        <a:srgbClr val="FFFFFF"/>
      </a:lt1>
      <a:dk2>
        <a:srgbClr val="324286"/>
      </a:dk2>
      <a:lt2>
        <a:srgbClr val="C0C0C0"/>
      </a:lt2>
      <a:accent1>
        <a:srgbClr val="B0C931"/>
      </a:accent1>
      <a:accent2>
        <a:srgbClr val="DFB54D"/>
      </a:accent2>
      <a:accent3>
        <a:srgbClr val="FFFFFF"/>
      </a:accent3>
      <a:accent4>
        <a:srgbClr val="000000"/>
      </a:accent4>
      <a:accent5>
        <a:srgbClr val="D4E1AD"/>
      </a:accent5>
      <a:accent6>
        <a:srgbClr val="CAA445"/>
      </a:accent6>
      <a:hlink>
        <a:srgbClr val="65C0D5"/>
      </a:hlink>
      <a:folHlink>
        <a:srgbClr val="8B9BDD"/>
      </a:folHlink>
    </a:clrScheme>
    <a:fontScheme name="Office ​​テーマ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hlink">
                <a:gamma/>
                <a:tint val="0"/>
                <a:invGamma/>
              </a:schemeClr>
            </a:gs>
            <a:gs pos="100000">
              <a:schemeClr val="hlink">
                <a:alpha val="50000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hlink">
                <a:gamma/>
                <a:tint val="0"/>
                <a:invGamma/>
              </a:schemeClr>
            </a:gs>
            <a:gs pos="100000">
              <a:schemeClr val="hlink">
                <a:alpha val="50000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993366"/>
        </a:dk2>
        <a:lt2>
          <a:srgbClr val="C0C0C0"/>
        </a:lt2>
        <a:accent1>
          <a:srgbClr val="EE6A54"/>
        </a:accent1>
        <a:accent2>
          <a:srgbClr val="EEA73E"/>
        </a:accent2>
        <a:accent3>
          <a:srgbClr val="FFFFFF"/>
        </a:accent3>
        <a:accent4>
          <a:srgbClr val="000000"/>
        </a:accent4>
        <a:accent5>
          <a:srgbClr val="F5B9B3"/>
        </a:accent5>
        <a:accent6>
          <a:srgbClr val="D89737"/>
        </a:accent6>
        <a:hlink>
          <a:srgbClr val="CCB71A"/>
        </a:hlink>
        <a:folHlink>
          <a:srgbClr val="D1618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5A5A88"/>
        </a:dk2>
        <a:lt2>
          <a:srgbClr val="C0C0C0"/>
        </a:lt2>
        <a:accent1>
          <a:srgbClr val="A589F3"/>
        </a:accent1>
        <a:accent2>
          <a:srgbClr val="6DADF3"/>
        </a:accent2>
        <a:accent3>
          <a:srgbClr val="FFFFFF"/>
        </a:accent3>
        <a:accent4>
          <a:srgbClr val="000000"/>
        </a:accent4>
        <a:accent5>
          <a:srgbClr val="CFC4F8"/>
        </a:accent5>
        <a:accent6>
          <a:srgbClr val="629CDC"/>
        </a:accent6>
        <a:hlink>
          <a:srgbClr val="78C286"/>
        </a:hlink>
        <a:folHlink>
          <a:srgbClr val="84A8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324286"/>
        </a:dk2>
        <a:lt2>
          <a:srgbClr val="C0C0C0"/>
        </a:lt2>
        <a:accent1>
          <a:srgbClr val="B0C931"/>
        </a:accent1>
        <a:accent2>
          <a:srgbClr val="DFB54D"/>
        </a:accent2>
        <a:accent3>
          <a:srgbClr val="FFFFFF"/>
        </a:accent3>
        <a:accent4>
          <a:srgbClr val="000000"/>
        </a:accent4>
        <a:accent5>
          <a:srgbClr val="D4E1AD"/>
        </a:accent5>
        <a:accent6>
          <a:srgbClr val="CAA445"/>
        </a:accent6>
        <a:hlink>
          <a:srgbClr val="65C0D5"/>
        </a:hlink>
        <a:folHlink>
          <a:srgbClr val="8B9B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Design">
  <a:themeElements>
    <a:clrScheme name="1_Default Design 3">
      <a:dk1>
        <a:srgbClr val="000000"/>
      </a:dk1>
      <a:lt1>
        <a:srgbClr val="FFFFFF"/>
      </a:lt1>
      <a:dk2>
        <a:srgbClr val="324286"/>
      </a:dk2>
      <a:lt2>
        <a:srgbClr val="C0C0C0"/>
      </a:lt2>
      <a:accent1>
        <a:srgbClr val="B0C931"/>
      </a:accent1>
      <a:accent2>
        <a:srgbClr val="DFB54D"/>
      </a:accent2>
      <a:accent3>
        <a:srgbClr val="FFFFFF"/>
      </a:accent3>
      <a:accent4>
        <a:srgbClr val="000000"/>
      </a:accent4>
      <a:accent5>
        <a:srgbClr val="D4E1AD"/>
      </a:accent5>
      <a:accent6>
        <a:srgbClr val="CAA445"/>
      </a:accent6>
      <a:hlink>
        <a:srgbClr val="65C0D5"/>
      </a:hlink>
      <a:folHlink>
        <a:srgbClr val="8B9BDD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993366"/>
        </a:dk2>
        <a:lt2>
          <a:srgbClr val="C0C0C0"/>
        </a:lt2>
        <a:accent1>
          <a:srgbClr val="EE6A54"/>
        </a:accent1>
        <a:accent2>
          <a:srgbClr val="EEA73E"/>
        </a:accent2>
        <a:accent3>
          <a:srgbClr val="FFFFFF"/>
        </a:accent3>
        <a:accent4>
          <a:srgbClr val="000000"/>
        </a:accent4>
        <a:accent5>
          <a:srgbClr val="F5B9B3"/>
        </a:accent5>
        <a:accent6>
          <a:srgbClr val="D89737"/>
        </a:accent6>
        <a:hlink>
          <a:srgbClr val="CCB71A"/>
        </a:hlink>
        <a:folHlink>
          <a:srgbClr val="D1618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5A5A88"/>
        </a:dk2>
        <a:lt2>
          <a:srgbClr val="C0C0C0"/>
        </a:lt2>
        <a:accent1>
          <a:srgbClr val="A589F3"/>
        </a:accent1>
        <a:accent2>
          <a:srgbClr val="6DADF3"/>
        </a:accent2>
        <a:accent3>
          <a:srgbClr val="FFFFFF"/>
        </a:accent3>
        <a:accent4>
          <a:srgbClr val="000000"/>
        </a:accent4>
        <a:accent5>
          <a:srgbClr val="CFC4F8"/>
        </a:accent5>
        <a:accent6>
          <a:srgbClr val="629CDC"/>
        </a:accent6>
        <a:hlink>
          <a:srgbClr val="78C286"/>
        </a:hlink>
        <a:folHlink>
          <a:srgbClr val="84A8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324286"/>
        </a:dk2>
        <a:lt2>
          <a:srgbClr val="C0C0C0"/>
        </a:lt2>
        <a:accent1>
          <a:srgbClr val="B0C931"/>
        </a:accent1>
        <a:accent2>
          <a:srgbClr val="DFB54D"/>
        </a:accent2>
        <a:accent3>
          <a:srgbClr val="FFFFFF"/>
        </a:accent3>
        <a:accent4>
          <a:srgbClr val="000000"/>
        </a:accent4>
        <a:accent5>
          <a:srgbClr val="D4E1AD"/>
        </a:accent5>
        <a:accent6>
          <a:srgbClr val="CAA445"/>
        </a:accent6>
        <a:hlink>
          <a:srgbClr val="65C0D5"/>
        </a:hlink>
        <a:folHlink>
          <a:srgbClr val="8B9B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Default Design">
  <a:themeElements>
    <a:clrScheme name="2_Default Design 3">
      <a:dk1>
        <a:srgbClr val="000000"/>
      </a:dk1>
      <a:lt1>
        <a:srgbClr val="FFFFFF"/>
      </a:lt1>
      <a:dk2>
        <a:srgbClr val="324286"/>
      </a:dk2>
      <a:lt2>
        <a:srgbClr val="C0C0C0"/>
      </a:lt2>
      <a:accent1>
        <a:srgbClr val="B0C931"/>
      </a:accent1>
      <a:accent2>
        <a:srgbClr val="DFB54D"/>
      </a:accent2>
      <a:accent3>
        <a:srgbClr val="FFFFFF"/>
      </a:accent3>
      <a:accent4>
        <a:srgbClr val="000000"/>
      </a:accent4>
      <a:accent5>
        <a:srgbClr val="D4E1AD"/>
      </a:accent5>
      <a:accent6>
        <a:srgbClr val="CAA445"/>
      </a:accent6>
      <a:hlink>
        <a:srgbClr val="65C0D5"/>
      </a:hlink>
      <a:folHlink>
        <a:srgbClr val="8B9BDD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993366"/>
        </a:dk2>
        <a:lt2>
          <a:srgbClr val="C0C0C0"/>
        </a:lt2>
        <a:accent1>
          <a:srgbClr val="EE6A54"/>
        </a:accent1>
        <a:accent2>
          <a:srgbClr val="EEA73E"/>
        </a:accent2>
        <a:accent3>
          <a:srgbClr val="FFFFFF"/>
        </a:accent3>
        <a:accent4>
          <a:srgbClr val="000000"/>
        </a:accent4>
        <a:accent5>
          <a:srgbClr val="F5B9B3"/>
        </a:accent5>
        <a:accent6>
          <a:srgbClr val="D89737"/>
        </a:accent6>
        <a:hlink>
          <a:srgbClr val="CCB71A"/>
        </a:hlink>
        <a:folHlink>
          <a:srgbClr val="D1618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5A5A88"/>
        </a:dk2>
        <a:lt2>
          <a:srgbClr val="C0C0C0"/>
        </a:lt2>
        <a:accent1>
          <a:srgbClr val="A589F3"/>
        </a:accent1>
        <a:accent2>
          <a:srgbClr val="6DADF3"/>
        </a:accent2>
        <a:accent3>
          <a:srgbClr val="FFFFFF"/>
        </a:accent3>
        <a:accent4>
          <a:srgbClr val="000000"/>
        </a:accent4>
        <a:accent5>
          <a:srgbClr val="CFC4F8"/>
        </a:accent5>
        <a:accent6>
          <a:srgbClr val="629CDC"/>
        </a:accent6>
        <a:hlink>
          <a:srgbClr val="78C286"/>
        </a:hlink>
        <a:folHlink>
          <a:srgbClr val="84A8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324286"/>
        </a:dk2>
        <a:lt2>
          <a:srgbClr val="C0C0C0"/>
        </a:lt2>
        <a:accent1>
          <a:srgbClr val="B0C931"/>
        </a:accent1>
        <a:accent2>
          <a:srgbClr val="DFB54D"/>
        </a:accent2>
        <a:accent3>
          <a:srgbClr val="FFFFFF"/>
        </a:accent3>
        <a:accent4>
          <a:srgbClr val="000000"/>
        </a:accent4>
        <a:accent5>
          <a:srgbClr val="D4E1AD"/>
        </a:accent5>
        <a:accent6>
          <a:srgbClr val="CAA445"/>
        </a:accent6>
        <a:hlink>
          <a:srgbClr val="65C0D5"/>
        </a:hlink>
        <a:folHlink>
          <a:srgbClr val="8B9B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Default Design">
  <a:themeElements>
    <a:clrScheme name="3_Default Design 3">
      <a:dk1>
        <a:srgbClr val="000000"/>
      </a:dk1>
      <a:lt1>
        <a:srgbClr val="FFFFFF"/>
      </a:lt1>
      <a:dk2>
        <a:srgbClr val="324286"/>
      </a:dk2>
      <a:lt2>
        <a:srgbClr val="C0C0C0"/>
      </a:lt2>
      <a:accent1>
        <a:srgbClr val="B0C931"/>
      </a:accent1>
      <a:accent2>
        <a:srgbClr val="DFB54D"/>
      </a:accent2>
      <a:accent3>
        <a:srgbClr val="FFFFFF"/>
      </a:accent3>
      <a:accent4>
        <a:srgbClr val="000000"/>
      </a:accent4>
      <a:accent5>
        <a:srgbClr val="D4E1AD"/>
      </a:accent5>
      <a:accent6>
        <a:srgbClr val="CAA445"/>
      </a:accent6>
      <a:hlink>
        <a:srgbClr val="65C0D5"/>
      </a:hlink>
      <a:folHlink>
        <a:srgbClr val="8B9BDD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993366"/>
        </a:dk2>
        <a:lt2>
          <a:srgbClr val="C0C0C0"/>
        </a:lt2>
        <a:accent1>
          <a:srgbClr val="EE6A54"/>
        </a:accent1>
        <a:accent2>
          <a:srgbClr val="EEA73E"/>
        </a:accent2>
        <a:accent3>
          <a:srgbClr val="FFFFFF"/>
        </a:accent3>
        <a:accent4>
          <a:srgbClr val="000000"/>
        </a:accent4>
        <a:accent5>
          <a:srgbClr val="F5B9B3"/>
        </a:accent5>
        <a:accent6>
          <a:srgbClr val="D89737"/>
        </a:accent6>
        <a:hlink>
          <a:srgbClr val="CCB71A"/>
        </a:hlink>
        <a:folHlink>
          <a:srgbClr val="D1618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5A5A88"/>
        </a:dk2>
        <a:lt2>
          <a:srgbClr val="C0C0C0"/>
        </a:lt2>
        <a:accent1>
          <a:srgbClr val="A589F3"/>
        </a:accent1>
        <a:accent2>
          <a:srgbClr val="6DADF3"/>
        </a:accent2>
        <a:accent3>
          <a:srgbClr val="FFFFFF"/>
        </a:accent3>
        <a:accent4>
          <a:srgbClr val="000000"/>
        </a:accent4>
        <a:accent5>
          <a:srgbClr val="CFC4F8"/>
        </a:accent5>
        <a:accent6>
          <a:srgbClr val="629CDC"/>
        </a:accent6>
        <a:hlink>
          <a:srgbClr val="78C286"/>
        </a:hlink>
        <a:folHlink>
          <a:srgbClr val="84A8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324286"/>
        </a:dk2>
        <a:lt2>
          <a:srgbClr val="C0C0C0"/>
        </a:lt2>
        <a:accent1>
          <a:srgbClr val="B0C931"/>
        </a:accent1>
        <a:accent2>
          <a:srgbClr val="DFB54D"/>
        </a:accent2>
        <a:accent3>
          <a:srgbClr val="FFFFFF"/>
        </a:accent3>
        <a:accent4>
          <a:srgbClr val="000000"/>
        </a:accent4>
        <a:accent5>
          <a:srgbClr val="D4E1AD"/>
        </a:accent5>
        <a:accent6>
          <a:srgbClr val="CAA445"/>
        </a:accent6>
        <a:hlink>
          <a:srgbClr val="65C0D5"/>
        </a:hlink>
        <a:folHlink>
          <a:srgbClr val="8B9B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Default Design">
  <a:themeElements>
    <a:clrScheme name="ユーザー定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269999"/>
      </a:accent5>
      <a:accent6>
        <a:srgbClr val="F79646"/>
      </a:accent6>
      <a:hlink>
        <a:srgbClr val="0000FF"/>
      </a:hlink>
      <a:folHlink>
        <a:srgbClr val="9BBB59"/>
      </a:folHlink>
    </a:clrScheme>
    <a:fontScheme name="4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Default Design 1">
        <a:dk1>
          <a:srgbClr val="000000"/>
        </a:dk1>
        <a:lt1>
          <a:srgbClr val="FFFFFF"/>
        </a:lt1>
        <a:dk2>
          <a:srgbClr val="993366"/>
        </a:dk2>
        <a:lt2>
          <a:srgbClr val="C0C0C0"/>
        </a:lt2>
        <a:accent1>
          <a:srgbClr val="EE6A54"/>
        </a:accent1>
        <a:accent2>
          <a:srgbClr val="EEA73E"/>
        </a:accent2>
        <a:accent3>
          <a:srgbClr val="FFFFFF"/>
        </a:accent3>
        <a:accent4>
          <a:srgbClr val="000000"/>
        </a:accent4>
        <a:accent5>
          <a:srgbClr val="F5B9B3"/>
        </a:accent5>
        <a:accent6>
          <a:srgbClr val="D89737"/>
        </a:accent6>
        <a:hlink>
          <a:srgbClr val="CCB71A"/>
        </a:hlink>
        <a:folHlink>
          <a:srgbClr val="D1618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000000"/>
        </a:dk1>
        <a:lt1>
          <a:srgbClr val="FFFFFF"/>
        </a:lt1>
        <a:dk2>
          <a:srgbClr val="5A5A88"/>
        </a:dk2>
        <a:lt2>
          <a:srgbClr val="C0C0C0"/>
        </a:lt2>
        <a:accent1>
          <a:srgbClr val="A589F3"/>
        </a:accent1>
        <a:accent2>
          <a:srgbClr val="6DADF3"/>
        </a:accent2>
        <a:accent3>
          <a:srgbClr val="FFFFFF"/>
        </a:accent3>
        <a:accent4>
          <a:srgbClr val="000000"/>
        </a:accent4>
        <a:accent5>
          <a:srgbClr val="CFC4F8"/>
        </a:accent5>
        <a:accent6>
          <a:srgbClr val="629CDC"/>
        </a:accent6>
        <a:hlink>
          <a:srgbClr val="78C286"/>
        </a:hlink>
        <a:folHlink>
          <a:srgbClr val="84A8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000000"/>
        </a:dk1>
        <a:lt1>
          <a:srgbClr val="FFFFFF"/>
        </a:lt1>
        <a:dk2>
          <a:srgbClr val="324286"/>
        </a:dk2>
        <a:lt2>
          <a:srgbClr val="C0C0C0"/>
        </a:lt2>
        <a:accent1>
          <a:srgbClr val="B0C931"/>
        </a:accent1>
        <a:accent2>
          <a:srgbClr val="DFB54D"/>
        </a:accent2>
        <a:accent3>
          <a:srgbClr val="FFFFFF"/>
        </a:accent3>
        <a:accent4>
          <a:srgbClr val="000000"/>
        </a:accent4>
        <a:accent5>
          <a:srgbClr val="D4E1AD"/>
        </a:accent5>
        <a:accent6>
          <a:srgbClr val="CAA445"/>
        </a:accent6>
        <a:hlink>
          <a:srgbClr val="65C0D5"/>
        </a:hlink>
        <a:folHlink>
          <a:srgbClr val="8B9B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F013TGp</Template>
  <TotalTime>16975</TotalTime>
  <Words>2850</Words>
  <Application>Microsoft Office PowerPoint</Application>
  <PresentationFormat>画面に合わせる (4:3)</PresentationFormat>
  <Paragraphs>505</Paragraphs>
  <Slides>22</Slides>
  <Notes>20</Notes>
  <HiddenSlides>1</HiddenSlides>
  <MMClips>0</MMClips>
  <ScaleCrop>false</ScaleCrop>
  <HeadingPairs>
    <vt:vector size="6" baseType="variant">
      <vt:variant>
        <vt:lpstr>テーマ</vt:lpstr>
      </vt:variant>
      <vt:variant>
        <vt:i4>7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30" baseType="lpstr">
      <vt:lpstr>psh_16</vt:lpstr>
      <vt:lpstr>Custom Design</vt:lpstr>
      <vt:lpstr>テーマ1</vt:lpstr>
      <vt:lpstr>1_Default Design</vt:lpstr>
      <vt:lpstr>2_Default Design</vt:lpstr>
      <vt:lpstr>3_Default Design</vt:lpstr>
      <vt:lpstr>4_Default Design</vt:lpstr>
      <vt:lpstr>Image</vt:lpstr>
      <vt:lpstr>Revisiting Local History to Improve the Fused Two-Level Branch Predictor</vt:lpstr>
      <vt:lpstr>1. Revisiting local history</vt:lpstr>
      <vt:lpstr>Local History</vt:lpstr>
      <vt:lpstr>Local History Usage in CBP2</vt:lpstr>
      <vt:lpstr>Exploring the Design Space</vt:lpstr>
      <vt:lpstr>Experiment</vt:lpstr>
      <vt:lpstr>Results</vt:lpstr>
      <vt:lpstr>Per-Set Branch History</vt:lpstr>
      <vt:lpstr>2. FTL++</vt:lpstr>
      <vt:lpstr>PowerPoint プレゼンテーション</vt:lpstr>
      <vt:lpstr>Histories and Components</vt:lpstr>
      <vt:lpstr>BIM Overwriting</vt:lpstr>
      <vt:lpstr>Filter Predictors</vt:lpstr>
      <vt:lpstr>Blacklist Filters</vt:lpstr>
      <vt:lpstr>Dynamic Threshold Fitting</vt:lpstr>
      <vt:lpstr>Other Optimization Techniques</vt:lpstr>
      <vt:lpstr>Scores on CBP3 traces</vt:lpstr>
      <vt:lpstr>Conclusion</vt:lpstr>
      <vt:lpstr>Reference</vt:lpstr>
      <vt:lpstr>Reference</vt:lpstr>
      <vt:lpstr>PowerPoint プレゼンテーション</vt:lpstr>
      <vt:lpstr>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Revisiting Local History to Improve the Fused Two-Level Branch Predictor</dc:title>
  <dc:creator>ksk</dc:creator>
  <cp:lastModifiedBy>Keisuke Kuroyanagi</cp:lastModifiedBy>
  <cp:revision>449</cp:revision>
  <dcterms:created xsi:type="dcterms:W3CDTF">2011-05-22T19:14:28Z</dcterms:created>
  <dcterms:modified xsi:type="dcterms:W3CDTF">2011-06-04T23:15:10Z</dcterms:modified>
</cp:coreProperties>
</file>