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9.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4.xml" ContentType="application/vnd.openxmlformats-officedocument.drawingml.chart+xml"/>
  <Override PartName="/ppt/drawings/drawing3.xml" ContentType="application/vnd.openxmlformats-officedocument.drawingml.chartshapes+xml"/>
  <Override PartName="/ppt/notesSlides/notesSlide12.xml" ContentType="application/vnd.openxmlformats-officedocument.presentationml.notesSlide+xml"/>
  <Override PartName="/ppt/charts/chart5.xml" ContentType="application/vnd.openxmlformats-officedocument.drawingml.chart+xml"/>
  <Override PartName="/ppt/drawings/drawing4.xml" ContentType="application/vnd.openxmlformats-officedocument.drawingml.chartshapes+xml"/>
  <Override PartName="/ppt/charts/chart6.xml" ContentType="application/vnd.openxmlformats-officedocument.drawingml.chart+xml"/>
  <Override PartName="/ppt/drawings/drawing5.xml" ContentType="application/vnd.openxmlformats-officedocument.drawingml.chartshapes+xml"/>
  <Override PartName="/ppt/notesSlides/notesSlide13.xml" ContentType="application/vnd.openxmlformats-officedocument.presentationml.notesSlide+xml"/>
  <Override PartName="/ppt/charts/chart7.xml" ContentType="application/vnd.openxmlformats-officedocument.drawingml.chart+xml"/>
  <Override PartName="/ppt/drawings/drawing6.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6"/>
  </p:notesMasterIdLst>
  <p:sldIdLst>
    <p:sldId id="256" r:id="rId2"/>
    <p:sldId id="258" r:id="rId3"/>
    <p:sldId id="259" r:id="rId4"/>
    <p:sldId id="260" r:id="rId5"/>
    <p:sldId id="263" r:id="rId6"/>
    <p:sldId id="264" r:id="rId7"/>
    <p:sldId id="280" r:id="rId8"/>
    <p:sldId id="266" r:id="rId9"/>
    <p:sldId id="270" r:id="rId10"/>
    <p:sldId id="273" r:id="rId11"/>
    <p:sldId id="274" r:id="rId12"/>
    <p:sldId id="268" r:id="rId13"/>
    <p:sldId id="283" r:id="rId14"/>
    <p:sldId id="285" r:id="rId1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534E43"/>
    <a:srgbClr val="FF0000"/>
    <a:srgbClr val="FC715A"/>
    <a:srgbClr val="16F631"/>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73613" autoAdjust="0"/>
  </p:normalViewPr>
  <p:slideViewPr>
    <p:cSldViewPr>
      <p:cViewPr varScale="1">
        <p:scale>
          <a:sx n="56" d="100"/>
          <a:sy n="56" d="100"/>
        </p:scale>
        <p:origin x="-128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oleObject" Target="file:///E:\Research\Current%20Project\JILP\final_submission\Figure.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Yue\Downloads\CBP3_20110519.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Yue\Downloads\CBP3_20110519.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E:\Research\Current%20Project\JILP\submission\final_submission\Figure.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Yue\Downloads\CBP3_20110519.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Yue\Downloads\CBP3_20110519.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Users\Yue\Downloads\CBP3_2011051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5.0992973903068541E-2"/>
          <c:y val="3.6839368337593915E-2"/>
          <c:w val="0.93595825133748012"/>
          <c:h val="0.89489100320793236"/>
        </c:manualLayout>
      </c:layout>
      <c:barChart>
        <c:barDir val="col"/>
        <c:grouping val="stacked"/>
        <c:varyColors val="0"/>
        <c:ser>
          <c:idx val="0"/>
          <c:order val="0"/>
          <c:tx>
            <c:strRef>
              <c:f>Sheet2!$G$1</c:f>
              <c:strCache>
                <c:ptCount val="1"/>
                <c:pt idx="0">
                  <c:v>Correct_Pre_H</c:v>
                </c:pt>
              </c:strCache>
            </c:strRef>
          </c:tx>
          <c:spPr>
            <a:solidFill>
              <a:schemeClr val="bg2">
                <a:lumMod val="50000"/>
              </a:schemeClr>
            </a:solidFill>
            <a:ln w="12700">
              <a:solidFill>
                <a:schemeClr val="tx1"/>
              </a:solidFill>
            </a:ln>
          </c:spPr>
          <c:invertIfNegative val="0"/>
          <c:cat>
            <c:strRef>
              <c:f>Sheet2!$F$2:$F$42</c:f>
              <c:strCache>
                <c:ptCount val="41"/>
                <c:pt idx="0">
                  <c:v>CL01</c:v>
                </c:pt>
                <c:pt idx="1">
                  <c:v>CL02</c:v>
                </c:pt>
                <c:pt idx="2">
                  <c:v>CL03</c:v>
                </c:pt>
                <c:pt idx="3">
                  <c:v>CL04</c:v>
                </c:pt>
                <c:pt idx="4">
                  <c:v>CL05</c:v>
                </c:pt>
                <c:pt idx="5">
                  <c:v>CL06</c:v>
                </c:pt>
                <c:pt idx="6">
                  <c:v>CL07</c:v>
                </c:pt>
                <c:pt idx="7">
                  <c:v>CL08</c:v>
                </c:pt>
                <c:pt idx="8">
                  <c:v>CL09</c:v>
                </c:pt>
                <c:pt idx="9">
                  <c:v>CL10</c:v>
                </c:pt>
                <c:pt idx="10">
                  <c:v>CL11</c:v>
                </c:pt>
                <c:pt idx="11">
                  <c:v>CL12</c:v>
                </c:pt>
                <c:pt idx="12">
                  <c:v>CL13</c:v>
                </c:pt>
                <c:pt idx="13">
                  <c:v>CL14</c:v>
                </c:pt>
                <c:pt idx="14">
                  <c:v>CL15</c:v>
                </c:pt>
                <c:pt idx="15">
                  <c:v>CL16</c:v>
                </c:pt>
                <c:pt idx="16">
                  <c:v>INT01</c:v>
                </c:pt>
                <c:pt idx="17">
                  <c:v>INT02</c:v>
                </c:pt>
                <c:pt idx="18">
                  <c:v>INT03</c:v>
                </c:pt>
                <c:pt idx="19">
                  <c:v>INT04</c:v>
                </c:pt>
                <c:pt idx="20">
                  <c:v>INT05</c:v>
                </c:pt>
                <c:pt idx="21">
                  <c:v>INT06</c:v>
                </c:pt>
                <c:pt idx="22">
                  <c:v>MM01</c:v>
                </c:pt>
                <c:pt idx="23">
                  <c:v>MM02</c:v>
                </c:pt>
                <c:pt idx="24">
                  <c:v>MM03</c:v>
                </c:pt>
                <c:pt idx="25">
                  <c:v>MM04</c:v>
                </c:pt>
                <c:pt idx="26">
                  <c:v>MM05</c:v>
                </c:pt>
                <c:pt idx="27">
                  <c:v>MM06</c:v>
                </c:pt>
                <c:pt idx="28">
                  <c:v>MM07</c:v>
                </c:pt>
                <c:pt idx="29">
                  <c:v>SER01</c:v>
                </c:pt>
                <c:pt idx="30">
                  <c:v>SER02</c:v>
                </c:pt>
                <c:pt idx="31">
                  <c:v>SER03</c:v>
                </c:pt>
                <c:pt idx="32">
                  <c:v>SER04</c:v>
                </c:pt>
                <c:pt idx="33">
                  <c:v>SER05</c:v>
                </c:pt>
                <c:pt idx="34">
                  <c:v>WS01</c:v>
                </c:pt>
                <c:pt idx="35">
                  <c:v>WS02</c:v>
                </c:pt>
                <c:pt idx="36">
                  <c:v>WS03</c:v>
                </c:pt>
                <c:pt idx="37">
                  <c:v>WS04</c:v>
                </c:pt>
                <c:pt idx="38">
                  <c:v>WS05</c:v>
                </c:pt>
                <c:pt idx="39">
                  <c:v>WS06</c:v>
                </c:pt>
                <c:pt idx="40">
                  <c:v>Average</c:v>
                </c:pt>
              </c:strCache>
            </c:strRef>
          </c:cat>
          <c:val>
            <c:numRef>
              <c:f>Sheet2!$G$2:$G$42</c:f>
              <c:numCache>
                <c:formatCode>General</c:formatCode>
                <c:ptCount val="41"/>
                <c:pt idx="0">
                  <c:v>55.500000000000007</c:v>
                </c:pt>
                <c:pt idx="1">
                  <c:v>85.8</c:v>
                </c:pt>
                <c:pt idx="2">
                  <c:v>13.600000000000001</c:v>
                </c:pt>
                <c:pt idx="3">
                  <c:v>70.5</c:v>
                </c:pt>
                <c:pt idx="4">
                  <c:v>29.299999999999997</c:v>
                </c:pt>
                <c:pt idx="5">
                  <c:v>0</c:v>
                </c:pt>
                <c:pt idx="6">
                  <c:v>20.2</c:v>
                </c:pt>
                <c:pt idx="7">
                  <c:v>3.3000000000000003</c:v>
                </c:pt>
                <c:pt idx="8">
                  <c:v>8.9</c:v>
                </c:pt>
                <c:pt idx="9">
                  <c:v>33.5</c:v>
                </c:pt>
                <c:pt idx="10">
                  <c:v>16.900000000000002</c:v>
                </c:pt>
                <c:pt idx="11">
                  <c:v>22.499999999999993</c:v>
                </c:pt>
                <c:pt idx="12">
                  <c:v>23.200000000000003</c:v>
                </c:pt>
                <c:pt idx="13">
                  <c:v>34</c:v>
                </c:pt>
                <c:pt idx="14">
                  <c:v>34.5</c:v>
                </c:pt>
                <c:pt idx="15">
                  <c:v>38.9</c:v>
                </c:pt>
                <c:pt idx="16">
                  <c:v>9.1999999999999975</c:v>
                </c:pt>
                <c:pt idx="17">
                  <c:v>6.5</c:v>
                </c:pt>
                <c:pt idx="18">
                  <c:v>33.799999999999997</c:v>
                </c:pt>
                <c:pt idx="19">
                  <c:v>0</c:v>
                </c:pt>
                <c:pt idx="20">
                  <c:v>13.100000000000001</c:v>
                </c:pt>
                <c:pt idx="21">
                  <c:v>14.500000000000002</c:v>
                </c:pt>
                <c:pt idx="22">
                  <c:v>19.400000000000002</c:v>
                </c:pt>
                <c:pt idx="23">
                  <c:v>18.399999999999999</c:v>
                </c:pt>
                <c:pt idx="24">
                  <c:v>28.599999999999998</c:v>
                </c:pt>
                <c:pt idx="25">
                  <c:v>21.999999999999996</c:v>
                </c:pt>
                <c:pt idx="26">
                  <c:v>11.7</c:v>
                </c:pt>
                <c:pt idx="27">
                  <c:v>19.699999999999996</c:v>
                </c:pt>
                <c:pt idx="28">
                  <c:v>86.1</c:v>
                </c:pt>
                <c:pt idx="29">
                  <c:v>14.700000000000003</c:v>
                </c:pt>
                <c:pt idx="30">
                  <c:v>25.1</c:v>
                </c:pt>
                <c:pt idx="31">
                  <c:v>25.2</c:v>
                </c:pt>
                <c:pt idx="32">
                  <c:v>22.200000000000003</c:v>
                </c:pt>
                <c:pt idx="33">
                  <c:v>33.5</c:v>
                </c:pt>
                <c:pt idx="34">
                  <c:v>21.599999999999998</c:v>
                </c:pt>
                <c:pt idx="35">
                  <c:v>30.5</c:v>
                </c:pt>
                <c:pt idx="36">
                  <c:v>54</c:v>
                </c:pt>
                <c:pt idx="37">
                  <c:v>6.5</c:v>
                </c:pt>
                <c:pt idx="38">
                  <c:v>34.1</c:v>
                </c:pt>
                <c:pt idx="39">
                  <c:v>17.700000000000003</c:v>
                </c:pt>
                <c:pt idx="40">
                  <c:v>26.467500000000008</c:v>
                </c:pt>
              </c:numCache>
            </c:numRef>
          </c:val>
        </c:ser>
        <c:ser>
          <c:idx val="1"/>
          <c:order val="1"/>
          <c:tx>
            <c:strRef>
              <c:f>Sheet2!$H$1</c:f>
              <c:strCache>
                <c:ptCount val="1"/>
                <c:pt idx="0">
                  <c:v>Total_Pred_H</c:v>
                </c:pt>
              </c:strCache>
            </c:strRef>
          </c:tx>
          <c:spPr>
            <a:noFill/>
            <a:ln w="12700">
              <a:solidFill>
                <a:schemeClr val="tx1"/>
              </a:solidFill>
            </a:ln>
          </c:spPr>
          <c:invertIfNegative val="0"/>
          <c:cat>
            <c:strRef>
              <c:f>Sheet2!$F$2:$F$42</c:f>
              <c:strCache>
                <c:ptCount val="41"/>
                <c:pt idx="0">
                  <c:v>CL01</c:v>
                </c:pt>
                <c:pt idx="1">
                  <c:v>CL02</c:v>
                </c:pt>
                <c:pt idx="2">
                  <c:v>CL03</c:v>
                </c:pt>
                <c:pt idx="3">
                  <c:v>CL04</c:v>
                </c:pt>
                <c:pt idx="4">
                  <c:v>CL05</c:v>
                </c:pt>
                <c:pt idx="5">
                  <c:v>CL06</c:v>
                </c:pt>
                <c:pt idx="6">
                  <c:v>CL07</c:v>
                </c:pt>
                <c:pt idx="7">
                  <c:v>CL08</c:v>
                </c:pt>
                <c:pt idx="8">
                  <c:v>CL09</c:v>
                </c:pt>
                <c:pt idx="9">
                  <c:v>CL10</c:v>
                </c:pt>
                <c:pt idx="10">
                  <c:v>CL11</c:v>
                </c:pt>
                <c:pt idx="11">
                  <c:v>CL12</c:v>
                </c:pt>
                <c:pt idx="12">
                  <c:v>CL13</c:v>
                </c:pt>
                <c:pt idx="13">
                  <c:v>CL14</c:v>
                </c:pt>
                <c:pt idx="14">
                  <c:v>CL15</c:v>
                </c:pt>
                <c:pt idx="15">
                  <c:v>CL16</c:v>
                </c:pt>
                <c:pt idx="16">
                  <c:v>INT01</c:v>
                </c:pt>
                <c:pt idx="17">
                  <c:v>INT02</c:v>
                </c:pt>
                <c:pt idx="18">
                  <c:v>INT03</c:v>
                </c:pt>
                <c:pt idx="19">
                  <c:v>INT04</c:v>
                </c:pt>
                <c:pt idx="20">
                  <c:v>INT05</c:v>
                </c:pt>
                <c:pt idx="21">
                  <c:v>INT06</c:v>
                </c:pt>
                <c:pt idx="22">
                  <c:v>MM01</c:v>
                </c:pt>
                <c:pt idx="23">
                  <c:v>MM02</c:v>
                </c:pt>
                <c:pt idx="24">
                  <c:v>MM03</c:v>
                </c:pt>
                <c:pt idx="25">
                  <c:v>MM04</c:v>
                </c:pt>
                <c:pt idx="26">
                  <c:v>MM05</c:v>
                </c:pt>
                <c:pt idx="27">
                  <c:v>MM06</c:v>
                </c:pt>
                <c:pt idx="28">
                  <c:v>MM07</c:v>
                </c:pt>
                <c:pt idx="29">
                  <c:v>SER01</c:v>
                </c:pt>
                <c:pt idx="30">
                  <c:v>SER02</c:v>
                </c:pt>
                <c:pt idx="31">
                  <c:v>SER03</c:v>
                </c:pt>
                <c:pt idx="32">
                  <c:v>SER04</c:v>
                </c:pt>
                <c:pt idx="33">
                  <c:v>SER05</c:v>
                </c:pt>
                <c:pt idx="34">
                  <c:v>WS01</c:v>
                </c:pt>
                <c:pt idx="35">
                  <c:v>WS02</c:v>
                </c:pt>
                <c:pt idx="36">
                  <c:v>WS03</c:v>
                </c:pt>
                <c:pt idx="37">
                  <c:v>WS04</c:v>
                </c:pt>
                <c:pt idx="38">
                  <c:v>WS05</c:v>
                </c:pt>
                <c:pt idx="39">
                  <c:v>WS06</c:v>
                </c:pt>
                <c:pt idx="40">
                  <c:v>Average</c:v>
                </c:pt>
              </c:strCache>
            </c:strRef>
          </c:cat>
          <c:val>
            <c:numRef>
              <c:f>Sheet2!$H$2:$H$42</c:f>
              <c:numCache>
                <c:formatCode>General</c:formatCode>
                <c:ptCount val="41"/>
                <c:pt idx="0">
                  <c:v>23.5</c:v>
                </c:pt>
                <c:pt idx="1">
                  <c:v>1.8000000000000016</c:v>
                </c:pt>
                <c:pt idx="2">
                  <c:v>25</c:v>
                </c:pt>
                <c:pt idx="3">
                  <c:v>8.7999999999999972</c:v>
                </c:pt>
                <c:pt idx="4">
                  <c:v>33.6</c:v>
                </c:pt>
                <c:pt idx="5">
                  <c:v>0</c:v>
                </c:pt>
                <c:pt idx="6">
                  <c:v>23</c:v>
                </c:pt>
                <c:pt idx="7">
                  <c:v>3.5000000000000004</c:v>
                </c:pt>
                <c:pt idx="8">
                  <c:v>9</c:v>
                </c:pt>
                <c:pt idx="9">
                  <c:v>44</c:v>
                </c:pt>
                <c:pt idx="10">
                  <c:v>5.6</c:v>
                </c:pt>
                <c:pt idx="11">
                  <c:v>46.6</c:v>
                </c:pt>
                <c:pt idx="12">
                  <c:v>31.4</c:v>
                </c:pt>
                <c:pt idx="13">
                  <c:v>27.400000000000002</c:v>
                </c:pt>
                <c:pt idx="14">
                  <c:v>26.900000000000002</c:v>
                </c:pt>
                <c:pt idx="15">
                  <c:v>23</c:v>
                </c:pt>
                <c:pt idx="16">
                  <c:v>19.400000000000002</c:v>
                </c:pt>
                <c:pt idx="17">
                  <c:v>14.799999999999999</c:v>
                </c:pt>
                <c:pt idx="18">
                  <c:v>25</c:v>
                </c:pt>
                <c:pt idx="19">
                  <c:v>0</c:v>
                </c:pt>
                <c:pt idx="20">
                  <c:v>9.9</c:v>
                </c:pt>
                <c:pt idx="21">
                  <c:v>11.299999999999999</c:v>
                </c:pt>
                <c:pt idx="22">
                  <c:v>11.799999999999999</c:v>
                </c:pt>
                <c:pt idx="23">
                  <c:v>11.6</c:v>
                </c:pt>
                <c:pt idx="24">
                  <c:v>28.199999999999996</c:v>
                </c:pt>
                <c:pt idx="25">
                  <c:v>27.700000000000003</c:v>
                </c:pt>
                <c:pt idx="26">
                  <c:v>13.700000000000001</c:v>
                </c:pt>
                <c:pt idx="27">
                  <c:v>54.1</c:v>
                </c:pt>
                <c:pt idx="28">
                  <c:v>13.200000000000001</c:v>
                </c:pt>
                <c:pt idx="29">
                  <c:v>18.7</c:v>
                </c:pt>
                <c:pt idx="30">
                  <c:v>56.3</c:v>
                </c:pt>
                <c:pt idx="31">
                  <c:v>55.600000000000009</c:v>
                </c:pt>
                <c:pt idx="32">
                  <c:v>43.1</c:v>
                </c:pt>
                <c:pt idx="33">
                  <c:v>43.2</c:v>
                </c:pt>
                <c:pt idx="34">
                  <c:v>36.4</c:v>
                </c:pt>
                <c:pt idx="35">
                  <c:v>28.299999999999997</c:v>
                </c:pt>
                <c:pt idx="36">
                  <c:v>45.199999999999996</c:v>
                </c:pt>
                <c:pt idx="37">
                  <c:v>4.5999999999999996</c:v>
                </c:pt>
                <c:pt idx="38">
                  <c:v>33.900000000000006</c:v>
                </c:pt>
                <c:pt idx="39">
                  <c:v>9.4</c:v>
                </c:pt>
                <c:pt idx="40">
                  <c:v>23.712499999999999</c:v>
                </c:pt>
              </c:numCache>
            </c:numRef>
          </c:val>
        </c:ser>
        <c:ser>
          <c:idx val="2"/>
          <c:order val="2"/>
          <c:tx>
            <c:strRef>
              <c:f>Sheet2!$I$1</c:f>
              <c:strCache>
                <c:ptCount val="1"/>
                <c:pt idx="0">
                  <c:v>FN</c:v>
                </c:pt>
              </c:strCache>
            </c:strRef>
          </c:tx>
          <c:spPr>
            <a:solidFill>
              <a:schemeClr val="tx1"/>
            </a:solidFill>
            <a:ln w="12700">
              <a:solidFill>
                <a:schemeClr val="tx1"/>
              </a:solidFill>
            </a:ln>
          </c:spPr>
          <c:invertIfNegative val="0"/>
          <c:cat>
            <c:strRef>
              <c:f>Sheet2!$F$2:$F$42</c:f>
              <c:strCache>
                <c:ptCount val="41"/>
                <c:pt idx="0">
                  <c:v>CL01</c:v>
                </c:pt>
                <c:pt idx="1">
                  <c:v>CL02</c:v>
                </c:pt>
                <c:pt idx="2">
                  <c:v>CL03</c:v>
                </c:pt>
                <c:pt idx="3">
                  <c:v>CL04</c:v>
                </c:pt>
                <c:pt idx="4">
                  <c:v>CL05</c:v>
                </c:pt>
                <c:pt idx="5">
                  <c:v>CL06</c:v>
                </c:pt>
                <c:pt idx="6">
                  <c:v>CL07</c:v>
                </c:pt>
                <c:pt idx="7">
                  <c:v>CL08</c:v>
                </c:pt>
                <c:pt idx="8">
                  <c:v>CL09</c:v>
                </c:pt>
                <c:pt idx="9">
                  <c:v>CL10</c:v>
                </c:pt>
                <c:pt idx="10">
                  <c:v>CL11</c:v>
                </c:pt>
                <c:pt idx="11">
                  <c:v>CL12</c:v>
                </c:pt>
                <c:pt idx="12">
                  <c:v>CL13</c:v>
                </c:pt>
                <c:pt idx="13">
                  <c:v>CL14</c:v>
                </c:pt>
                <c:pt idx="14">
                  <c:v>CL15</c:v>
                </c:pt>
                <c:pt idx="15">
                  <c:v>CL16</c:v>
                </c:pt>
                <c:pt idx="16">
                  <c:v>INT01</c:v>
                </c:pt>
                <c:pt idx="17">
                  <c:v>INT02</c:v>
                </c:pt>
                <c:pt idx="18">
                  <c:v>INT03</c:v>
                </c:pt>
                <c:pt idx="19">
                  <c:v>INT04</c:v>
                </c:pt>
                <c:pt idx="20">
                  <c:v>INT05</c:v>
                </c:pt>
                <c:pt idx="21">
                  <c:v>INT06</c:v>
                </c:pt>
                <c:pt idx="22">
                  <c:v>MM01</c:v>
                </c:pt>
                <c:pt idx="23">
                  <c:v>MM02</c:v>
                </c:pt>
                <c:pt idx="24">
                  <c:v>MM03</c:v>
                </c:pt>
                <c:pt idx="25">
                  <c:v>MM04</c:v>
                </c:pt>
                <c:pt idx="26">
                  <c:v>MM05</c:v>
                </c:pt>
                <c:pt idx="27">
                  <c:v>MM06</c:v>
                </c:pt>
                <c:pt idx="28">
                  <c:v>MM07</c:v>
                </c:pt>
                <c:pt idx="29">
                  <c:v>SER01</c:v>
                </c:pt>
                <c:pt idx="30">
                  <c:v>SER02</c:v>
                </c:pt>
                <c:pt idx="31">
                  <c:v>SER03</c:v>
                </c:pt>
                <c:pt idx="32">
                  <c:v>SER04</c:v>
                </c:pt>
                <c:pt idx="33">
                  <c:v>SER05</c:v>
                </c:pt>
                <c:pt idx="34">
                  <c:v>WS01</c:v>
                </c:pt>
                <c:pt idx="35">
                  <c:v>WS02</c:v>
                </c:pt>
                <c:pt idx="36">
                  <c:v>WS03</c:v>
                </c:pt>
                <c:pt idx="37">
                  <c:v>WS04</c:v>
                </c:pt>
                <c:pt idx="38">
                  <c:v>WS05</c:v>
                </c:pt>
                <c:pt idx="39">
                  <c:v>WS06</c:v>
                </c:pt>
                <c:pt idx="40">
                  <c:v>Average</c:v>
                </c:pt>
              </c:strCache>
            </c:strRef>
          </c:cat>
          <c:val>
            <c:numRef>
              <c:f>Sheet2!$I$2:$I$42</c:f>
              <c:numCache>
                <c:formatCode>General</c:formatCode>
                <c:ptCount val="41"/>
                <c:pt idx="0">
                  <c:v>-0.89999999999999991</c:v>
                </c:pt>
                <c:pt idx="1">
                  <c:v>-0.6</c:v>
                </c:pt>
                <c:pt idx="2">
                  <c:v>-2.2999999999999998</c:v>
                </c:pt>
                <c:pt idx="3">
                  <c:v>-0.3</c:v>
                </c:pt>
                <c:pt idx="4">
                  <c:v>-2.2999999999999998</c:v>
                </c:pt>
                <c:pt idx="5">
                  <c:v>0</c:v>
                </c:pt>
                <c:pt idx="6">
                  <c:v>-1.7000000000000002</c:v>
                </c:pt>
                <c:pt idx="7">
                  <c:v>-0.5</c:v>
                </c:pt>
                <c:pt idx="8">
                  <c:v>-0.70000000000000007</c:v>
                </c:pt>
                <c:pt idx="9">
                  <c:v>-1.7000000000000002</c:v>
                </c:pt>
                <c:pt idx="10">
                  <c:v>-0.89999999999999991</c:v>
                </c:pt>
                <c:pt idx="11">
                  <c:v>-2.2999999999999998</c:v>
                </c:pt>
                <c:pt idx="12">
                  <c:v>-2.5</c:v>
                </c:pt>
                <c:pt idx="13">
                  <c:v>-1.4000000000000001</c:v>
                </c:pt>
                <c:pt idx="14">
                  <c:v>-1.4000000000000001</c:v>
                </c:pt>
                <c:pt idx="15">
                  <c:v>-1.5</c:v>
                </c:pt>
                <c:pt idx="16">
                  <c:v>-1.6</c:v>
                </c:pt>
                <c:pt idx="17">
                  <c:v>-1.6</c:v>
                </c:pt>
                <c:pt idx="18">
                  <c:v>0</c:v>
                </c:pt>
                <c:pt idx="19">
                  <c:v>-0.1</c:v>
                </c:pt>
                <c:pt idx="20">
                  <c:v>-1.3</c:v>
                </c:pt>
                <c:pt idx="21">
                  <c:v>-1.4000000000000001</c:v>
                </c:pt>
                <c:pt idx="22">
                  <c:v>-1.5</c:v>
                </c:pt>
                <c:pt idx="23">
                  <c:v>-1.6</c:v>
                </c:pt>
                <c:pt idx="24">
                  <c:v>-2</c:v>
                </c:pt>
                <c:pt idx="25">
                  <c:v>-1.7999999999999998</c:v>
                </c:pt>
                <c:pt idx="26">
                  <c:v>-0.5</c:v>
                </c:pt>
                <c:pt idx="27">
                  <c:v>-0.3</c:v>
                </c:pt>
                <c:pt idx="28">
                  <c:v>-0.1</c:v>
                </c:pt>
                <c:pt idx="29">
                  <c:v>-2.2999999999999998</c:v>
                </c:pt>
                <c:pt idx="30">
                  <c:v>-2.1</c:v>
                </c:pt>
                <c:pt idx="31">
                  <c:v>-2</c:v>
                </c:pt>
                <c:pt idx="32">
                  <c:v>-2.2999999999999998</c:v>
                </c:pt>
                <c:pt idx="33">
                  <c:v>-1.7999999999999998</c:v>
                </c:pt>
                <c:pt idx="34">
                  <c:v>-1.9</c:v>
                </c:pt>
                <c:pt idx="35">
                  <c:v>-2</c:v>
                </c:pt>
                <c:pt idx="36">
                  <c:v>-0.1</c:v>
                </c:pt>
                <c:pt idx="37">
                  <c:v>-0.8</c:v>
                </c:pt>
                <c:pt idx="38">
                  <c:v>-1.9</c:v>
                </c:pt>
                <c:pt idx="39">
                  <c:v>-1.3</c:v>
                </c:pt>
                <c:pt idx="40">
                  <c:v>-1.3324999999999996</c:v>
                </c:pt>
              </c:numCache>
            </c:numRef>
          </c:val>
        </c:ser>
        <c:dLbls>
          <c:showLegendKey val="0"/>
          <c:showVal val="0"/>
          <c:showCatName val="0"/>
          <c:showSerName val="0"/>
          <c:showPercent val="0"/>
          <c:showBubbleSize val="0"/>
        </c:dLbls>
        <c:gapWidth val="32"/>
        <c:overlap val="100"/>
        <c:axId val="30030464"/>
        <c:axId val="30032256"/>
      </c:barChart>
      <c:catAx>
        <c:axId val="30030464"/>
        <c:scaling>
          <c:orientation val="minMax"/>
        </c:scaling>
        <c:delete val="0"/>
        <c:axPos val="b"/>
        <c:majorTickMark val="out"/>
        <c:minorTickMark val="none"/>
        <c:tickLblPos val="low"/>
        <c:txPr>
          <a:bodyPr rot="-5400000" vert="horz"/>
          <a:lstStyle/>
          <a:p>
            <a:pPr>
              <a:defRPr sz="1400">
                <a:latin typeface="Times New Roman" pitchFamily="18" charset="0"/>
                <a:cs typeface="Times New Roman" pitchFamily="18" charset="0"/>
              </a:defRPr>
            </a:pPr>
            <a:endParaRPr lang="en-US"/>
          </a:p>
        </c:txPr>
        <c:crossAx val="30032256"/>
        <c:crosses val="autoZero"/>
        <c:auto val="1"/>
        <c:lblAlgn val="ctr"/>
        <c:lblOffset val="100"/>
        <c:noMultiLvlLbl val="0"/>
      </c:catAx>
      <c:valAx>
        <c:axId val="30032256"/>
        <c:scaling>
          <c:orientation val="minMax"/>
          <c:max val="100"/>
          <c:min val="-10"/>
        </c:scaling>
        <c:delete val="0"/>
        <c:axPos val="l"/>
        <c:majorGridlines>
          <c:spPr>
            <a:ln>
              <a:solidFill>
                <a:schemeClr val="tx1">
                  <a:alpha val="50000"/>
                </a:schemeClr>
              </a:solidFill>
              <a:prstDash val="dash"/>
            </a:ln>
          </c:spPr>
        </c:majorGridlines>
        <c:numFmt formatCode="General" sourceLinked="1"/>
        <c:majorTickMark val="out"/>
        <c:minorTickMark val="none"/>
        <c:tickLblPos val="nextTo"/>
        <c:txPr>
          <a:bodyPr/>
          <a:lstStyle/>
          <a:p>
            <a:pPr>
              <a:defRPr sz="2000"/>
            </a:pPr>
            <a:endParaRPr lang="en-US"/>
          </a:p>
        </c:txPr>
        <c:crossAx val="30030464"/>
        <c:crosses val="autoZero"/>
        <c:crossBetween val="between"/>
        <c:majorUnit val="10"/>
        <c:minorUnit val="5"/>
      </c:valAx>
    </c:plotArea>
    <c:plotVisOnly val="1"/>
    <c:dispBlanksAs val="gap"/>
    <c:showDLblsOverMax val="0"/>
  </c:chart>
  <c:txPr>
    <a:bodyPr/>
    <a:lstStyle/>
    <a:p>
      <a:pPr>
        <a:defRPr b="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16907261592301"/>
          <c:y val="5.1400554097404488E-2"/>
          <c:w val="0.89283092738407699"/>
          <c:h val="0.81338880814375336"/>
        </c:manualLayout>
      </c:layout>
      <c:barChart>
        <c:barDir val="col"/>
        <c:grouping val="clustered"/>
        <c:varyColors val="0"/>
        <c:ser>
          <c:idx val="0"/>
          <c:order val="0"/>
          <c:tx>
            <c:strRef>
              <c:f>Perf_2class!$F$1</c:f>
              <c:strCache>
                <c:ptCount val="1"/>
                <c:pt idx="0">
                  <c:v>LTAGE</c:v>
                </c:pt>
              </c:strCache>
            </c:strRef>
          </c:tx>
          <c:spPr>
            <a:solidFill>
              <a:srgbClr val="FFFF00"/>
            </a:solidFill>
            <a:ln w="12700">
              <a:solidFill>
                <a:srgbClr val="000000"/>
              </a:solidFill>
            </a:ln>
          </c:spPr>
          <c:invertIfNegative val="0"/>
          <c:cat>
            <c:strRef>
              <c:f>Perf_2class!$E$2:$E$7</c:f>
              <c:strCache>
                <c:ptCount val="6"/>
                <c:pt idx="0">
                  <c:v>8K</c:v>
                </c:pt>
                <c:pt idx="1">
                  <c:v>16K</c:v>
                </c:pt>
                <c:pt idx="2">
                  <c:v>32K</c:v>
                </c:pt>
                <c:pt idx="3">
                  <c:v>64K</c:v>
                </c:pt>
                <c:pt idx="4">
                  <c:v>128K</c:v>
                </c:pt>
                <c:pt idx="5">
                  <c:v>256K</c:v>
                </c:pt>
              </c:strCache>
            </c:strRef>
          </c:cat>
          <c:val>
            <c:numRef>
              <c:f>Perf_2class!$F$2:$F$7</c:f>
              <c:numCache>
                <c:formatCode>General</c:formatCode>
                <c:ptCount val="6"/>
                <c:pt idx="0">
                  <c:v>3.8940750000000003E-2</c:v>
                </c:pt>
                <c:pt idx="1">
                  <c:v>3.700875E-2</c:v>
                </c:pt>
                <c:pt idx="2">
                  <c:v>3.5806250000000005E-2</c:v>
                </c:pt>
                <c:pt idx="3">
                  <c:v>3.507699999999999E-2</c:v>
                </c:pt>
                <c:pt idx="4">
                  <c:v>3.4610249999999995E-2</c:v>
                </c:pt>
                <c:pt idx="5">
                  <c:v>3.4353250000000009E-2</c:v>
                </c:pt>
              </c:numCache>
            </c:numRef>
          </c:val>
        </c:ser>
        <c:ser>
          <c:idx val="1"/>
          <c:order val="1"/>
          <c:tx>
            <c:strRef>
              <c:f>Perf_2class!$G$1</c:f>
              <c:strCache>
                <c:ptCount val="1"/>
                <c:pt idx="0">
                  <c:v>PSLTAGE</c:v>
                </c:pt>
              </c:strCache>
            </c:strRef>
          </c:tx>
          <c:spPr>
            <a:solidFill>
              <a:srgbClr val="FF0000"/>
            </a:solidFill>
            <a:ln w="12700">
              <a:solidFill>
                <a:srgbClr val="000000"/>
              </a:solidFill>
            </a:ln>
          </c:spPr>
          <c:invertIfNegative val="0"/>
          <c:cat>
            <c:strRef>
              <c:f>Perf_2class!$E$2:$E$7</c:f>
              <c:strCache>
                <c:ptCount val="6"/>
                <c:pt idx="0">
                  <c:v>8K</c:v>
                </c:pt>
                <c:pt idx="1">
                  <c:v>16K</c:v>
                </c:pt>
                <c:pt idx="2">
                  <c:v>32K</c:v>
                </c:pt>
                <c:pt idx="3">
                  <c:v>64K</c:v>
                </c:pt>
                <c:pt idx="4">
                  <c:v>128K</c:v>
                </c:pt>
                <c:pt idx="5">
                  <c:v>256K</c:v>
                </c:pt>
              </c:strCache>
            </c:strRef>
          </c:cat>
          <c:val>
            <c:numRef>
              <c:f>Perf_2class!$G$2:$G$7</c:f>
              <c:numCache>
                <c:formatCode>General</c:formatCode>
                <c:ptCount val="6"/>
                <c:pt idx="0">
                  <c:v>3.8894999999999999E-2</c:v>
                </c:pt>
                <c:pt idx="1">
                  <c:v>3.6969000000000009E-2</c:v>
                </c:pt>
                <c:pt idx="2">
                  <c:v>3.5768999999999995E-2</c:v>
                </c:pt>
                <c:pt idx="3">
                  <c:v>3.5021000000000004E-2</c:v>
                </c:pt>
                <c:pt idx="4">
                  <c:v>3.4539E-2</c:v>
                </c:pt>
                <c:pt idx="5">
                  <c:v>3.4269750000000002E-2</c:v>
                </c:pt>
              </c:numCache>
            </c:numRef>
          </c:val>
        </c:ser>
        <c:dLbls>
          <c:showLegendKey val="0"/>
          <c:showVal val="0"/>
          <c:showCatName val="0"/>
          <c:showSerName val="0"/>
          <c:showPercent val="0"/>
          <c:showBubbleSize val="0"/>
        </c:dLbls>
        <c:gapWidth val="20"/>
        <c:axId val="29389184"/>
        <c:axId val="29390720"/>
      </c:barChart>
      <c:catAx>
        <c:axId val="29389184"/>
        <c:scaling>
          <c:orientation val="minMax"/>
        </c:scaling>
        <c:delete val="0"/>
        <c:axPos val="b"/>
        <c:majorTickMark val="out"/>
        <c:minorTickMark val="none"/>
        <c:tickLblPos val="nextTo"/>
        <c:txPr>
          <a:bodyPr/>
          <a:lstStyle/>
          <a:p>
            <a:pPr>
              <a:defRPr sz="1400">
                <a:solidFill>
                  <a:srgbClr val="000000"/>
                </a:solidFill>
              </a:defRPr>
            </a:pPr>
            <a:endParaRPr lang="en-US"/>
          </a:p>
        </c:txPr>
        <c:crossAx val="29390720"/>
        <c:crosses val="autoZero"/>
        <c:auto val="1"/>
        <c:lblAlgn val="ctr"/>
        <c:lblOffset val="100"/>
        <c:noMultiLvlLbl val="0"/>
      </c:catAx>
      <c:valAx>
        <c:axId val="29390720"/>
        <c:scaling>
          <c:orientation val="minMax"/>
          <c:max val="3.9000000000000007E-2"/>
          <c:min val="3.0000000000000006E-2"/>
        </c:scaling>
        <c:delete val="0"/>
        <c:axPos val="l"/>
        <c:majorGridlines/>
        <c:numFmt formatCode="General" sourceLinked="1"/>
        <c:majorTickMark val="out"/>
        <c:minorTickMark val="none"/>
        <c:tickLblPos val="nextTo"/>
        <c:spPr>
          <a:ln>
            <a:prstDash val="sysDot"/>
          </a:ln>
        </c:spPr>
        <c:txPr>
          <a:bodyPr/>
          <a:lstStyle/>
          <a:p>
            <a:pPr>
              <a:defRPr sz="1400">
                <a:solidFill>
                  <a:srgbClr val="000000"/>
                </a:solidFill>
              </a:defRPr>
            </a:pPr>
            <a:endParaRPr lang="en-US"/>
          </a:p>
        </c:txPr>
        <c:crossAx val="29389184"/>
        <c:crosses val="autoZero"/>
        <c:crossBetween val="between"/>
      </c:valAx>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16907261592301"/>
          <c:y val="5.1400554097404488E-2"/>
          <c:w val="0.89059558180227472"/>
          <c:h val="0.81315540288383015"/>
        </c:manualLayout>
      </c:layout>
      <c:barChart>
        <c:barDir val="col"/>
        <c:grouping val="clustered"/>
        <c:varyColors val="0"/>
        <c:ser>
          <c:idx val="0"/>
          <c:order val="0"/>
          <c:tx>
            <c:strRef>
              <c:f>Perf_2class!$F$9</c:f>
              <c:strCache>
                <c:ptCount val="1"/>
                <c:pt idx="0">
                  <c:v>LTAGE</c:v>
                </c:pt>
              </c:strCache>
            </c:strRef>
          </c:tx>
          <c:spPr>
            <a:solidFill>
              <a:srgbClr val="FFFF00"/>
            </a:solidFill>
            <a:ln w="12700">
              <a:solidFill>
                <a:srgbClr val="000000"/>
              </a:solidFill>
            </a:ln>
          </c:spPr>
          <c:invertIfNegative val="0"/>
          <c:cat>
            <c:strRef>
              <c:f>Perf_2class!$E$10:$E$15</c:f>
              <c:strCache>
                <c:ptCount val="6"/>
                <c:pt idx="0">
                  <c:v>8K</c:v>
                </c:pt>
                <c:pt idx="1">
                  <c:v>16K</c:v>
                </c:pt>
                <c:pt idx="2">
                  <c:v>32K</c:v>
                </c:pt>
                <c:pt idx="3">
                  <c:v>64K</c:v>
                </c:pt>
                <c:pt idx="4">
                  <c:v>128K</c:v>
                </c:pt>
                <c:pt idx="5">
                  <c:v>256K</c:v>
                </c:pt>
              </c:strCache>
            </c:strRef>
          </c:cat>
          <c:val>
            <c:numRef>
              <c:f>Perf_2class!$F$10:$F$15</c:f>
              <c:numCache>
                <c:formatCode>General</c:formatCode>
                <c:ptCount val="6"/>
                <c:pt idx="0">
                  <c:v>3.647025000000001E-2</c:v>
                </c:pt>
                <c:pt idx="1">
                  <c:v>3.4432999999999998E-2</c:v>
                </c:pt>
                <c:pt idx="2">
                  <c:v>3.2941999999999999E-2</c:v>
                </c:pt>
                <c:pt idx="3">
                  <c:v>3.2132500000000001E-2</c:v>
                </c:pt>
                <c:pt idx="4">
                  <c:v>3.1504999999999998E-2</c:v>
                </c:pt>
                <c:pt idx="5">
                  <c:v>3.091675E-2</c:v>
                </c:pt>
              </c:numCache>
            </c:numRef>
          </c:val>
        </c:ser>
        <c:ser>
          <c:idx val="1"/>
          <c:order val="1"/>
          <c:tx>
            <c:strRef>
              <c:f>Perf_2class!$G$9</c:f>
              <c:strCache>
                <c:ptCount val="1"/>
                <c:pt idx="0">
                  <c:v>PSLTAGE</c:v>
                </c:pt>
              </c:strCache>
            </c:strRef>
          </c:tx>
          <c:spPr>
            <a:solidFill>
              <a:srgbClr val="FF0000"/>
            </a:solidFill>
            <a:ln w="12700">
              <a:solidFill>
                <a:srgbClr val="000000"/>
              </a:solidFill>
            </a:ln>
          </c:spPr>
          <c:invertIfNegative val="0"/>
          <c:cat>
            <c:strRef>
              <c:f>Perf_2class!$E$10:$E$15</c:f>
              <c:strCache>
                <c:ptCount val="6"/>
                <c:pt idx="0">
                  <c:v>8K</c:v>
                </c:pt>
                <c:pt idx="1">
                  <c:v>16K</c:v>
                </c:pt>
                <c:pt idx="2">
                  <c:v>32K</c:v>
                </c:pt>
                <c:pt idx="3">
                  <c:v>64K</c:v>
                </c:pt>
                <c:pt idx="4">
                  <c:v>128K</c:v>
                </c:pt>
                <c:pt idx="5">
                  <c:v>256K</c:v>
                </c:pt>
              </c:strCache>
            </c:strRef>
          </c:cat>
          <c:val>
            <c:numRef>
              <c:f>Perf_2class!$G$10:$G$15</c:f>
              <c:numCache>
                <c:formatCode>General</c:formatCode>
                <c:ptCount val="6"/>
                <c:pt idx="0">
                  <c:v>3.6542999999999992E-2</c:v>
                </c:pt>
                <c:pt idx="1">
                  <c:v>3.4346250000000009E-2</c:v>
                </c:pt>
                <c:pt idx="2">
                  <c:v>3.2964499999999994E-2</c:v>
                </c:pt>
                <c:pt idx="3">
                  <c:v>3.2160750000000002E-2</c:v>
                </c:pt>
                <c:pt idx="4">
                  <c:v>3.1507999999999994E-2</c:v>
                </c:pt>
                <c:pt idx="5">
                  <c:v>3.0960999999999999E-2</c:v>
                </c:pt>
              </c:numCache>
            </c:numRef>
          </c:val>
        </c:ser>
        <c:dLbls>
          <c:showLegendKey val="0"/>
          <c:showVal val="0"/>
          <c:showCatName val="0"/>
          <c:showSerName val="0"/>
          <c:showPercent val="0"/>
          <c:showBubbleSize val="0"/>
        </c:dLbls>
        <c:gapWidth val="20"/>
        <c:axId val="30089984"/>
        <c:axId val="30091520"/>
      </c:barChart>
      <c:catAx>
        <c:axId val="30089984"/>
        <c:scaling>
          <c:orientation val="minMax"/>
        </c:scaling>
        <c:delete val="0"/>
        <c:axPos val="b"/>
        <c:majorTickMark val="out"/>
        <c:minorTickMark val="none"/>
        <c:tickLblPos val="nextTo"/>
        <c:txPr>
          <a:bodyPr/>
          <a:lstStyle/>
          <a:p>
            <a:pPr>
              <a:defRPr sz="1400">
                <a:solidFill>
                  <a:srgbClr val="000000"/>
                </a:solidFill>
              </a:defRPr>
            </a:pPr>
            <a:endParaRPr lang="en-US"/>
          </a:p>
        </c:txPr>
        <c:crossAx val="30091520"/>
        <c:crosses val="autoZero"/>
        <c:auto val="1"/>
        <c:lblAlgn val="ctr"/>
        <c:lblOffset val="100"/>
        <c:noMultiLvlLbl val="0"/>
      </c:catAx>
      <c:valAx>
        <c:axId val="30091520"/>
        <c:scaling>
          <c:orientation val="minMax"/>
          <c:max val="3.9000000000000007E-2"/>
          <c:min val="3.0000000000000006E-2"/>
        </c:scaling>
        <c:delete val="0"/>
        <c:axPos val="l"/>
        <c:majorGridlines/>
        <c:numFmt formatCode="General" sourceLinked="1"/>
        <c:majorTickMark val="out"/>
        <c:minorTickMark val="none"/>
        <c:tickLblPos val="nextTo"/>
        <c:txPr>
          <a:bodyPr/>
          <a:lstStyle/>
          <a:p>
            <a:pPr>
              <a:defRPr sz="1400">
                <a:solidFill>
                  <a:srgbClr val="000000"/>
                </a:solidFill>
              </a:defRPr>
            </a:pPr>
            <a:endParaRPr lang="en-US"/>
          </a:p>
        </c:txPr>
        <c:crossAx val="30089984"/>
        <c:crosses val="autoZero"/>
        <c:crossBetween val="between"/>
      </c:valAx>
    </c:plotArea>
    <c:legend>
      <c:legendPos val="r"/>
      <c:layout>
        <c:manualLayout>
          <c:xMode val="edge"/>
          <c:yMode val="edge"/>
          <c:x val="0.22259822901403314"/>
          <c:y val="5.9438125789831833E-2"/>
          <c:w val="0.76599238390514268"/>
          <c:h val="7.9471420239136767E-2"/>
        </c:manualLayout>
      </c:layout>
      <c:overlay val="0"/>
      <c:txPr>
        <a:bodyPr/>
        <a:lstStyle/>
        <a:p>
          <a:pPr>
            <a:defRPr sz="1800">
              <a:solidFill>
                <a:srgbClr val="000000"/>
              </a:solidFill>
            </a:defRPr>
          </a:pPr>
          <a:endParaRPr lang="en-US"/>
        </a:p>
      </c:txPr>
    </c:legend>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295831665109658E-2"/>
          <c:y val="3.6026593373941464E-2"/>
          <c:w val="0.94470416502402677"/>
          <c:h val="0.77694736074657333"/>
        </c:manualLayout>
      </c:layout>
      <c:barChart>
        <c:barDir val="col"/>
        <c:grouping val="clustered"/>
        <c:varyColors val="0"/>
        <c:ser>
          <c:idx val="0"/>
          <c:order val="0"/>
          <c:tx>
            <c:strRef>
              <c:f>Sheet4!$B$1</c:f>
              <c:strCache>
                <c:ptCount val="1"/>
                <c:pt idx="0">
                  <c:v>Lo_AvgPen</c:v>
                </c:pt>
              </c:strCache>
            </c:strRef>
          </c:tx>
          <c:spPr>
            <a:solidFill>
              <a:schemeClr val="accent1">
                <a:lumMod val="20000"/>
                <a:lumOff val="80000"/>
              </a:schemeClr>
            </a:solidFill>
            <a:ln w="12700">
              <a:solidFill>
                <a:srgbClr val="000000"/>
              </a:solidFill>
            </a:ln>
          </c:spPr>
          <c:invertIfNegative val="0"/>
          <c:cat>
            <c:strRef>
              <c:f>Sheet4!$A$2:$A$42</c:f>
              <c:strCache>
                <c:ptCount val="41"/>
                <c:pt idx="0">
                  <c:v>CL01</c:v>
                </c:pt>
                <c:pt idx="1">
                  <c:v>CL02</c:v>
                </c:pt>
                <c:pt idx="2">
                  <c:v>CL03</c:v>
                </c:pt>
                <c:pt idx="3">
                  <c:v>CL04</c:v>
                </c:pt>
                <c:pt idx="4">
                  <c:v>CL05</c:v>
                </c:pt>
                <c:pt idx="5">
                  <c:v>CL06</c:v>
                </c:pt>
                <c:pt idx="6">
                  <c:v>CL07</c:v>
                </c:pt>
                <c:pt idx="7">
                  <c:v>CL08</c:v>
                </c:pt>
                <c:pt idx="8">
                  <c:v>CL09</c:v>
                </c:pt>
                <c:pt idx="9">
                  <c:v>CL10</c:v>
                </c:pt>
                <c:pt idx="10">
                  <c:v>CL11</c:v>
                </c:pt>
                <c:pt idx="11">
                  <c:v>CL12</c:v>
                </c:pt>
                <c:pt idx="12">
                  <c:v>CL13</c:v>
                </c:pt>
                <c:pt idx="13">
                  <c:v>CL14</c:v>
                </c:pt>
                <c:pt idx="14">
                  <c:v>CL15</c:v>
                </c:pt>
                <c:pt idx="15">
                  <c:v>CL16</c:v>
                </c:pt>
                <c:pt idx="16">
                  <c:v>INT01</c:v>
                </c:pt>
                <c:pt idx="17">
                  <c:v>INT02</c:v>
                </c:pt>
                <c:pt idx="18">
                  <c:v>INT03</c:v>
                </c:pt>
                <c:pt idx="19">
                  <c:v>INT04</c:v>
                </c:pt>
                <c:pt idx="20">
                  <c:v>INT05</c:v>
                </c:pt>
                <c:pt idx="21">
                  <c:v>INT06</c:v>
                </c:pt>
                <c:pt idx="22">
                  <c:v>MM01</c:v>
                </c:pt>
                <c:pt idx="23">
                  <c:v>MM02</c:v>
                </c:pt>
                <c:pt idx="24">
                  <c:v>MM03</c:v>
                </c:pt>
                <c:pt idx="25">
                  <c:v>MM04</c:v>
                </c:pt>
                <c:pt idx="26">
                  <c:v>MM05</c:v>
                </c:pt>
                <c:pt idx="27">
                  <c:v>MM06</c:v>
                </c:pt>
                <c:pt idx="28">
                  <c:v>MM07</c:v>
                </c:pt>
                <c:pt idx="29">
                  <c:v>SER01</c:v>
                </c:pt>
                <c:pt idx="30">
                  <c:v>SER02</c:v>
                </c:pt>
                <c:pt idx="31">
                  <c:v>SER03</c:v>
                </c:pt>
                <c:pt idx="32">
                  <c:v>SER04</c:v>
                </c:pt>
                <c:pt idx="33">
                  <c:v>SER05</c:v>
                </c:pt>
                <c:pt idx="34">
                  <c:v>WS01</c:v>
                </c:pt>
                <c:pt idx="35">
                  <c:v>WS02</c:v>
                </c:pt>
                <c:pt idx="36">
                  <c:v>WS03</c:v>
                </c:pt>
                <c:pt idx="37">
                  <c:v>WS04</c:v>
                </c:pt>
                <c:pt idx="38">
                  <c:v>WS05</c:v>
                </c:pt>
                <c:pt idx="39">
                  <c:v>WS06</c:v>
                </c:pt>
                <c:pt idx="40">
                  <c:v>Average</c:v>
                </c:pt>
              </c:strCache>
            </c:strRef>
          </c:cat>
          <c:val>
            <c:numRef>
              <c:f>Sheet4!$B$2:$B$42</c:f>
              <c:numCache>
                <c:formatCode>General</c:formatCode>
                <c:ptCount val="41"/>
                <c:pt idx="0">
                  <c:v>162.51</c:v>
                </c:pt>
                <c:pt idx="1">
                  <c:v>84.36</c:v>
                </c:pt>
                <c:pt idx="2">
                  <c:v>105.63</c:v>
                </c:pt>
                <c:pt idx="3">
                  <c:v>154.47999999999999</c:v>
                </c:pt>
                <c:pt idx="4">
                  <c:v>127.99</c:v>
                </c:pt>
                <c:pt idx="5">
                  <c:v>124.51</c:v>
                </c:pt>
                <c:pt idx="6">
                  <c:v>147.94999999999999</c:v>
                </c:pt>
                <c:pt idx="7">
                  <c:v>91.2</c:v>
                </c:pt>
                <c:pt idx="8">
                  <c:v>98.23</c:v>
                </c:pt>
                <c:pt idx="9">
                  <c:v>140.19</c:v>
                </c:pt>
                <c:pt idx="10">
                  <c:v>91</c:v>
                </c:pt>
                <c:pt idx="11">
                  <c:v>112.74</c:v>
                </c:pt>
                <c:pt idx="12">
                  <c:v>121.16</c:v>
                </c:pt>
                <c:pt idx="13">
                  <c:v>186.24</c:v>
                </c:pt>
                <c:pt idx="14">
                  <c:v>138.63999999999999</c:v>
                </c:pt>
                <c:pt idx="15">
                  <c:v>124.64</c:v>
                </c:pt>
                <c:pt idx="16">
                  <c:v>80.59</c:v>
                </c:pt>
                <c:pt idx="17">
                  <c:v>86.59</c:v>
                </c:pt>
                <c:pt idx="18">
                  <c:v>317.39999999999998</c:v>
                </c:pt>
                <c:pt idx="19">
                  <c:v>97.65</c:v>
                </c:pt>
                <c:pt idx="20">
                  <c:v>85.99</c:v>
                </c:pt>
                <c:pt idx="21">
                  <c:v>87.31</c:v>
                </c:pt>
                <c:pt idx="22">
                  <c:v>101.95</c:v>
                </c:pt>
                <c:pt idx="23">
                  <c:v>104.15</c:v>
                </c:pt>
                <c:pt idx="24">
                  <c:v>99.7</c:v>
                </c:pt>
                <c:pt idx="25">
                  <c:v>101.86</c:v>
                </c:pt>
                <c:pt idx="26">
                  <c:v>98.51</c:v>
                </c:pt>
                <c:pt idx="27">
                  <c:v>99.45</c:v>
                </c:pt>
                <c:pt idx="28">
                  <c:v>117.61</c:v>
                </c:pt>
                <c:pt idx="29">
                  <c:v>82.77</c:v>
                </c:pt>
                <c:pt idx="30">
                  <c:v>148.30000000000001</c:v>
                </c:pt>
                <c:pt idx="31">
                  <c:v>144.02000000000001</c:v>
                </c:pt>
                <c:pt idx="32">
                  <c:v>165.42</c:v>
                </c:pt>
                <c:pt idx="33">
                  <c:v>162.91999999999999</c:v>
                </c:pt>
                <c:pt idx="34">
                  <c:v>108.05</c:v>
                </c:pt>
                <c:pt idx="35">
                  <c:v>138.1</c:v>
                </c:pt>
                <c:pt idx="36">
                  <c:v>118.58</c:v>
                </c:pt>
                <c:pt idx="37">
                  <c:v>68.16</c:v>
                </c:pt>
                <c:pt idx="38">
                  <c:v>110.99</c:v>
                </c:pt>
                <c:pt idx="39">
                  <c:v>103.12</c:v>
                </c:pt>
                <c:pt idx="40">
                  <c:v>121.01649999999999</c:v>
                </c:pt>
              </c:numCache>
            </c:numRef>
          </c:val>
        </c:ser>
        <c:ser>
          <c:idx val="1"/>
          <c:order val="1"/>
          <c:tx>
            <c:strRef>
              <c:f>Sheet4!$C$1</c:f>
              <c:strCache>
                <c:ptCount val="1"/>
                <c:pt idx="0">
                  <c:v>Hi_AvgPen</c:v>
                </c:pt>
              </c:strCache>
            </c:strRef>
          </c:tx>
          <c:spPr>
            <a:solidFill>
              <a:schemeClr val="tx2">
                <a:lumMod val="60000"/>
                <a:lumOff val="40000"/>
              </a:schemeClr>
            </a:solidFill>
            <a:ln w="12700">
              <a:solidFill>
                <a:srgbClr val="000000"/>
              </a:solidFill>
            </a:ln>
          </c:spPr>
          <c:invertIfNegative val="0"/>
          <c:cat>
            <c:strRef>
              <c:f>Sheet4!$A$2:$A$42</c:f>
              <c:strCache>
                <c:ptCount val="41"/>
                <c:pt idx="0">
                  <c:v>CL01</c:v>
                </c:pt>
                <c:pt idx="1">
                  <c:v>CL02</c:v>
                </c:pt>
                <c:pt idx="2">
                  <c:v>CL03</c:v>
                </c:pt>
                <c:pt idx="3">
                  <c:v>CL04</c:v>
                </c:pt>
                <c:pt idx="4">
                  <c:v>CL05</c:v>
                </c:pt>
                <c:pt idx="5">
                  <c:v>CL06</c:v>
                </c:pt>
                <c:pt idx="6">
                  <c:v>CL07</c:v>
                </c:pt>
                <c:pt idx="7">
                  <c:v>CL08</c:v>
                </c:pt>
                <c:pt idx="8">
                  <c:v>CL09</c:v>
                </c:pt>
                <c:pt idx="9">
                  <c:v>CL10</c:v>
                </c:pt>
                <c:pt idx="10">
                  <c:v>CL11</c:v>
                </c:pt>
                <c:pt idx="11">
                  <c:v>CL12</c:v>
                </c:pt>
                <c:pt idx="12">
                  <c:v>CL13</c:v>
                </c:pt>
                <c:pt idx="13">
                  <c:v>CL14</c:v>
                </c:pt>
                <c:pt idx="14">
                  <c:v>CL15</c:v>
                </c:pt>
                <c:pt idx="15">
                  <c:v>CL16</c:v>
                </c:pt>
                <c:pt idx="16">
                  <c:v>INT01</c:v>
                </c:pt>
                <c:pt idx="17">
                  <c:v>INT02</c:v>
                </c:pt>
                <c:pt idx="18">
                  <c:v>INT03</c:v>
                </c:pt>
                <c:pt idx="19">
                  <c:v>INT04</c:v>
                </c:pt>
                <c:pt idx="20">
                  <c:v>INT05</c:v>
                </c:pt>
                <c:pt idx="21">
                  <c:v>INT06</c:v>
                </c:pt>
                <c:pt idx="22">
                  <c:v>MM01</c:v>
                </c:pt>
                <c:pt idx="23">
                  <c:v>MM02</c:v>
                </c:pt>
                <c:pt idx="24">
                  <c:v>MM03</c:v>
                </c:pt>
                <c:pt idx="25">
                  <c:v>MM04</c:v>
                </c:pt>
                <c:pt idx="26">
                  <c:v>MM05</c:v>
                </c:pt>
                <c:pt idx="27">
                  <c:v>MM06</c:v>
                </c:pt>
                <c:pt idx="28">
                  <c:v>MM07</c:v>
                </c:pt>
                <c:pt idx="29">
                  <c:v>SER01</c:v>
                </c:pt>
                <c:pt idx="30">
                  <c:v>SER02</c:v>
                </c:pt>
                <c:pt idx="31">
                  <c:v>SER03</c:v>
                </c:pt>
                <c:pt idx="32">
                  <c:v>SER04</c:v>
                </c:pt>
                <c:pt idx="33">
                  <c:v>SER05</c:v>
                </c:pt>
                <c:pt idx="34">
                  <c:v>WS01</c:v>
                </c:pt>
                <c:pt idx="35">
                  <c:v>WS02</c:v>
                </c:pt>
                <c:pt idx="36">
                  <c:v>WS03</c:v>
                </c:pt>
                <c:pt idx="37">
                  <c:v>WS04</c:v>
                </c:pt>
                <c:pt idx="38">
                  <c:v>WS05</c:v>
                </c:pt>
                <c:pt idx="39">
                  <c:v>WS06</c:v>
                </c:pt>
                <c:pt idx="40">
                  <c:v>Average</c:v>
                </c:pt>
              </c:strCache>
            </c:strRef>
          </c:cat>
          <c:val>
            <c:numRef>
              <c:f>Sheet4!$C$2:$C$42</c:f>
              <c:numCache>
                <c:formatCode>General</c:formatCode>
                <c:ptCount val="41"/>
                <c:pt idx="0">
                  <c:v>185.52</c:v>
                </c:pt>
                <c:pt idx="1">
                  <c:v>153.62</c:v>
                </c:pt>
                <c:pt idx="2">
                  <c:v>154.65</c:v>
                </c:pt>
                <c:pt idx="3">
                  <c:v>137.57</c:v>
                </c:pt>
                <c:pt idx="4">
                  <c:v>139.28</c:v>
                </c:pt>
                <c:pt idx="5">
                  <c:v>283.54000000000002</c:v>
                </c:pt>
                <c:pt idx="6">
                  <c:v>156.36000000000001</c:v>
                </c:pt>
                <c:pt idx="7">
                  <c:v>139.93</c:v>
                </c:pt>
                <c:pt idx="8">
                  <c:v>113.46</c:v>
                </c:pt>
                <c:pt idx="9">
                  <c:v>157.05000000000001</c:v>
                </c:pt>
                <c:pt idx="10">
                  <c:v>130.1</c:v>
                </c:pt>
                <c:pt idx="11">
                  <c:v>147.87</c:v>
                </c:pt>
                <c:pt idx="12">
                  <c:v>188.61</c:v>
                </c:pt>
                <c:pt idx="13">
                  <c:v>202.52</c:v>
                </c:pt>
                <c:pt idx="14">
                  <c:v>147.76</c:v>
                </c:pt>
                <c:pt idx="15">
                  <c:v>154.94</c:v>
                </c:pt>
                <c:pt idx="16">
                  <c:v>108.85</c:v>
                </c:pt>
                <c:pt idx="17">
                  <c:v>115.02</c:v>
                </c:pt>
                <c:pt idx="18">
                  <c:v>215.08</c:v>
                </c:pt>
                <c:pt idx="19">
                  <c:v>1830</c:v>
                </c:pt>
                <c:pt idx="20">
                  <c:v>123.66</c:v>
                </c:pt>
                <c:pt idx="21">
                  <c:v>121.93</c:v>
                </c:pt>
                <c:pt idx="22">
                  <c:v>199.4</c:v>
                </c:pt>
                <c:pt idx="23">
                  <c:v>191.28</c:v>
                </c:pt>
                <c:pt idx="24">
                  <c:v>146.16</c:v>
                </c:pt>
                <c:pt idx="25">
                  <c:v>170.22</c:v>
                </c:pt>
                <c:pt idx="26">
                  <c:v>123.86</c:v>
                </c:pt>
                <c:pt idx="27">
                  <c:v>119.55</c:v>
                </c:pt>
                <c:pt idx="28">
                  <c:v>266.92</c:v>
                </c:pt>
                <c:pt idx="29">
                  <c:v>157.87</c:v>
                </c:pt>
                <c:pt idx="30">
                  <c:v>181.11</c:v>
                </c:pt>
                <c:pt idx="31">
                  <c:v>174.49</c:v>
                </c:pt>
                <c:pt idx="32">
                  <c:v>244.96</c:v>
                </c:pt>
                <c:pt idx="33">
                  <c:v>271.02999999999997</c:v>
                </c:pt>
                <c:pt idx="34">
                  <c:v>149.69999999999999</c:v>
                </c:pt>
                <c:pt idx="35">
                  <c:v>280.70999999999998</c:v>
                </c:pt>
                <c:pt idx="36">
                  <c:v>192.95</c:v>
                </c:pt>
                <c:pt idx="37">
                  <c:v>156.04</c:v>
                </c:pt>
                <c:pt idx="38">
                  <c:v>187.33</c:v>
                </c:pt>
                <c:pt idx="39">
                  <c:v>224.85</c:v>
                </c:pt>
                <c:pt idx="40">
                  <c:v>213.64374999999995</c:v>
                </c:pt>
              </c:numCache>
            </c:numRef>
          </c:val>
        </c:ser>
        <c:dLbls>
          <c:showLegendKey val="0"/>
          <c:showVal val="0"/>
          <c:showCatName val="0"/>
          <c:showSerName val="0"/>
          <c:showPercent val="0"/>
          <c:showBubbleSize val="0"/>
        </c:dLbls>
        <c:gapWidth val="32"/>
        <c:axId val="69179264"/>
        <c:axId val="69180800"/>
      </c:barChart>
      <c:catAx>
        <c:axId val="69179264"/>
        <c:scaling>
          <c:orientation val="minMax"/>
        </c:scaling>
        <c:delete val="0"/>
        <c:axPos val="b"/>
        <c:majorTickMark val="out"/>
        <c:minorTickMark val="none"/>
        <c:tickLblPos val="nextTo"/>
        <c:txPr>
          <a:bodyPr rot="-5400000" vert="horz"/>
          <a:lstStyle/>
          <a:p>
            <a:pPr>
              <a:defRPr baseline="0">
                <a:solidFill>
                  <a:srgbClr val="000000"/>
                </a:solidFill>
              </a:defRPr>
            </a:pPr>
            <a:endParaRPr lang="en-US"/>
          </a:p>
        </c:txPr>
        <c:crossAx val="69180800"/>
        <c:crosses val="autoZero"/>
        <c:auto val="1"/>
        <c:lblAlgn val="ctr"/>
        <c:lblOffset val="100"/>
        <c:noMultiLvlLbl val="0"/>
      </c:catAx>
      <c:valAx>
        <c:axId val="69180800"/>
        <c:scaling>
          <c:orientation val="minMax"/>
          <c:max val="300"/>
          <c:min val="0"/>
        </c:scaling>
        <c:delete val="0"/>
        <c:axPos val="l"/>
        <c:majorGridlines/>
        <c:numFmt formatCode="General" sourceLinked="1"/>
        <c:majorTickMark val="out"/>
        <c:minorTickMark val="none"/>
        <c:tickLblPos val="nextTo"/>
        <c:crossAx val="69179264"/>
        <c:crosses val="autoZero"/>
        <c:crossBetween val="between"/>
      </c:valAx>
    </c:plotArea>
    <c:legend>
      <c:legendPos val="r"/>
      <c:layout>
        <c:manualLayout>
          <c:xMode val="edge"/>
          <c:yMode val="edge"/>
          <c:x val="0.60480666574323672"/>
          <c:y val="4.5912438028579763E-2"/>
          <c:w val="0.19127763690555627"/>
          <c:h val="6.8552468677264403E-2"/>
        </c:manualLayout>
      </c:layout>
      <c:overlay val="0"/>
      <c:spPr>
        <a:noFill/>
        <a:ln w="12700">
          <a:solidFill>
            <a:schemeClr val="tx1"/>
          </a:solidFill>
        </a:ln>
      </c:spPr>
    </c:legend>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16907261592301"/>
          <c:y val="5.1400554097404488E-2"/>
          <c:w val="0.89283092738407699"/>
          <c:h val="0.81338880814375336"/>
        </c:manualLayout>
      </c:layout>
      <c:barChart>
        <c:barDir val="col"/>
        <c:grouping val="clustered"/>
        <c:varyColors val="0"/>
        <c:ser>
          <c:idx val="0"/>
          <c:order val="0"/>
          <c:tx>
            <c:strRef>
              <c:f>Perf_2class!$F$1</c:f>
              <c:strCache>
                <c:ptCount val="1"/>
                <c:pt idx="0">
                  <c:v>LTAGE</c:v>
                </c:pt>
              </c:strCache>
            </c:strRef>
          </c:tx>
          <c:spPr>
            <a:solidFill>
              <a:srgbClr val="FFFF00"/>
            </a:solidFill>
            <a:ln w="12700">
              <a:solidFill>
                <a:srgbClr val="000000"/>
              </a:solidFill>
            </a:ln>
          </c:spPr>
          <c:invertIfNegative val="0"/>
          <c:cat>
            <c:strRef>
              <c:f>Perf_2class!$E$2:$E$7</c:f>
              <c:strCache>
                <c:ptCount val="6"/>
                <c:pt idx="0">
                  <c:v>8K</c:v>
                </c:pt>
                <c:pt idx="1">
                  <c:v>16K</c:v>
                </c:pt>
                <c:pt idx="2">
                  <c:v>32K</c:v>
                </c:pt>
                <c:pt idx="3">
                  <c:v>64K</c:v>
                </c:pt>
                <c:pt idx="4">
                  <c:v>128K</c:v>
                </c:pt>
                <c:pt idx="5">
                  <c:v>256K</c:v>
                </c:pt>
              </c:strCache>
            </c:strRef>
          </c:cat>
          <c:val>
            <c:numRef>
              <c:f>Perf_2class!$F$2:$F$7</c:f>
              <c:numCache>
                <c:formatCode>General</c:formatCode>
                <c:ptCount val="6"/>
                <c:pt idx="0">
                  <c:v>3.8940750000000003E-2</c:v>
                </c:pt>
                <c:pt idx="1">
                  <c:v>3.700875E-2</c:v>
                </c:pt>
                <c:pt idx="2">
                  <c:v>3.5806250000000005E-2</c:v>
                </c:pt>
                <c:pt idx="3">
                  <c:v>3.507699999999999E-2</c:v>
                </c:pt>
                <c:pt idx="4">
                  <c:v>3.4610249999999995E-2</c:v>
                </c:pt>
                <c:pt idx="5">
                  <c:v>3.4353250000000009E-2</c:v>
                </c:pt>
              </c:numCache>
            </c:numRef>
          </c:val>
        </c:ser>
        <c:ser>
          <c:idx val="1"/>
          <c:order val="1"/>
          <c:tx>
            <c:strRef>
              <c:f>Perf_2class!$G$1</c:f>
              <c:strCache>
                <c:ptCount val="1"/>
                <c:pt idx="0">
                  <c:v>PSLTAGE</c:v>
                </c:pt>
              </c:strCache>
            </c:strRef>
          </c:tx>
          <c:spPr>
            <a:solidFill>
              <a:srgbClr val="FF0000"/>
            </a:solidFill>
            <a:ln w="12700">
              <a:solidFill>
                <a:srgbClr val="000000"/>
              </a:solidFill>
            </a:ln>
          </c:spPr>
          <c:invertIfNegative val="0"/>
          <c:cat>
            <c:strRef>
              <c:f>Perf_2class!$E$2:$E$7</c:f>
              <c:strCache>
                <c:ptCount val="6"/>
                <c:pt idx="0">
                  <c:v>8K</c:v>
                </c:pt>
                <c:pt idx="1">
                  <c:v>16K</c:v>
                </c:pt>
                <c:pt idx="2">
                  <c:v>32K</c:v>
                </c:pt>
                <c:pt idx="3">
                  <c:v>64K</c:v>
                </c:pt>
                <c:pt idx="4">
                  <c:v>128K</c:v>
                </c:pt>
                <c:pt idx="5">
                  <c:v>256K</c:v>
                </c:pt>
              </c:strCache>
            </c:strRef>
          </c:cat>
          <c:val>
            <c:numRef>
              <c:f>Perf_2class!$G$2:$G$7</c:f>
              <c:numCache>
                <c:formatCode>General</c:formatCode>
                <c:ptCount val="6"/>
                <c:pt idx="0">
                  <c:v>3.8894999999999999E-2</c:v>
                </c:pt>
                <c:pt idx="1">
                  <c:v>3.6969000000000009E-2</c:v>
                </c:pt>
                <c:pt idx="2">
                  <c:v>3.5768999999999995E-2</c:v>
                </c:pt>
                <c:pt idx="3">
                  <c:v>3.5021000000000004E-2</c:v>
                </c:pt>
                <c:pt idx="4">
                  <c:v>3.4539E-2</c:v>
                </c:pt>
                <c:pt idx="5">
                  <c:v>3.4269750000000002E-2</c:v>
                </c:pt>
              </c:numCache>
            </c:numRef>
          </c:val>
        </c:ser>
        <c:dLbls>
          <c:showLegendKey val="0"/>
          <c:showVal val="0"/>
          <c:showCatName val="0"/>
          <c:showSerName val="0"/>
          <c:showPercent val="0"/>
          <c:showBubbleSize val="0"/>
        </c:dLbls>
        <c:gapWidth val="20"/>
        <c:axId val="71572864"/>
        <c:axId val="71603328"/>
      </c:barChart>
      <c:catAx>
        <c:axId val="71572864"/>
        <c:scaling>
          <c:orientation val="minMax"/>
        </c:scaling>
        <c:delete val="0"/>
        <c:axPos val="b"/>
        <c:majorTickMark val="out"/>
        <c:minorTickMark val="none"/>
        <c:tickLblPos val="nextTo"/>
        <c:txPr>
          <a:bodyPr/>
          <a:lstStyle/>
          <a:p>
            <a:pPr>
              <a:defRPr sz="1400">
                <a:solidFill>
                  <a:srgbClr val="000000"/>
                </a:solidFill>
              </a:defRPr>
            </a:pPr>
            <a:endParaRPr lang="en-US"/>
          </a:p>
        </c:txPr>
        <c:crossAx val="71603328"/>
        <c:crosses val="autoZero"/>
        <c:auto val="1"/>
        <c:lblAlgn val="ctr"/>
        <c:lblOffset val="100"/>
        <c:noMultiLvlLbl val="0"/>
      </c:catAx>
      <c:valAx>
        <c:axId val="71603328"/>
        <c:scaling>
          <c:orientation val="minMax"/>
          <c:max val="3.9000000000000007E-2"/>
          <c:min val="3.0000000000000006E-2"/>
        </c:scaling>
        <c:delete val="0"/>
        <c:axPos val="l"/>
        <c:majorGridlines/>
        <c:numFmt formatCode="General" sourceLinked="1"/>
        <c:majorTickMark val="out"/>
        <c:minorTickMark val="none"/>
        <c:tickLblPos val="nextTo"/>
        <c:spPr>
          <a:ln>
            <a:prstDash val="sysDot"/>
          </a:ln>
        </c:spPr>
        <c:txPr>
          <a:bodyPr/>
          <a:lstStyle/>
          <a:p>
            <a:pPr>
              <a:defRPr sz="1400">
                <a:solidFill>
                  <a:srgbClr val="000000"/>
                </a:solidFill>
              </a:defRPr>
            </a:pPr>
            <a:endParaRPr lang="en-US"/>
          </a:p>
        </c:txPr>
        <c:crossAx val="71572864"/>
        <c:crosses val="autoZero"/>
        <c:crossBetween val="between"/>
      </c:valAx>
    </c:plotArea>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16907261592301"/>
          <c:y val="5.1400554097404488E-2"/>
          <c:w val="0.89059558180227472"/>
          <c:h val="0.81315540288383015"/>
        </c:manualLayout>
      </c:layout>
      <c:barChart>
        <c:barDir val="col"/>
        <c:grouping val="clustered"/>
        <c:varyColors val="0"/>
        <c:ser>
          <c:idx val="0"/>
          <c:order val="0"/>
          <c:tx>
            <c:strRef>
              <c:f>Perf_2class!$F$9</c:f>
              <c:strCache>
                <c:ptCount val="1"/>
                <c:pt idx="0">
                  <c:v>LTAGE</c:v>
                </c:pt>
              </c:strCache>
            </c:strRef>
          </c:tx>
          <c:spPr>
            <a:solidFill>
              <a:srgbClr val="FFFF00"/>
            </a:solidFill>
            <a:ln w="12700">
              <a:solidFill>
                <a:srgbClr val="000000"/>
              </a:solidFill>
            </a:ln>
          </c:spPr>
          <c:invertIfNegative val="0"/>
          <c:cat>
            <c:strRef>
              <c:f>Perf_2class!$E$10:$E$15</c:f>
              <c:strCache>
                <c:ptCount val="6"/>
                <c:pt idx="0">
                  <c:v>8K</c:v>
                </c:pt>
                <c:pt idx="1">
                  <c:v>16K</c:v>
                </c:pt>
                <c:pt idx="2">
                  <c:v>32K</c:v>
                </c:pt>
                <c:pt idx="3">
                  <c:v>64K</c:v>
                </c:pt>
                <c:pt idx="4">
                  <c:v>128K</c:v>
                </c:pt>
                <c:pt idx="5">
                  <c:v>256K</c:v>
                </c:pt>
              </c:strCache>
            </c:strRef>
          </c:cat>
          <c:val>
            <c:numRef>
              <c:f>Perf_2class!$F$10:$F$15</c:f>
              <c:numCache>
                <c:formatCode>General</c:formatCode>
                <c:ptCount val="6"/>
                <c:pt idx="0">
                  <c:v>3.647025000000001E-2</c:v>
                </c:pt>
                <c:pt idx="1">
                  <c:v>3.4432999999999998E-2</c:v>
                </c:pt>
                <c:pt idx="2">
                  <c:v>3.2941999999999999E-2</c:v>
                </c:pt>
                <c:pt idx="3">
                  <c:v>3.2132500000000001E-2</c:v>
                </c:pt>
                <c:pt idx="4">
                  <c:v>3.1504999999999998E-2</c:v>
                </c:pt>
                <c:pt idx="5">
                  <c:v>3.091675E-2</c:v>
                </c:pt>
              </c:numCache>
            </c:numRef>
          </c:val>
        </c:ser>
        <c:ser>
          <c:idx val="1"/>
          <c:order val="1"/>
          <c:tx>
            <c:strRef>
              <c:f>Perf_2class!$G$9</c:f>
              <c:strCache>
                <c:ptCount val="1"/>
                <c:pt idx="0">
                  <c:v>PSLTAGE</c:v>
                </c:pt>
              </c:strCache>
            </c:strRef>
          </c:tx>
          <c:spPr>
            <a:solidFill>
              <a:srgbClr val="FF0000"/>
            </a:solidFill>
            <a:ln w="12700">
              <a:solidFill>
                <a:srgbClr val="000000"/>
              </a:solidFill>
            </a:ln>
          </c:spPr>
          <c:invertIfNegative val="0"/>
          <c:cat>
            <c:strRef>
              <c:f>Perf_2class!$E$10:$E$15</c:f>
              <c:strCache>
                <c:ptCount val="6"/>
                <c:pt idx="0">
                  <c:v>8K</c:v>
                </c:pt>
                <c:pt idx="1">
                  <c:v>16K</c:v>
                </c:pt>
                <c:pt idx="2">
                  <c:v>32K</c:v>
                </c:pt>
                <c:pt idx="3">
                  <c:v>64K</c:v>
                </c:pt>
                <c:pt idx="4">
                  <c:v>128K</c:v>
                </c:pt>
                <c:pt idx="5">
                  <c:v>256K</c:v>
                </c:pt>
              </c:strCache>
            </c:strRef>
          </c:cat>
          <c:val>
            <c:numRef>
              <c:f>Perf_2class!$G$10:$G$15</c:f>
              <c:numCache>
                <c:formatCode>General</c:formatCode>
                <c:ptCount val="6"/>
                <c:pt idx="0">
                  <c:v>3.6542999999999992E-2</c:v>
                </c:pt>
                <c:pt idx="1">
                  <c:v>3.4346250000000009E-2</c:v>
                </c:pt>
                <c:pt idx="2">
                  <c:v>3.2964499999999994E-2</c:v>
                </c:pt>
                <c:pt idx="3">
                  <c:v>3.2160750000000002E-2</c:v>
                </c:pt>
                <c:pt idx="4">
                  <c:v>3.1507999999999994E-2</c:v>
                </c:pt>
                <c:pt idx="5">
                  <c:v>3.0960999999999999E-2</c:v>
                </c:pt>
              </c:numCache>
            </c:numRef>
          </c:val>
        </c:ser>
        <c:dLbls>
          <c:showLegendKey val="0"/>
          <c:showVal val="0"/>
          <c:showCatName val="0"/>
          <c:showSerName val="0"/>
          <c:showPercent val="0"/>
          <c:showBubbleSize val="0"/>
        </c:dLbls>
        <c:gapWidth val="20"/>
        <c:axId val="71651328"/>
        <c:axId val="71652864"/>
      </c:barChart>
      <c:catAx>
        <c:axId val="71651328"/>
        <c:scaling>
          <c:orientation val="minMax"/>
        </c:scaling>
        <c:delete val="0"/>
        <c:axPos val="b"/>
        <c:majorTickMark val="out"/>
        <c:minorTickMark val="none"/>
        <c:tickLblPos val="nextTo"/>
        <c:txPr>
          <a:bodyPr/>
          <a:lstStyle/>
          <a:p>
            <a:pPr>
              <a:defRPr sz="1400">
                <a:solidFill>
                  <a:srgbClr val="000000"/>
                </a:solidFill>
              </a:defRPr>
            </a:pPr>
            <a:endParaRPr lang="en-US"/>
          </a:p>
        </c:txPr>
        <c:crossAx val="71652864"/>
        <c:crosses val="autoZero"/>
        <c:auto val="1"/>
        <c:lblAlgn val="ctr"/>
        <c:lblOffset val="100"/>
        <c:noMultiLvlLbl val="0"/>
      </c:catAx>
      <c:valAx>
        <c:axId val="71652864"/>
        <c:scaling>
          <c:orientation val="minMax"/>
          <c:max val="3.9000000000000007E-2"/>
          <c:min val="3.0000000000000006E-2"/>
        </c:scaling>
        <c:delete val="0"/>
        <c:axPos val="l"/>
        <c:majorGridlines/>
        <c:numFmt formatCode="General" sourceLinked="1"/>
        <c:majorTickMark val="out"/>
        <c:minorTickMark val="none"/>
        <c:tickLblPos val="nextTo"/>
        <c:txPr>
          <a:bodyPr/>
          <a:lstStyle/>
          <a:p>
            <a:pPr>
              <a:defRPr sz="1400">
                <a:solidFill>
                  <a:srgbClr val="000000"/>
                </a:solidFill>
              </a:defRPr>
            </a:pPr>
            <a:endParaRPr lang="en-US"/>
          </a:p>
        </c:txPr>
        <c:crossAx val="71651328"/>
        <c:crosses val="autoZero"/>
        <c:crossBetween val="between"/>
      </c:valAx>
    </c:plotArea>
    <c:legend>
      <c:legendPos val="r"/>
      <c:layout>
        <c:manualLayout>
          <c:xMode val="edge"/>
          <c:yMode val="edge"/>
          <c:x val="0.22259822901403314"/>
          <c:y val="5.9438125789831833E-2"/>
          <c:w val="0.76599238390514268"/>
          <c:h val="7.9471420239136767E-2"/>
        </c:manualLayout>
      </c:layout>
      <c:overlay val="0"/>
      <c:txPr>
        <a:bodyPr/>
        <a:lstStyle/>
        <a:p>
          <a:pPr>
            <a:defRPr sz="1800">
              <a:solidFill>
                <a:srgbClr val="000000"/>
              </a:solidFill>
            </a:defRPr>
          </a:pPr>
          <a:endParaRPr lang="en-US"/>
        </a:p>
      </c:txPr>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7331622609673789E-2"/>
          <c:y val="5.4486973850490908E-2"/>
          <c:w val="0.93508558548337073"/>
          <c:h val="0.7330037911927676"/>
        </c:manualLayout>
      </c:layout>
      <c:barChart>
        <c:barDir val="col"/>
        <c:grouping val="clustered"/>
        <c:varyColors val="0"/>
        <c:ser>
          <c:idx val="0"/>
          <c:order val="0"/>
          <c:tx>
            <c:strRef>
              <c:f>Perf_loop!$L$1</c:f>
              <c:strCache>
                <c:ptCount val="1"/>
                <c:pt idx="0">
                  <c:v>PSTAGE(without loop)</c:v>
                </c:pt>
              </c:strCache>
            </c:strRef>
          </c:tx>
          <c:spPr>
            <a:solidFill>
              <a:srgbClr val="FFFF00"/>
            </a:solidFill>
            <a:ln w="12700">
              <a:solidFill>
                <a:srgbClr val="000000"/>
              </a:solidFill>
            </a:ln>
          </c:spPr>
          <c:invertIfNegative val="0"/>
          <c:cat>
            <c:strRef>
              <c:f>Perf_loop!$K$2:$K$42</c:f>
              <c:strCache>
                <c:ptCount val="41"/>
                <c:pt idx="0">
                  <c:v>Client01</c:v>
                </c:pt>
                <c:pt idx="1">
                  <c:v>Client02</c:v>
                </c:pt>
                <c:pt idx="2">
                  <c:v>Client03</c:v>
                </c:pt>
                <c:pt idx="3">
                  <c:v>Client04</c:v>
                </c:pt>
                <c:pt idx="4">
                  <c:v>Client05</c:v>
                </c:pt>
                <c:pt idx="5">
                  <c:v>Client06</c:v>
                </c:pt>
                <c:pt idx="6">
                  <c:v>Client07</c:v>
                </c:pt>
                <c:pt idx="7">
                  <c:v>Client08</c:v>
                </c:pt>
                <c:pt idx="8">
                  <c:v>Client09</c:v>
                </c:pt>
                <c:pt idx="9">
                  <c:v>Client10</c:v>
                </c:pt>
                <c:pt idx="10">
                  <c:v>Client11</c:v>
                </c:pt>
                <c:pt idx="11">
                  <c:v>Client12</c:v>
                </c:pt>
                <c:pt idx="12">
                  <c:v>Client13</c:v>
                </c:pt>
                <c:pt idx="13">
                  <c:v>Client14</c:v>
                </c:pt>
                <c:pt idx="14">
                  <c:v>Client15</c:v>
                </c:pt>
                <c:pt idx="15">
                  <c:v>Client16</c:v>
                </c:pt>
                <c:pt idx="16">
                  <c:v>int01</c:v>
                </c:pt>
                <c:pt idx="17">
                  <c:v>int02</c:v>
                </c:pt>
                <c:pt idx="18">
                  <c:v>int03</c:v>
                </c:pt>
                <c:pt idx="19">
                  <c:v>int04</c:v>
                </c:pt>
                <c:pt idx="20">
                  <c:v>int05</c:v>
                </c:pt>
                <c:pt idx="21">
                  <c:v>int06</c:v>
                </c:pt>
                <c:pt idx="22">
                  <c:v>mm01</c:v>
                </c:pt>
                <c:pt idx="23">
                  <c:v>mm02</c:v>
                </c:pt>
                <c:pt idx="24">
                  <c:v>mm03</c:v>
                </c:pt>
                <c:pt idx="25">
                  <c:v>mm04</c:v>
                </c:pt>
                <c:pt idx="26">
                  <c:v>mm05</c:v>
                </c:pt>
                <c:pt idx="27">
                  <c:v>mm06</c:v>
                </c:pt>
                <c:pt idx="28">
                  <c:v>mm07</c:v>
                </c:pt>
                <c:pt idx="29">
                  <c:v>server01</c:v>
                </c:pt>
                <c:pt idx="30">
                  <c:v>server02</c:v>
                </c:pt>
                <c:pt idx="31">
                  <c:v>server03</c:v>
                </c:pt>
                <c:pt idx="32">
                  <c:v>server04</c:v>
                </c:pt>
                <c:pt idx="33">
                  <c:v>server05</c:v>
                </c:pt>
                <c:pt idx="34">
                  <c:v>ws01</c:v>
                </c:pt>
                <c:pt idx="35">
                  <c:v>ws02</c:v>
                </c:pt>
                <c:pt idx="36">
                  <c:v>ws03</c:v>
                </c:pt>
                <c:pt idx="37">
                  <c:v>ws04</c:v>
                </c:pt>
                <c:pt idx="38">
                  <c:v>ws05</c:v>
                </c:pt>
                <c:pt idx="39">
                  <c:v>ws06</c:v>
                </c:pt>
                <c:pt idx="40">
                  <c:v>Average</c:v>
                </c:pt>
              </c:strCache>
            </c:strRef>
          </c:cat>
          <c:val>
            <c:numRef>
              <c:f>Perf_loop!$L$2:$L$42</c:f>
              <c:numCache>
                <c:formatCode>General</c:formatCode>
                <c:ptCount val="41"/>
                <c:pt idx="0">
                  <c:v>188.40098876968332</c:v>
                </c:pt>
                <c:pt idx="1">
                  <c:v>3673.3316981190733</c:v>
                </c:pt>
                <c:pt idx="2">
                  <c:v>132.84383488134605</c:v>
                </c:pt>
                <c:pt idx="3">
                  <c:v>738.62698794772189</c:v>
                </c:pt>
                <c:pt idx="4">
                  <c:v>493.86915086005922</c:v>
                </c:pt>
                <c:pt idx="5">
                  <c:v>99.630520295664184</c:v>
                </c:pt>
                <c:pt idx="6">
                  <c:v>526.90683162240839</c:v>
                </c:pt>
                <c:pt idx="7">
                  <c:v>175.58589365834231</c:v>
                </c:pt>
                <c:pt idx="8">
                  <c:v>302.70887511381926</c:v>
                </c:pt>
                <c:pt idx="9">
                  <c:v>310.64619164598207</c:v>
                </c:pt>
                <c:pt idx="10">
                  <c:v>161.83608866204992</c:v>
                </c:pt>
                <c:pt idx="11">
                  <c:v>489.49845198728349</c:v>
                </c:pt>
                <c:pt idx="12">
                  <c:v>148.6495791935042</c:v>
                </c:pt>
                <c:pt idx="13">
                  <c:v>278.37148630858184</c:v>
                </c:pt>
                <c:pt idx="14">
                  <c:v>384.6466841924364</c:v>
                </c:pt>
                <c:pt idx="15">
                  <c:v>245.0320923085558</c:v>
                </c:pt>
                <c:pt idx="16">
                  <c:v>1642.784548839418</c:v>
                </c:pt>
                <c:pt idx="17">
                  <c:v>2208.1537255104195</c:v>
                </c:pt>
                <c:pt idx="18">
                  <c:v>8.1514565683814677</c:v>
                </c:pt>
                <c:pt idx="19">
                  <c:v>24.554940784370014</c:v>
                </c:pt>
                <c:pt idx="20">
                  <c:v>480.26865898462034</c:v>
                </c:pt>
                <c:pt idx="21">
                  <c:v>483.42811812294218</c:v>
                </c:pt>
                <c:pt idx="22">
                  <c:v>716.13448541810135</c:v>
                </c:pt>
                <c:pt idx="23">
                  <c:v>695.84138628020457</c:v>
                </c:pt>
                <c:pt idx="24">
                  <c:v>733.90242185272746</c:v>
                </c:pt>
                <c:pt idx="25">
                  <c:v>651.19871282666361</c:v>
                </c:pt>
                <c:pt idx="26">
                  <c:v>2839.4569117853976</c:v>
                </c:pt>
                <c:pt idx="27">
                  <c:v>14.543325433994974</c:v>
                </c:pt>
                <c:pt idx="28">
                  <c:v>8204.0034137788625</c:v>
                </c:pt>
                <c:pt idx="29">
                  <c:v>660.07122666419411</c:v>
                </c:pt>
                <c:pt idx="30">
                  <c:v>357.70468315607496</c:v>
                </c:pt>
                <c:pt idx="31">
                  <c:v>308.63753211049544</c:v>
                </c:pt>
                <c:pt idx="32">
                  <c:v>390.39743273717062</c:v>
                </c:pt>
                <c:pt idx="33">
                  <c:v>402.02923355125779</c:v>
                </c:pt>
                <c:pt idx="34">
                  <c:v>631.75226295184393</c:v>
                </c:pt>
                <c:pt idx="35">
                  <c:v>682.24414387420757</c:v>
                </c:pt>
                <c:pt idx="36">
                  <c:v>6624.2106424372896</c:v>
                </c:pt>
                <c:pt idx="37">
                  <c:v>2592.1159089649273</c:v>
                </c:pt>
                <c:pt idx="38">
                  <c:v>122.87040079691288</c:v>
                </c:pt>
                <c:pt idx="39">
                  <c:v>174.95907100300727</c:v>
                </c:pt>
                <c:pt idx="40">
                  <c:v>1000.0000000000001</c:v>
                </c:pt>
              </c:numCache>
            </c:numRef>
          </c:val>
        </c:ser>
        <c:ser>
          <c:idx val="1"/>
          <c:order val="1"/>
          <c:tx>
            <c:strRef>
              <c:f>Perf_loop!$M$1</c:f>
              <c:strCache>
                <c:ptCount val="1"/>
                <c:pt idx="0">
                  <c:v>PSLTAGE</c:v>
                </c:pt>
              </c:strCache>
            </c:strRef>
          </c:tx>
          <c:spPr>
            <a:solidFill>
              <a:srgbClr val="FF0000"/>
            </a:solidFill>
            <a:ln w="12700">
              <a:solidFill>
                <a:srgbClr val="000000"/>
              </a:solidFill>
            </a:ln>
          </c:spPr>
          <c:invertIfNegative val="0"/>
          <c:cat>
            <c:strRef>
              <c:f>Perf_loop!$K$2:$K$42</c:f>
              <c:strCache>
                <c:ptCount val="41"/>
                <c:pt idx="0">
                  <c:v>Client01</c:v>
                </c:pt>
                <c:pt idx="1">
                  <c:v>Client02</c:v>
                </c:pt>
                <c:pt idx="2">
                  <c:v>Client03</c:v>
                </c:pt>
                <c:pt idx="3">
                  <c:v>Client04</c:v>
                </c:pt>
                <c:pt idx="4">
                  <c:v>Client05</c:v>
                </c:pt>
                <c:pt idx="5">
                  <c:v>Client06</c:v>
                </c:pt>
                <c:pt idx="6">
                  <c:v>Client07</c:v>
                </c:pt>
                <c:pt idx="7">
                  <c:v>Client08</c:v>
                </c:pt>
                <c:pt idx="8">
                  <c:v>Client09</c:v>
                </c:pt>
                <c:pt idx="9">
                  <c:v>Client10</c:v>
                </c:pt>
                <c:pt idx="10">
                  <c:v>Client11</c:v>
                </c:pt>
                <c:pt idx="11">
                  <c:v>Client12</c:v>
                </c:pt>
                <c:pt idx="12">
                  <c:v>Client13</c:v>
                </c:pt>
                <c:pt idx="13">
                  <c:v>Client14</c:v>
                </c:pt>
                <c:pt idx="14">
                  <c:v>Client15</c:v>
                </c:pt>
                <c:pt idx="15">
                  <c:v>Client16</c:v>
                </c:pt>
                <c:pt idx="16">
                  <c:v>int01</c:v>
                </c:pt>
                <c:pt idx="17">
                  <c:v>int02</c:v>
                </c:pt>
                <c:pt idx="18">
                  <c:v>int03</c:v>
                </c:pt>
                <c:pt idx="19">
                  <c:v>int04</c:v>
                </c:pt>
                <c:pt idx="20">
                  <c:v>int05</c:v>
                </c:pt>
                <c:pt idx="21">
                  <c:v>int06</c:v>
                </c:pt>
                <c:pt idx="22">
                  <c:v>mm01</c:v>
                </c:pt>
                <c:pt idx="23">
                  <c:v>mm02</c:v>
                </c:pt>
                <c:pt idx="24">
                  <c:v>mm03</c:v>
                </c:pt>
                <c:pt idx="25">
                  <c:v>mm04</c:v>
                </c:pt>
                <c:pt idx="26">
                  <c:v>mm05</c:v>
                </c:pt>
                <c:pt idx="27">
                  <c:v>mm06</c:v>
                </c:pt>
                <c:pt idx="28">
                  <c:v>mm07</c:v>
                </c:pt>
                <c:pt idx="29">
                  <c:v>server01</c:v>
                </c:pt>
                <c:pt idx="30">
                  <c:v>server02</c:v>
                </c:pt>
                <c:pt idx="31">
                  <c:v>server03</c:v>
                </c:pt>
                <c:pt idx="32">
                  <c:v>server04</c:v>
                </c:pt>
                <c:pt idx="33">
                  <c:v>server05</c:v>
                </c:pt>
                <c:pt idx="34">
                  <c:v>ws01</c:v>
                </c:pt>
                <c:pt idx="35">
                  <c:v>ws02</c:v>
                </c:pt>
                <c:pt idx="36">
                  <c:v>ws03</c:v>
                </c:pt>
                <c:pt idx="37">
                  <c:v>ws04</c:v>
                </c:pt>
                <c:pt idx="38">
                  <c:v>ws05</c:v>
                </c:pt>
                <c:pt idx="39">
                  <c:v>ws06</c:v>
                </c:pt>
                <c:pt idx="40">
                  <c:v>Average</c:v>
                </c:pt>
              </c:strCache>
            </c:strRef>
          </c:cat>
          <c:val>
            <c:numRef>
              <c:f>Perf_loop!$M$2:$M$42</c:f>
              <c:numCache>
                <c:formatCode>General</c:formatCode>
                <c:ptCount val="41"/>
                <c:pt idx="0">
                  <c:v>188.43689540701587</c:v>
                </c:pt>
                <c:pt idx="1">
                  <c:v>3596.6291092582392</c:v>
                </c:pt>
                <c:pt idx="2">
                  <c:v>132.86073212244372</c:v>
                </c:pt>
                <c:pt idx="3">
                  <c:v>738.63202462535673</c:v>
                </c:pt>
                <c:pt idx="4">
                  <c:v>493.86915086005922</c:v>
                </c:pt>
                <c:pt idx="5">
                  <c:v>99.630520295664184</c:v>
                </c:pt>
                <c:pt idx="6">
                  <c:v>525.56935000013823</c:v>
                </c:pt>
                <c:pt idx="7">
                  <c:v>175.61221436082141</c:v>
                </c:pt>
                <c:pt idx="8">
                  <c:v>269.45656689483502</c:v>
                </c:pt>
                <c:pt idx="9">
                  <c:v>310.65821468291693</c:v>
                </c:pt>
                <c:pt idx="10">
                  <c:v>161.44209049222422</c:v>
                </c:pt>
                <c:pt idx="11">
                  <c:v>489.49763961992306</c:v>
                </c:pt>
                <c:pt idx="12">
                  <c:v>148.49490444807157</c:v>
                </c:pt>
                <c:pt idx="13">
                  <c:v>273.9483085043201</c:v>
                </c:pt>
                <c:pt idx="14">
                  <c:v>383.86664905291752</c:v>
                </c:pt>
                <c:pt idx="15">
                  <c:v>244.92908412724879</c:v>
                </c:pt>
                <c:pt idx="16">
                  <c:v>1642.8407646607623</c:v>
                </c:pt>
                <c:pt idx="17">
                  <c:v>2207.9582699234911</c:v>
                </c:pt>
                <c:pt idx="18">
                  <c:v>8.1514565683814677</c:v>
                </c:pt>
                <c:pt idx="19">
                  <c:v>23.872227254634925</c:v>
                </c:pt>
                <c:pt idx="20">
                  <c:v>480.27548287044817</c:v>
                </c:pt>
                <c:pt idx="21">
                  <c:v>483.43250490668868</c:v>
                </c:pt>
                <c:pt idx="22">
                  <c:v>714.91902137337297</c:v>
                </c:pt>
                <c:pt idx="23">
                  <c:v>694.0545030341251</c:v>
                </c:pt>
                <c:pt idx="24">
                  <c:v>733.62475468892035</c:v>
                </c:pt>
                <c:pt idx="25">
                  <c:v>646.8488105583159</c:v>
                </c:pt>
                <c:pt idx="26">
                  <c:v>2839.2359478633512</c:v>
                </c:pt>
                <c:pt idx="27">
                  <c:v>14.361355145250736</c:v>
                </c:pt>
                <c:pt idx="28">
                  <c:v>7919.7031080001343</c:v>
                </c:pt>
                <c:pt idx="29">
                  <c:v>660.07382623974763</c:v>
                </c:pt>
                <c:pt idx="30">
                  <c:v>357.31165982708183</c:v>
                </c:pt>
                <c:pt idx="31">
                  <c:v>308.84761030991177</c:v>
                </c:pt>
                <c:pt idx="32">
                  <c:v>390.4076685659125</c:v>
                </c:pt>
                <c:pt idx="33">
                  <c:v>402.03833206569499</c:v>
                </c:pt>
                <c:pt idx="34">
                  <c:v>631.12625266386931</c:v>
                </c:pt>
                <c:pt idx="35">
                  <c:v>681.25695505777014</c:v>
                </c:pt>
                <c:pt idx="36">
                  <c:v>6630.2423076152736</c:v>
                </c:pt>
                <c:pt idx="37">
                  <c:v>2515.7878214572679</c:v>
                </c:pt>
                <c:pt idx="38">
                  <c:v>122.87608736843613</c:v>
                </c:pt>
                <c:pt idx="39">
                  <c:v>174.97271877466309</c:v>
                </c:pt>
                <c:pt idx="40">
                  <c:v>987.94382253864251</c:v>
                </c:pt>
              </c:numCache>
            </c:numRef>
          </c:val>
        </c:ser>
        <c:dLbls>
          <c:showLegendKey val="0"/>
          <c:showVal val="0"/>
          <c:showCatName val="0"/>
          <c:showSerName val="0"/>
          <c:showPercent val="0"/>
          <c:showBubbleSize val="0"/>
        </c:dLbls>
        <c:gapWidth val="20"/>
        <c:axId val="69411584"/>
        <c:axId val="69413120"/>
      </c:barChart>
      <c:catAx>
        <c:axId val="69411584"/>
        <c:scaling>
          <c:orientation val="minMax"/>
        </c:scaling>
        <c:delete val="0"/>
        <c:axPos val="b"/>
        <c:majorTickMark val="out"/>
        <c:minorTickMark val="none"/>
        <c:tickLblPos val="nextTo"/>
        <c:txPr>
          <a:bodyPr rot="-5400000" vert="horz"/>
          <a:lstStyle/>
          <a:p>
            <a:pPr>
              <a:defRPr/>
            </a:pPr>
            <a:endParaRPr lang="en-US"/>
          </a:p>
        </c:txPr>
        <c:crossAx val="69413120"/>
        <c:crosses val="autoZero"/>
        <c:auto val="1"/>
        <c:lblAlgn val="ctr"/>
        <c:lblOffset val="100"/>
        <c:noMultiLvlLbl val="0"/>
      </c:catAx>
      <c:valAx>
        <c:axId val="69413120"/>
        <c:scaling>
          <c:orientation val="minMax"/>
          <c:max val="1000"/>
        </c:scaling>
        <c:delete val="0"/>
        <c:axPos val="l"/>
        <c:majorGridlines/>
        <c:numFmt formatCode="General" sourceLinked="1"/>
        <c:majorTickMark val="out"/>
        <c:minorTickMark val="none"/>
        <c:tickLblPos val="nextTo"/>
        <c:txPr>
          <a:bodyPr/>
          <a:lstStyle/>
          <a:p>
            <a:pPr>
              <a:defRPr sz="1800"/>
            </a:pPr>
            <a:endParaRPr lang="en-US"/>
          </a:p>
        </c:txPr>
        <c:crossAx val="69411584"/>
        <c:crosses val="autoZero"/>
        <c:crossBetween val="between"/>
      </c:valAx>
    </c:plotArea>
    <c:legend>
      <c:legendPos val="r"/>
      <c:layout>
        <c:manualLayout>
          <c:xMode val="edge"/>
          <c:yMode val="edge"/>
          <c:x val="0.16988095238095238"/>
          <c:y val="5.5171818800427722E-2"/>
          <c:w val="0.20856240626171729"/>
          <c:h val="0.1493091009095936"/>
        </c:manualLayout>
      </c:layout>
      <c:overlay val="0"/>
    </c:legend>
    <c:plotVisOnly val="1"/>
    <c:dispBlanksAs val="gap"/>
    <c:showDLblsOverMax val="0"/>
  </c:chart>
  <c:txPr>
    <a:bodyPr/>
    <a:lstStyle/>
    <a:p>
      <a:pPr>
        <a:defRPr sz="1200" baseline="0">
          <a:solidFill>
            <a:srgbClr val="000000"/>
          </a:solidFill>
        </a:defRPr>
      </a:pPr>
      <a:endParaRPr lang="en-US"/>
    </a:p>
  </c:tx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drawing1.xml><?xml version="1.0" encoding="utf-8"?>
<c:userShapes xmlns:c="http://schemas.openxmlformats.org/drawingml/2006/chart">
  <cdr:relSizeAnchor xmlns:cdr="http://schemas.openxmlformats.org/drawingml/2006/chartDrawing">
    <cdr:from>
      <cdr:x>0.25071</cdr:x>
      <cdr:y>0.93092</cdr:y>
    </cdr:from>
    <cdr:to>
      <cdr:x>1</cdr:x>
      <cdr:y>1</cdr:y>
    </cdr:to>
    <cdr:sp macro="" textlink="">
      <cdr:nvSpPr>
        <cdr:cNvPr id="2" name="TextBox 1"/>
        <cdr:cNvSpPr txBox="1"/>
      </cdr:nvSpPr>
      <cdr:spPr>
        <a:xfrm xmlns:a="http://schemas.openxmlformats.org/drawingml/2006/main">
          <a:off x="838200" y="4069975"/>
          <a:ext cx="2505073" cy="302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b="1" dirty="0"/>
            <a:t>High-penalty</a:t>
          </a:r>
          <a:r>
            <a:rPr lang="en-US" sz="1600" b="1" baseline="0" dirty="0"/>
            <a:t> </a:t>
          </a:r>
          <a:r>
            <a:rPr lang="en-US" sz="1600" b="1" baseline="0" dirty="0" smtClean="0"/>
            <a:t>branches</a:t>
          </a:r>
          <a:endParaRPr lang="en-US" sz="1600" b="1" dirty="0"/>
        </a:p>
      </cdr:txBody>
    </cdr:sp>
  </cdr:relSizeAnchor>
  <cdr:relSizeAnchor xmlns:cdr="http://schemas.openxmlformats.org/drawingml/2006/chartDrawing">
    <cdr:from>
      <cdr:x>0.19792</cdr:x>
      <cdr:y>0</cdr:y>
    </cdr:from>
    <cdr:to>
      <cdr:x>0.36332</cdr:x>
      <cdr:y>0.06408</cdr:y>
    </cdr:to>
    <cdr:sp macro="" textlink="">
      <cdr:nvSpPr>
        <cdr:cNvPr id="3" name="TextBox 2"/>
        <cdr:cNvSpPr txBox="1"/>
      </cdr:nvSpPr>
      <cdr:spPr>
        <a:xfrm xmlns:a="http://schemas.openxmlformats.org/drawingml/2006/main">
          <a:off x="661686" y="-1243056"/>
          <a:ext cx="552977" cy="280156"/>
        </a:xfrm>
        <a:prstGeom xmlns:a="http://schemas.openxmlformats.org/drawingml/2006/main" prst="rect">
          <a:avLst/>
        </a:prstGeom>
      </cdr:spPr>
      <cdr:txBody>
        <a:bodyPr xmlns:a="http://schemas.openxmlformats.org/drawingml/2006/main" vertOverflow="clip" wrap="square" lIns="0" tIns="0" rIns="0" bIns="0" rtlCol="0"/>
        <a:lstStyle xmlns:a="http://schemas.openxmlformats.org/drawingml/2006/main"/>
        <a:p xmlns:a="http://schemas.openxmlformats.org/drawingml/2006/main">
          <a:r>
            <a:rPr lang="en-US" sz="1400" dirty="0"/>
            <a:t>-5E-5</a:t>
          </a:r>
        </a:p>
      </cdr:txBody>
    </cdr:sp>
  </cdr:relSizeAnchor>
  <cdr:relSizeAnchor xmlns:cdr="http://schemas.openxmlformats.org/drawingml/2006/chartDrawing">
    <cdr:from>
      <cdr:x>0.3303</cdr:x>
      <cdr:y>0.15385</cdr:y>
    </cdr:from>
    <cdr:to>
      <cdr:x>0.5314</cdr:x>
      <cdr:y>0.21792</cdr:y>
    </cdr:to>
    <cdr:sp macro="" textlink="">
      <cdr:nvSpPr>
        <cdr:cNvPr id="4" name="TextBox 1"/>
        <cdr:cNvSpPr txBox="1"/>
      </cdr:nvSpPr>
      <cdr:spPr>
        <a:xfrm xmlns:a="http://schemas.openxmlformats.org/drawingml/2006/main">
          <a:off x="1104298" y="609599"/>
          <a:ext cx="672333" cy="25387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-4E-5</a:t>
          </a:r>
        </a:p>
      </cdr:txBody>
    </cdr:sp>
  </cdr:relSizeAnchor>
  <cdr:relSizeAnchor xmlns:cdr="http://schemas.openxmlformats.org/drawingml/2006/chartDrawing">
    <cdr:from>
      <cdr:x>0.58974</cdr:x>
      <cdr:y>0.32692</cdr:y>
    </cdr:from>
    <cdr:to>
      <cdr:x>0.79085</cdr:x>
      <cdr:y>0.391</cdr:y>
    </cdr:to>
    <cdr:sp macro="" textlink="">
      <cdr:nvSpPr>
        <cdr:cNvPr id="5" name="TextBox 1"/>
        <cdr:cNvSpPr txBox="1"/>
      </cdr:nvSpPr>
      <cdr:spPr>
        <a:xfrm xmlns:a="http://schemas.openxmlformats.org/drawingml/2006/main">
          <a:off x="1971673" y="1295399"/>
          <a:ext cx="672365" cy="25391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-6E-5</a:t>
          </a:r>
        </a:p>
      </cdr:txBody>
    </cdr:sp>
  </cdr:relSizeAnchor>
  <cdr:relSizeAnchor xmlns:cdr="http://schemas.openxmlformats.org/drawingml/2006/chartDrawing">
    <cdr:from>
      <cdr:x>0.46706</cdr:x>
      <cdr:y>0.25</cdr:y>
    </cdr:from>
    <cdr:to>
      <cdr:x>0.6266</cdr:x>
      <cdr:y>0.31408</cdr:y>
    </cdr:to>
    <cdr:sp macro="" textlink="">
      <cdr:nvSpPr>
        <cdr:cNvPr id="6" name="TextBox 1"/>
        <cdr:cNvSpPr txBox="1"/>
      </cdr:nvSpPr>
      <cdr:spPr>
        <a:xfrm xmlns:a="http://schemas.openxmlformats.org/drawingml/2006/main">
          <a:off x="1561498" y="990599"/>
          <a:ext cx="533400" cy="25391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-4E-5</a:t>
          </a:r>
        </a:p>
      </cdr:txBody>
    </cdr:sp>
  </cdr:relSizeAnchor>
  <cdr:relSizeAnchor xmlns:cdr="http://schemas.openxmlformats.org/drawingml/2006/chartDrawing">
    <cdr:from>
      <cdr:x>0.86039</cdr:x>
      <cdr:y>0.40385</cdr:y>
    </cdr:from>
    <cdr:to>
      <cdr:x>1</cdr:x>
      <cdr:y>0.46792</cdr:y>
    </cdr:to>
    <cdr:sp macro="" textlink="">
      <cdr:nvSpPr>
        <cdr:cNvPr id="7" name="TextBox 1"/>
        <cdr:cNvSpPr txBox="1"/>
      </cdr:nvSpPr>
      <cdr:spPr>
        <a:xfrm xmlns:a="http://schemas.openxmlformats.org/drawingml/2006/main">
          <a:off x="2876519" y="1600199"/>
          <a:ext cx="466754" cy="25387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-8E-5</a:t>
          </a:r>
        </a:p>
      </cdr:txBody>
    </cdr:sp>
  </cdr:relSizeAnchor>
  <cdr:relSizeAnchor xmlns:cdr="http://schemas.openxmlformats.org/drawingml/2006/chartDrawing">
    <cdr:from>
      <cdr:x>0.7265</cdr:x>
      <cdr:y>0.34615</cdr:y>
    </cdr:from>
    <cdr:to>
      <cdr:x>0.9276</cdr:x>
      <cdr:y>0.41023</cdr:y>
    </cdr:to>
    <cdr:sp macro="" textlink="">
      <cdr:nvSpPr>
        <cdr:cNvPr id="8" name="TextBox 1"/>
        <cdr:cNvSpPr txBox="1"/>
      </cdr:nvSpPr>
      <cdr:spPr>
        <a:xfrm xmlns:a="http://schemas.openxmlformats.org/drawingml/2006/main">
          <a:off x="2428873" y="1371599"/>
          <a:ext cx="672332" cy="25391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-7E-5</a:t>
          </a:r>
        </a:p>
      </cdr:txBody>
    </cdr:sp>
  </cdr:relSizeAnchor>
</c:userShapes>
</file>

<file path=ppt/drawings/drawing2.xml><?xml version="1.0" encoding="utf-8"?>
<c:userShapes xmlns:c="http://schemas.openxmlformats.org/drawingml/2006/chart">
  <cdr:relSizeAnchor xmlns:cdr="http://schemas.openxmlformats.org/drawingml/2006/chartDrawing">
    <cdr:from>
      <cdr:x>0.28375</cdr:x>
      <cdr:y>0.91068</cdr:y>
    </cdr:from>
    <cdr:to>
      <cdr:x>0.65289</cdr:x>
      <cdr:y>0.99564</cdr:y>
    </cdr:to>
    <cdr:sp macro="" textlink="">
      <cdr:nvSpPr>
        <cdr:cNvPr id="2" name="TextBox 1"/>
        <cdr:cNvSpPr txBox="1"/>
      </cdr:nvSpPr>
      <cdr:spPr>
        <a:xfrm xmlns:a="http://schemas.openxmlformats.org/drawingml/2006/main">
          <a:off x="981075" y="3981451"/>
          <a:ext cx="1276350" cy="3714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0.26406</cdr:x>
      <cdr:y>0.92747</cdr:y>
    </cdr:from>
    <cdr:to>
      <cdr:x>1</cdr:x>
      <cdr:y>1</cdr:y>
    </cdr:to>
    <cdr:sp macro="" textlink="">
      <cdr:nvSpPr>
        <cdr:cNvPr id="3" name="TextBox 2"/>
        <cdr:cNvSpPr txBox="1"/>
      </cdr:nvSpPr>
      <cdr:spPr>
        <a:xfrm xmlns:a="http://schemas.openxmlformats.org/drawingml/2006/main">
          <a:off x="876903" y="4054876"/>
          <a:ext cx="2443959" cy="31709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smtClean="0"/>
            <a:t>Low-penalty branches</a:t>
          </a:r>
          <a:endParaRPr lang="en-US" sz="1600" b="1" dirty="0"/>
        </a:p>
      </cdr:txBody>
    </cdr:sp>
  </cdr:relSizeAnchor>
  <cdr:relSizeAnchor xmlns:cdr="http://schemas.openxmlformats.org/drawingml/2006/chartDrawing">
    <cdr:from>
      <cdr:x>0.18357</cdr:x>
      <cdr:y>0.20196</cdr:y>
    </cdr:from>
    <cdr:to>
      <cdr:x>0.35228</cdr:x>
      <cdr:y>0.25322</cdr:y>
    </cdr:to>
    <cdr:sp macro="" textlink="">
      <cdr:nvSpPr>
        <cdr:cNvPr id="4" name="TextBox 3"/>
        <cdr:cNvSpPr txBox="1"/>
      </cdr:nvSpPr>
      <cdr:spPr>
        <a:xfrm xmlns:a="http://schemas.openxmlformats.org/drawingml/2006/main">
          <a:off x="609600" y="790663"/>
          <a:ext cx="560262" cy="2006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0.18357</cdr:x>
      <cdr:y>0.20196</cdr:y>
    </cdr:from>
    <cdr:to>
      <cdr:x>0.36241</cdr:x>
      <cdr:y>0.27982</cdr:y>
    </cdr:to>
    <cdr:sp macro="" textlink="">
      <cdr:nvSpPr>
        <cdr:cNvPr id="5" name="TextBox 4"/>
        <cdr:cNvSpPr txBox="1"/>
      </cdr:nvSpPr>
      <cdr:spPr>
        <a:xfrm xmlns:a="http://schemas.openxmlformats.org/drawingml/2006/main">
          <a:off x="609600" y="790663"/>
          <a:ext cx="593903" cy="304800"/>
        </a:xfrm>
        <a:prstGeom xmlns:a="http://schemas.openxmlformats.org/drawingml/2006/main" prst="rect">
          <a:avLst/>
        </a:prstGeom>
      </cdr:spPr>
      <cdr:txBody>
        <a:bodyPr xmlns:a="http://schemas.openxmlformats.org/drawingml/2006/main" vertOverflow="clip" wrap="square" lIns="0" rIns="0" rtlCol="0"/>
        <a:lstStyle xmlns:a="http://schemas.openxmlformats.org/drawingml/2006/main"/>
        <a:p xmlns:a="http://schemas.openxmlformats.org/drawingml/2006/main">
          <a:r>
            <a:rPr lang="en-US" sz="1400" b="0" dirty="0"/>
            <a:t>+7E-5</a:t>
          </a:r>
        </a:p>
      </cdr:txBody>
    </cdr:sp>
  </cdr:relSizeAnchor>
  <cdr:relSizeAnchor xmlns:cdr="http://schemas.openxmlformats.org/drawingml/2006/chartDrawing">
    <cdr:from>
      <cdr:x>0.849</cdr:x>
      <cdr:y>0.70804</cdr:y>
    </cdr:from>
    <cdr:to>
      <cdr:x>1</cdr:x>
      <cdr:y>0.76643</cdr:y>
    </cdr:to>
    <cdr:sp macro="" textlink="">
      <cdr:nvSpPr>
        <cdr:cNvPr id="6" name="TextBox 1"/>
        <cdr:cNvSpPr txBox="1"/>
      </cdr:nvSpPr>
      <cdr:spPr>
        <a:xfrm xmlns:a="http://schemas.openxmlformats.org/drawingml/2006/main">
          <a:off x="2819400" y="2771863"/>
          <a:ext cx="501462" cy="22860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+4E-5</a:t>
          </a:r>
        </a:p>
      </cdr:txBody>
    </cdr:sp>
  </cdr:relSizeAnchor>
  <cdr:relSizeAnchor xmlns:cdr="http://schemas.openxmlformats.org/drawingml/2006/chartDrawing">
    <cdr:from>
      <cdr:x>0.73427</cdr:x>
      <cdr:y>0.64964</cdr:y>
    </cdr:from>
    <cdr:to>
      <cdr:x>0.90905</cdr:x>
      <cdr:y>0.70804</cdr:y>
    </cdr:to>
    <cdr:sp macro="" textlink="">
      <cdr:nvSpPr>
        <cdr:cNvPr id="7" name="TextBox 1"/>
        <cdr:cNvSpPr txBox="1"/>
      </cdr:nvSpPr>
      <cdr:spPr>
        <a:xfrm xmlns:a="http://schemas.openxmlformats.org/drawingml/2006/main">
          <a:off x="2438400" y="2543263"/>
          <a:ext cx="580425" cy="22860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+3E-6</a:t>
          </a:r>
        </a:p>
      </cdr:txBody>
    </cdr:sp>
  </cdr:relSizeAnchor>
  <cdr:relSizeAnchor xmlns:cdr="http://schemas.openxmlformats.org/drawingml/2006/chartDrawing">
    <cdr:from>
      <cdr:x>0.59272</cdr:x>
      <cdr:y>0.59125</cdr:y>
    </cdr:from>
    <cdr:to>
      <cdr:x>0.78781</cdr:x>
      <cdr:y>0.64845</cdr:y>
    </cdr:to>
    <cdr:sp macro="" textlink="">
      <cdr:nvSpPr>
        <cdr:cNvPr id="8" name="TextBox 1"/>
        <cdr:cNvSpPr txBox="1"/>
      </cdr:nvSpPr>
      <cdr:spPr>
        <a:xfrm xmlns:a="http://schemas.openxmlformats.org/drawingml/2006/main">
          <a:off x="1968333" y="2314663"/>
          <a:ext cx="647867" cy="22393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+3E-5</a:t>
          </a:r>
        </a:p>
      </cdr:txBody>
    </cdr:sp>
  </cdr:relSizeAnchor>
  <cdr:relSizeAnchor xmlns:cdr="http://schemas.openxmlformats.org/drawingml/2006/chartDrawing">
    <cdr:from>
      <cdr:x>0.45892</cdr:x>
      <cdr:y>0.51339</cdr:y>
    </cdr:from>
    <cdr:to>
      <cdr:x>0.61954</cdr:x>
      <cdr:y>0.57908</cdr:y>
    </cdr:to>
    <cdr:sp macro="" textlink="">
      <cdr:nvSpPr>
        <cdr:cNvPr id="9" name="TextBox 1"/>
        <cdr:cNvSpPr txBox="1"/>
      </cdr:nvSpPr>
      <cdr:spPr>
        <a:xfrm xmlns:a="http://schemas.openxmlformats.org/drawingml/2006/main">
          <a:off x="1524000" y="2009863"/>
          <a:ext cx="533400" cy="257175"/>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+2E-5</a:t>
          </a:r>
        </a:p>
      </cdr:txBody>
    </cdr:sp>
  </cdr:relSizeAnchor>
  <cdr:relSizeAnchor xmlns:cdr="http://schemas.openxmlformats.org/drawingml/2006/chartDrawing">
    <cdr:from>
      <cdr:x>0.32124</cdr:x>
      <cdr:y>0.39661</cdr:y>
    </cdr:from>
    <cdr:to>
      <cdr:x>0.50622</cdr:x>
      <cdr:y>0.45381</cdr:y>
    </cdr:to>
    <cdr:sp macro="" textlink="">
      <cdr:nvSpPr>
        <cdr:cNvPr id="10" name="TextBox 1"/>
        <cdr:cNvSpPr txBox="1"/>
      </cdr:nvSpPr>
      <cdr:spPr>
        <a:xfrm xmlns:a="http://schemas.openxmlformats.org/drawingml/2006/main">
          <a:off x="1066800" y="1552663"/>
          <a:ext cx="614293" cy="22393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-9E-5</a:t>
          </a:r>
        </a:p>
      </cdr:txBody>
    </cdr:sp>
  </cdr:relSizeAnchor>
</c:userShapes>
</file>

<file path=ppt/drawings/drawing3.xml><?xml version="1.0" encoding="utf-8"?>
<c:userShapes xmlns:c="http://schemas.openxmlformats.org/drawingml/2006/chart">
  <cdr:relSizeAnchor xmlns:cdr="http://schemas.openxmlformats.org/drawingml/2006/chartDrawing">
    <cdr:from>
      <cdr:x>0.45283</cdr:x>
      <cdr:y>0.62049</cdr:y>
    </cdr:from>
    <cdr:to>
      <cdr:x>0.53411</cdr:x>
      <cdr:y>0.63715</cdr:y>
    </cdr:to>
    <cdr:sp macro="" textlink="">
      <cdr:nvSpPr>
        <cdr:cNvPr id="2" name="TextBox 1"/>
        <cdr:cNvSpPr txBox="1"/>
      </cdr:nvSpPr>
      <cdr:spPr>
        <a:xfrm xmlns:a="http://schemas.openxmlformats.org/drawingml/2006/main">
          <a:off x="2971801" y="1702119"/>
          <a:ext cx="533400" cy="4571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0.5018</cdr:x>
      <cdr:y>0.09896</cdr:y>
    </cdr:from>
    <cdr:to>
      <cdr:x>0.56711</cdr:x>
      <cdr:y>0.16493</cdr:y>
    </cdr:to>
    <cdr:sp macro="" textlink="">
      <cdr:nvSpPr>
        <cdr:cNvPr id="3" name="TextBox 2"/>
        <cdr:cNvSpPr txBox="1"/>
      </cdr:nvSpPr>
      <cdr:spPr>
        <a:xfrm xmlns:a="http://schemas.openxmlformats.org/drawingml/2006/main">
          <a:off x="3532140" y="271462"/>
          <a:ext cx="459730" cy="1809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a:t>1830</a:t>
          </a:r>
        </a:p>
      </cdr:txBody>
    </cdr:sp>
  </cdr:relSizeAnchor>
  <cdr:relSizeAnchor xmlns:cdr="http://schemas.openxmlformats.org/drawingml/2006/chartDrawing">
    <cdr:from>
      <cdr:x>0.43006</cdr:x>
      <cdr:y>0.09838</cdr:y>
    </cdr:from>
    <cdr:to>
      <cdr:x>0.49537</cdr:x>
      <cdr:y>0.16435</cdr:y>
    </cdr:to>
    <cdr:sp macro="" textlink="">
      <cdr:nvSpPr>
        <cdr:cNvPr id="4" name="TextBox 1"/>
        <cdr:cNvSpPr txBox="1"/>
      </cdr:nvSpPr>
      <cdr:spPr>
        <a:xfrm xmlns:a="http://schemas.openxmlformats.org/drawingml/2006/main">
          <a:off x="3027155" y="269875"/>
          <a:ext cx="459729" cy="1809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a:t>317</a:t>
          </a:r>
        </a:p>
      </cdr:txBody>
    </cdr:sp>
  </cdr:relSizeAnchor>
</c:userShapes>
</file>

<file path=ppt/drawings/drawing4.xml><?xml version="1.0" encoding="utf-8"?>
<c:userShapes xmlns:c="http://schemas.openxmlformats.org/drawingml/2006/chart">
  <cdr:relSizeAnchor xmlns:cdr="http://schemas.openxmlformats.org/drawingml/2006/chartDrawing">
    <cdr:from>
      <cdr:x>0.25071</cdr:x>
      <cdr:y>0.93092</cdr:y>
    </cdr:from>
    <cdr:to>
      <cdr:x>1</cdr:x>
      <cdr:y>1</cdr:y>
    </cdr:to>
    <cdr:sp macro="" textlink="">
      <cdr:nvSpPr>
        <cdr:cNvPr id="2" name="TextBox 1"/>
        <cdr:cNvSpPr txBox="1"/>
      </cdr:nvSpPr>
      <cdr:spPr>
        <a:xfrm xmlns:a="http://schemas.openxmlformats.org/drawingml/2006/main">
          <a:off x="838200" y="4069975"/>
          <a:ext cx="2505073" cy="302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b="1" dirty="0"/>
            <a:t>High-penalty</a:t>
          </a:r>
          <a:r>
            <a:rPr lang="en-US" sz="1600" b="1" baseline="0" dirty="0"/>
            <a:t> </a:t>
          </a:r>
          <a:r>
            <a:rPr lang="en-US" sz="1600" b="1" baseline="0" dirty="0" smtClean="0"/>
            <a:t>branches</a:t>
          </a:r>
          <a:endParaRPr lang="en-US" sz="1600" b="1" dirty="0"/>
        </a:p>
      </cdr:txBody>
    </cdr:sp>
  </cdr:relSizeAnchor>
  <cdr:relSizeAnchor xmlns:cdr="http://schemas.openxmlformats.org/drawingml/2006/chartDrawing">
    <cdr:from>
      <cdr:x>0.19792</cdr:x>
      <cdr:y>0</cdr:y>
    </cdr:from>
    <cdr:to>
      <cdr:x>0.36332</cdr:x>
      <cdr:y>0.06408</cdr:y>
    </cdr:to>
    <cdr:sp macro="" textlink="">
      <cdr:nvSpPr>
        <cdr:cNvPr id="3" name="TextBox 2"/>
        <cdr:cNvSpPr txBox="1"/>
      </cdr:nvSpPr>
      <cdr:spPr>
        <a:xfrm xmlns:a="http://schemas.openxmlformats.org/drawingml/2006/main">
          <a:off x="661686" y="-1243056"/>
          <a:ext cx="552977" cy="280156"/>
        </a:xfrm>
        <a:prstGeom xmlns:a="http://schemas.openxmlformats.org/drawingml/2006/main" prst="rect">
          <a:avLst/>
        </a:prstGeom>
      </cdr:spPr>
      <cdr:txBody>
        <a:bodyPr xmlns:a="http://schemas.openxmlformats.org/drawingml/2006/main" vertOverflow="clip" wrap="square" lIns="0" tIns="0" rIns="0" bIns="0" rtlCol="0"/>
        <a:lstStyle xmlns:a="http://schemas.openxmlformats.org/drawingml/2006/main"/>
        <a:p xmlns:a="http://schemas.openxmlformats.org/drawingml/2006/main">
          <a:r>
            <a:rPr lang="en-US" sz="1400" dirty="0"/>
            <a:t>-5E-5</a:t>
          </a:r>
        </a:p>
      </cdr:txBody>
    </cdr:sp>
  </cdr:relSizeAnchor>
  <cdr:relSizeAnchor xmlns:cdr="http://schemas.openxmlformats.org/drawingml/2006/chartDrawing">
    <cdr:from>
      <cdr:x>0.3303</cdr:x>
      <cdr:y>0.15385</cdr:y>
    </cdr:from>
    <cdr:to>
      <cdr:x>0.5314</cdr:x>
      <cdr:y>0.21792</cdr:y>
    </cdr:to>
    <cdr:sp macro="" textlink="">
      <cdr:nvSpPr>
        <cdr:cNvPr id="4" name="TextBox 1"/>
        <cdr:cNvSpPr txBox="1"/>
      </cdr:nvSpPr>
      <cdr:spPr>
        <a:xfrm xmlns:a="http://schemas.openxmlformats.org/drawingml/2006/main">
          <a:off x="1104298" y="609599"/>
          <a:ext cx="672333" cy="25387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-4E-5</a:t>
          </a:r>
        </a:p>
      </cdr:txBody>
    </cdr:sp>
  </cdr:relSizeAnchor>
  <cdr:relSizeAnchor xmlns:cdr="http://schemas.openxmlformats.org/drawingml/2006/chartDrawing">
    <cdr:from>
      <cdr:x>0.58974</cdr:x>
      <cdr:y>0.32692</cdr:y>
    </cdr:from>
    <cdr:to>
      <cdr:x>0.79085</cdr:x>
      <cdr:y>0.391</cdr:y>
    </cdr:to>
    <cdr:sp macro="" textlink="">
      <cdr:nvSpPr>
        <cdr:cNvPr id="5" name="TextBox 1"/>
        <cdr:cNvSpPr txBox="1"/>
      </cdr:nvSpPr>
      <cdr:spPr>
        <a:xfrm xmlns:a="http://schemas.openxmlformats.org/drawingml/2006/main">
          <a:off x="1971673" y="1295399"/>
          <a:ext cx="672365" cy="25391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-6E-5</a:t>
          </a:r>
        </a:p>
      </cdr:txBody>
    </cdr:sp>
  </cdr:relSizeAnchor>
  <cdr:relSizeAnchor xmlns:cdr="http://schemas.openxmlformats.org/drawingml/2006/chartDrawing">
    <cdr:from>
      <cdr:x>0.46706</cdr:x>
      <cdr:y>0.25</cdr:y>
    </cdr:from>
    <cdr:to>
      <cdr:x>0.6266</cdr:x>
      <cdr:y>0.31408</cdr:y>
    </cdr:to>
    <cdr:sp macro="" textlink="">
      <cdr:nvSpPr>
        <cdr:cNvPr id="6" name="TextBox 1"/>
        <cdr:cNvSpPr txBox="1"/>
      </cdr:nvSpPr>
      <cdr:spPr>
        <a:xfrm xmlns:a="http://schemas.openxmlformats.org/drawingml/2006/main">
          <a:off x="1561498" y="990599"/>
          <a:ext cx="533400" cy="25391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-4E-5</a:t>
          </a:r>
        </a:p>
      </cdr:txBody>
    </cdr:sp>
  </cdr:relSizeAnchor>
  <cdr:relSizeAnchor xmlns:cdr="http://schemas.openxmlformats.org/drawingml/2006/chartDrawing">
    <cdr:from>
      <cdr:x>0.86039</cdr:x>
      <cdr:y>0.40385</cdr:y>
    </cdr:from>
    <cdr:to>
      <cdr:x>1</cdr:x>
      <cdr:y>0.46792</cdr:y>
    </cdr:to>
    <cdr:sp macro="" textlink="">
      <cdr:nvSpPr>
        <cdr:cNvPr id="7" name="TextBox 1"/>
        <cdr:cNvSpPr txBox="1"/>
      </cdr:nvSpPr>
      <cdr:spPr>
        <a:xfrm xmlns:a="http://schemas.openxmlformats.org/drawingml/2006/main">
          <a:off x="2876519" y="1600199"/>
          <a:ext cx="466754" cy="25387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-8E-5</a:t>
          </a:r>
        </a:p>
      </cdr:txBody>
    </cdr:sp>
  </cdr:relSizeAnchor>
  <cdr:relSizeAnchor xmlns:cdr="http://schemas.openxmlformats.org/drawingml/2006/chartDrawing">
    <cdr:from>
      <cdr:x>0.7265</cdr:x>
      <cdr:y>0.34615</cdr:y>
    </cdr:from>
    <cdr:to>
      <cdr:x>0.9276</cdr:x>
      <cdr:y>0.41023</cdr:y>
    </cdr:to>
    <cdr:sp macro="" textlink="">
      <cdr:nvSpPr>
        <cdr:cNvPr id="8" name="TextBox 1"/>
        <cdr:cNvSpPr txBox="1"/>
      </cdr:nvSpPr>
      <cdr:spPr>
        <a:xfrm xmlns:a="http://schemas.openxmlformats.org/drawingml/2006/main">
          <a:off x="2428873" y="1371599"/>
          <a:ext cx="672332" cy="25391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-7E-5</a:t>
          </a:r>
        </a:p>
      </cdr:txBody>
    </cdr:sp>
  </cdr:relSizeAnchor>
</c:userShapes>
</file>

<file path=ppt/drawings/drawing5.xml><?xml version="1.0" encoding="utf-8"?>
<c:userShapes xmlns:c="http://schemas.openxmlformats.org/drawingml/2006/chart">
  <cdr:relSizeAnchor xmlns:cdr="http://schemas.openxmlformats.org/drawingml/2006/chartDrawing">
    <cdr:from>
      <cdr:x>0.28375</cdr:x>
      <cdr:y>0.91068</cdr:y>
    </cdr:from>
    <cdr:to>
      <cdr:x>0.65289</cdr:x>
      <cdr:y>0.99564</cdr:y>
    </cdr:to>
    <cdr:sp macro="" textlink="">
      <cdr:nvSpPr>
        <cdr:cNvPr id="2" name="TextBox 1"/>
        <cdr:cNvSpPr txBox="1"/>
      </cdr:nvSpPr>
      <cdr:spPr>
        <a:xfrm xmlns:a="http://schemas.openxmlformats.org/drawingml/2006/main">
          <a:off x="981075" y="3981451"/>
          <a:ext cx="1276350" cy="3714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0.26406</cdr:x>
      <cdr:y>0.92747</cdr:y>
    </cdr:from>
    <cdr:to>
      <cdr:x>1</cdr:x>
      <cdr:y>1</cdr:y>
    </cdr:to>
    <cdr:sp macro="" textlink="">
      <cdr:nvSpPr>
        <cdr:cNvPr id="3" name="TextBox 2"/>
        <cdr:cNvSpPr txBox="1"/>
      </cdr:nvSpPr>
      <cdr:spPr>
        <a:xfrm xmlns:a="http://schemas.openxmlformats.org/drawingml/2006/main">
          <a:off x="876903" y="4054876"/>
          <a:ext cx="2443959" cy="31709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smtClean="0"/>
            <a:t>Low-penalty branches</a:t>
          </a:r>
          <a:endParaRPr lang="en-US" sz="1600" b="1" dirty="0"/>
        </a:p>
      </cdr:txBody>
    </cdr:sp>
  </cdr:relSizeAnchor>
  <cdr:relSizeAnchor xmlns:cdr="http://schemas.openxmlformats.org/drawingml/2006/chartDrawing">
    <cdr:from>
      <cdr:x>0.18357</cdr:x>
      <cdr:y>0.20196</cdr:y>
    </cdr:from>
    <cdr:to>
      <cdr:x>0.35228</cdr:x>
      <cdr:y>0.25322</cdr:y>
    </cdr:to>
    <cdr:sp macro="" textlink="">
      <cdr:nvSpPr>
        <cdr:cNvPr id="4" name="TextBox 3"/>
        <cdr:cNvSpPr txBox="1"/>
      </cdr:nvSpPr>
      <cdr:spPr>
        <a:xfrm xmlns:a="http://schemas.openxmlformats.org/drawingml/2006/main">
          <a:off x="609600" y="790663"/>
          <a:ext cx="560262" cy="2006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0.18357</cdr:x>
      <cdr:y>0.20196</cdr:y>
    </cdr:from>
    <cdr:to>
      <cdr:x>0.36241</cdr:x>
      <cdr:y>0.27982</cdr:y>
    </cdr:to>
    <cdr:sp macro="" textlink="">
      <cdr:nvSpPr>
        <cdr:cNvPr id="5" name="TextBox 4"/>
        <cdr:cNvSpPr txBox="1"/>
      </cdr:nvSpPr>
      <cdr:spPr>
        <a:xfrm xmlns:a="http://schemas.openxmlformats.org/drawingml/2006/main">
          <a:off x="609600" y="790663"/>
          <a:ext cx="593903" cy="304800"/>
        </a:xfrm>
        <a:prstGeom xmlns:a="http://schemas.openxmlformats.org/drawingml/2006/main" prst="rect">
          <a:avLst/>
        </a:prstGeom>
      </cdr:spPr>
      <cdr:txBody>
        <a:bodyPr xmlns:a="http://schemas.openxmlformats.org/drawingml/2006/main" vertOverflow="clip" wrap="square" lIns="0" rIns="0" rtlCol="0"/>
        <a:lstStyle xmlns:a="http://schemas.openxmlformats.org/drawingml/2006/main"/>
        <a:p xmlns:a="http://schemas.openxmlformats.org/drawingml/2006/main">
          <a:r>
            <a:rPr lang="en-US" sz="1400" b="0" dirty="0"/>
            <a:t>+7E-5</a:t>
          </a:r>
        </a:p>
      </cdr:txBody>
    </cdr:sp>
  </cdr:relSizeAnchor>
  <cdr:relSizeAnchor xmlns:cdr="http://schemas.openxmlformats.org/drawingml/2006/chartDrawing">
    <cdr:from>
      <cdr:x>0.849</cdr:x>
      <cdr:y>0.70804</cdr:y>
    </cdr:from>
    <cdr:to>
      <cdr:x>1</cdr:x>
      <cdr:y>0.76643</cdr:y>
    </cdr:to>
    <cdr:sp macro="" textlink="">
      <cdr:nvSpPr>
        <cdr:cNvPr id="6" name="TextBox 1"/>
        <cdr:cNvSpPr txBox="1"/>
      </cdr:nvSpPr>
      <cdr:spPr>
        <a:xfrm xmlns:a="http://schemas.openxmlformats.org/drawingml/2006/main">
          <a:off x="2819400" y="2771863"/>
          <a:ext cx="501462" cy="22860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+4E-5</a:t>
          </a:r>
        </a:p>
      </cdr:txBody>
    </cdr:sp>
  </cdr:relSizeAnchor>
  <cdr:relSizeAnchor xmlns:cdr="http://schemas.openxmlformats.org/drawingml/2006/chartDrawing">
    <cdr:from>
      <cdr:x>0.73427</cdr:x>
      <cdr:y>0.64964</cdr:y>
    </cdr:from>
    <cdr:to>
      <cdr:x>0.90905</cdr:x>
      <cdr:y>0.70804</cdr:y>
    </cdr:to>
    <cdr:sp macro="" textlink="">
      <cdr:nvSpPr>
        <cdr:cNvPr id="7" name="TextBox 1"/>
        <cdr:cNvSpPr txBox="1"/>
      </cdr:nvSpPr>
      <cdr:spPr>
        <a:xfrm xmlns:a="http://schemas.openxmlformats.org/drawingml/2006/main">
          <a:off x="2438400" y="2543263"/>
          <a:ext cx="580425" cy="22860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+3E-6</a:t>
          </a:r>
        </a:p>
      </cdr:txBody>
    </cdr:sp>
  </cdr:relSizeAnchor>
  <cdr:relSizeAnchor xmlns:cdr="http://schemas.openxmlformats.org/drawingml/2006/chartDrawing">
    <cdr:from>
      <cdr:x>0.59272</cdr:x>
      <cdr:y>0.59125</cdr:y>
    </cdr:from>
    <cdr:to>
      <cdr:x>0.78781</cdr:x>
      <cdr:y>0.64845</cdr:y>
    </cdr:to>
    <cdr:sp macro="" textlink="">
      <cdr:nvSpPr>
        <cdr:cNvPr id="8" name="TextBox 1"/>
        <cdr:cNvSpPr txBox="1"/>
      </cdr:nvSpPr>
      <cdr:spPr>
        <a:xfrm xmlns:a="http://schemas.openxmlformats.org/drawingml/2006/main">
          <a:off x="1968333" y="2314663"/>
          <a:ext cx="647867" cy="223930"/>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+3E-5</a:t>
          </a:r>
        </a:p>
      </cdr:txBody>
    </cdr:sp>
  </cdr:relSizeAnchor>
  <cdr:relSizeAnchor xmlns:cdr="http://schemas.openxmlformats.org/drawingml/2006/chartDrawing">
    <cdr:from>
      <cdr:x>0.45892</cdr:x>
      <cdr:y>0.51339</cdr:y>
    </cdr:from>
    <cdr:to>
      <cdr:x>0.61954</cdr:x>
      <cdr:y>0.57908</cdr:y>
    </cdr:to>
    <cdr:sp macro="" textlink="">
      <cdr:nvSpPr>
        <cdr:cNvPr id="9" name="TextBox 1"/>
        <cdr:cNvSpPr txBox="1"/>
      </cdr:nvSpPr>
      <cdr:spPr>
        <a:xfrm xmlns:a="http://schemas.openxmlformats.org/drawingml/2006/main">
          <a:off x="1524000" y="2009863"/>
          <a:ext cx="533400" cy="257175"/>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+2E-5</a:t>
          </a:r>
        </a:p>
      </cdr:txBody>
    </cdr:sp>
  </cdr:relSizeAnchor>
  <cdr:relSizeAnchor xmlns:cdr="http://schemas.openxmlformats.org/drawingml/2006/chartDrawing">
    <cdr:from>
      <cdr:x>0.32124</cdr:x>
      <cdr:y>0.39661</cdr:y>
    </cdr:from>
    <cdr:to>
      <cdr:x>0.50622</cdr:x>
      <cdr:y>0.45381</cdr:y>
    </cdr:to>
    <cdr:sp macro="" textlink="">
      <cdr:nvSpPr>
        <cdr:cNvPr id="10" name="TextBox 1"/>
        <cdr:cNvSpPr txBox="1"/>
      </cdr:nvSpPr>
      <cdr:spPr>
        <a:xfrm xmlns:a="http://schemas.openxmlformats.org/drawingml/2006/main">
          <a:off x="1066800" y="1552663"/>
          <a:ext cx="614293" cy="223931"/>
        </a:xfrm>
        <a:prstGeom xmlns:a="http://schemas.openxmlformats.org/drawingml/2006/main" prst="rect">
          <a:avLst/>
        </a:prstGeom>
      </cdr:spPr>
      <cdr:txBody>
        <a:bodyPr xmlns:a="http://schemas.openxmlformats.org/drawingml/2006/main" wrap="square" lIns="0" rIns="0"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-9E-5</a:t>
          </a:r>
        </a:p>
      </cdr:txBody>
    </cdr:sp>
  </cdr:relSizeAnchor>
</c:userShapes>
</file>

<file path=ppt/drawings/drawing6.xml><?xml version="1.0" encoding="utf-8"?>
<c:userShapes xmlns:c="http://schemas.openxmlformats.org/drawingml/2006/chart">
  <cdr:relSizeAnchor xmlns:cdr="http://schemas.openxmlformats.org/drawingml/2006/chartDrawing">
    <cdr:from>
      <cdr:x>0.38115</cdr:x>
      <cdr:y>0.10392</cdr:y>
    </cdr:from>
    <cdr:to>
      <cdr:x>0.42282</cdr:x>
      <cdr:y>0.21743</cdr:y>
    </cdr:to>
    <cdr:sp macro="" textlink="">
      <cdr:nvSpPr>
        <cdr:cNvPr id="2" name="TextBox 4"/>
        <cdr:cNvSpPr txBox="1"/>
      </cdr:nvSpPr>
      <cdr:spPr>
        <a:xfrm xmlns:a="http://schemas.openxmlformats.org/drawingml/2006/main">
          <a:off x="2593243" y="319679"/>
          <a:ext cx="283553" cy="349196"/>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lIns="0" tIns="0" rIns="0" bIns="0" rtlCol="0" anchor="t">
          <a:no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dirty="0">
              <a:solidFill>
                <a:srgbClr val="000000"/>
              </a:solidFill>
            </a:rPr>
            <a:t>1643</a:t>
          </a:r>
        </a:p>
        <a:p xmlns:a="http://schemas.openxmlformats.org/drawingml/2006/main">
          <a:r>
            <a:rPr lang="en-US" sz="1000" dirty="0">
              <a:solidFill>
                <a:srgbClr val="000000"/>
              </a:solidFill>
            </a:rPr>
            <a:t>1643</a:t>
          </a:r>
        </a:p>
      </cdr:txBody>
    </cdr:sp>
  </cdr:relSizeAnchor>
  <cdr:relSizeAnchor xmlns:cdr="http://schemas.openxmlformats.org/drawingml/2006/chartDrawing">
    <cdr:from>
      <cdr:x>0.47053</cdr:x>
      <cdr:y>0.09829</cdr:y>
    </cdr:from>
    <cdr:to>
      <cdr:x>0.5122</cdr:x>
      <cdr:y>0.2118</cdr:y>
    </cdr:to>
    <cdr:sp macro="" textlink="">
      <cdr:nvSpPr>
        <cdr:cNvPr id="3" name="TextBox 4"/>
        <cdr:cNvSpPr txBox="1"/>
      </cdr:nvSpPr>
      <cdr:spPr>
        <a:xfrm xmlns:a="http://schemas.openxmlformats.org/drawingml/2006/main">
          <a:off x="3201377" y="302357"/>
          <a:ext cx="283553" cy="349197"/>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lIns="0" tIns="0" rIns="0" bIns="0" rtlCol="0" anchor="t">
          <a:no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a:solidFill>
                <a:srgbClr val="000000"/>
              </a:solidFill>
            </a:rPr>
            <a:t>2208</a:t>
          </a:r>
        </a:p>
        <a:p xmlns:a="http://schemas.openxmlformats.org/drawingml/2006/main">
          <a:r>
            <a:rPr lang="en-US" sz="1000">
              <a:solidFill>
                <a:srgbClr val="000000"/>
              </a:solidFill>
            </a:rPr>
            <a:t>2208</a:t>
          </a:r>
        </a:p>
      </cdr:txBody>
    </cdr:sp>
  </cdr:relSizeAnchor>
  <cdr:relSizeAnchor xmlns:cdr="http://schemas.openxmlformats.org/drawingml/2006/chartDrawing">
    <cdr:from>
      <cdr:x>0.60837</cdr:x>
      <cdr:y>0.08024</cdr:y>
    </cdr:from>
    <cdr:to>
      <cdr:x>0.65005</cdr:x>
      <cdr:y>0.19375</cdr:y>
    </cdr:to>
    <cdr:sp macro="" textlink="">
      <cdr:nvSpPr>
        <cdr:cNvPr id="4" name="TextBox 4"/>
        <cdr:cNvSpPr txBox="1"/>
      </cdr:nvSpPr>
      <cdr:spPr>
        <a:xfrm xmlns:a="http://schemas.openxmlformats.org/drawingml/2006/main">
          <a:off x="4139224" y="246833"/>
          <a:ext cx="283553" cy="349196"/>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lIns="0" tIns="0" rIns="0" bIns="0" rtlCol="0" anchor="t">
          <a:no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dirty="0">
              <a:solidFill>
                <a:srgbClr val="000000"/>
              </a:solidFill>
            </a:rPr>
            <a:t>2839</a:t>
          </a:r>
        </a:p>
        <a:p xmlns:a="http://schemas.openxmlformats.org/drawingml/2006/main">
          <a:r>
            <a:rPr lang="en-US" sz="1000" dirty="0">
              <a:solidFill>
                <a:srgbClr val="000000"/>
              </a:solidFill>
            </a:rPr>
            <a:t>2839</a:t>
          </a:r>
        </a:p>
      </cdr:txBody>
    </cdr:sp>
  </cdr:relSizeAnchor>
  <cdr:relSizeAnchor xmlns:cdr="http://schemas.openxmlformats.org/drawingml/2006/chartDrawing">
    <cdr:from>
      <cdr:x>0.72252</cdr:x>
      <cdr:y>0.07728</cdr:y>
    </cdr:from>
    <cdr:to>
      <cdr:x>0.7642</cdr:x>
      <cdr:y>0.19079</cdr:y>
    </cdr:to>
    <cdr:sp macro="" textlink="">
      <cdr:nvSpPr>
        <cdr:cNvPr id="5" name="TextBox 4"/>
        <cdr:cNvSpPr txBox="1"/>
      </cdr:nvSpPr>
      <cdr:spPr>
        <a:xfrm xmlns:a="http://schemas.openxmlformats.org/drawingml/2006/main">
          <a:off x="4915877" y="211992"/>
          <a:ext cx="283553" cy="311395"/>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lIns="0" tIns="0" rIns="0" bIns="0" rtlCol="0" anchor="t">
          <a:no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dirty="0">
              <a:solidFill>
                <a:srgbClr val="000000"/>
              </a:solidFill>
            </a:rPr>
            <a:t>8204</a:t>
          </a:r>
        </a:p>
        <a:p xmlns:a="http://schemas.openxmlformats.org/drawingml/2006/main">
          <a:r>
            <a:rPr lang="en-US" sz="1000" dirty="0">
              <a:solidFill>
                <a:srgbClr val="000000"/>
              </a:solidFill>
            </a:rPr>
            <a:t>7920</a:t>
          </a:r>
        </a:p>
      </cdr:txBody>
    </cdr:sp>
  </cdr:relSizeAnchor>
  <cdr:relSizeAnchor xmlns:cdr="http://schemas.openxmlformats.org/drawingml/2006/chartDrawing">
    <cdr:from>
      <cdr:x>0.83775</cdr:x>
      <cdr:y>0.06392</cdr:y>
    </cdr:from>
    <cdr:to>
      <cdr:x>0.87942</cdr:x>
      <cdr:y>0.17744</cdr:y>
    </cdr:to>
    <cdr:sp macro="" textlink="">
      <cdr:nvSpPr>
        <cdr:cNvPr id="6" name="TextBox 1"/>
        <cdr:cNvSpPr txBox="1"/>
      </cdr:nvSpPr>
      <cdr:spPr>
        <a:xfrm xmlns:a="http://schemas.openxmlformats.org/drawingml/2006/main">
          <a:off x="5699858" y="175358"/>
          <a:ext cx="283553" cy="311395"/>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lIns="0" tIns="0" rIns="0" bIns="0" rtlCol="0" anchor="t">
          <a:no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dirty="0">
              <a:solidFill>
                <a:srgbClr val="000000"/>
              </a:solidFill>
            </a:rPr>
            <a:t>6624</a:t>
          </a:r>
        </a:p>
        <a:p xmlns:a="http://schemas.openxmlformats.org/drawingml/2006/main">
          <a:r>
            <a:rPr lang="en-US" sz="1000" dirty="0">
              <a:solidFill>
                <a:srgbClr val="000000"/>
              </a:solidFill>
            </a:rPr>
            <a:t>6630</a:t>
          </a:r>
        </a:p>
      </cdr:txBody>
    </cdr:sp>
  </cdr:relSizeAnchor>
  <cdr:relSizeAnchor xmlns:cdr="http://schemas.openxmlformats.org/drawingml/2006/chartDrawing">
    <cdr:from>
      <cdr:x>0.92282</cdr:x>
      <cdr:y>0.0666</cdr:y>
    </cdr:from>
    <cdr:to>
      <cdr:x>0.9645</cdr:x>
      <cdr:y>0.18011</cdr:y>
    </cdr:to>
    <cdr:sp macro="" textlink="">
      <cdr:nvSpPr>
        <cdr:cNvPr id="7" name="TextBox 1"/>
        <cdr:cNvSpPr txBox="1"/>
      </cdr:nvSpPr>
      <cdr:spPr>
        <a:xfrm xmlns:a="http://schemas.openxmlformats.org/drawingml/2006/main">
          <a:off x="6278684" y="182684"/>
          <a:ext cx="283553" cy="311395"/>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lIns="0" tIns="0" rIns="0" bIns="0" rtlCol="0" anchor="t">
          <a:no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dirty="0">
              <a:solidFill>
                <a:srgbClr val="000000"/>
              </a:solidFill>
            </a:rPr>
            <a:t>2592</a:t>
          </a:r>
        </a:p>
        <a:p xmlns:a="http://schemas.openxmlformats.org/drawingml/2006/main">
          <a:r>
            <a:rPr lang="en-US" sz="1000" dirty="0">
              <a:solidFill>
                <a:srgbClr val="000000"/>
              </a:solidFill>
            </a:rPr>
            <a:t>2515</a:t>
          </a:r>
        </a:p>
      </cdr:txBody>
    </cdr:sp>
  </cdr:relSizeAnchor>
  <cdr:relSizeAnchor xmlns:cdr="http://schemas.openxmlformats.org/drawingml/2006/chartDrawing">
    <cdr:from>
      <cdr:x>0.93036</cdr:x>
      <cdr:y>0.21884</cdr:y>
    </cdr:from>
    <cdr:to>
      <cdr:x>0.97204</cdr:x>
      <cdr:y>0.33235</cdr:y>
    </cdr:to>
    <cdr:sp macro="" textlink="">
      <cdr:nvSpPr>
        <cdr:cNvPr id="8" name="TextBox 1"/>
        <cdr:cNvSpPr txBox="1"/>
      </cdr:nvSpPr>
      <cdr:spPr>
        <a:xfrm xmlns:a="http://schemas.openxmlformats.org/drawingml/2006/main">
          <a:off x="6329974" y="600319"/>
          <a:ext cx="283553" cy="311395"/>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lIns="0" tIns="0" rIns="0" bIns="0" rtlCol="0" anchor="t">
          <a:no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dirty="0">
              <a:solidFill>
                <a:srgbClr val="000000"/>
              </a:solidFill>
            </a:rPr>
            <a:t>1000</a:t>
          </a:r>
        </a:p>
        <a:p xmlns:a="http://schemas.openxmlformats.org/drawingml/2006/main">
          <a:r>
            <a:rPr lang="en-US" sz="1000" dirty="0" smtClean="0">
              <a:solidFill>
                <a:srgbClr val="000000"/>
              </a:solidFill>
            </a:rPr>
            <a:t> 987</a:t>
          </a:r>
          <a:endParaRPr lang="en-US" sz="1000" dirty="0">
            <a:solidFill>
              <a:srgbClr val="000000"/>
            </a:solidFill>
          </a:endParaRPr>
        </a:p>
      </cdr:txBody>
    </cdr:sp>
  </cdr:relSizeAnchor>
  <cdr:relSizeAnchor xmlns:cdr="http://schemas.openxmlformats.org/drawingml/2006/chartDrawing">
    <cdr:from>
      <cdr:x>0.10439</cdr:x>
      <cdr:y>0.0832</cdr:y>
    </cdr:from>
    <cdr:to>
      <cdr:x>0.14606</cdr:x>
      <cdr:y>0.19672</cdr:y>
    </cdr:to>
    <cdr:sp macro="" textlink="">
      <cdr:nvSpPr>
        <cdr:cNvPr id="9" name="TextBox 4"/>
        <cdr:cNvSpPr txBox="1"/>
      </cdr:nvSpPr>
      <cdr:spPr>
        <a:xfrm xmlns:a="http://schemas.openxmlformats.org/drawingml/2006/main">
          <a:off x="710222" y="255954"/>
          <a:ext cx="283553" cy="349197"/>
        </a:xfrm>
        <a:prstGeom xmlns:a="http://schemas.openxmlformats.org/drawingml/2006/main" prst="rect">
          <a:avLst/>
        </a:prstGeom>
        <a:solidFill xmlns:a="http://schemas.openxmlformats.org/drawingml/2006/main">
          <a:schemeClr val="lt1"/>
        </a:soli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lIns="0" tIns="0" rIns="0" bIns="0" rtlCol="0" anchor="t">
          <a:no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000" dirty="0">
              <a:solidFill>
                <a:srgbClr val="000000"/>
              </a:solidFill>
            </a:rPr>
            <a:t>3673</a:t>
          </a:r>
        </a:p>
        <a:p xmlns:a="http://schemas.openxmlformats.org/drawingml/2006/main">
          <a:r>
            <a:rPr lang="en-US" sz="1000" dirty="0">
              <a:solidFill>
                <a:srgbClr val="000000"/>
              </a:solidFill>
            </a:rPr>
            <a:t>3596</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BC04B235-E0B4-4911-927A-5AFB4B0ED411}" type="slidenum">
              <a:rPr lang="en-US"/>
              <a:pPr/>
              <a:t>‹#›</a:t>
            </a:fld>
            <a:endParaRPr lang="en-US"/>
          </a:p>
        </p:txBody>
      </p:sp>
    </p:spTree>
    <p:extLst>
      <p:ext uri="{BB962C8B-B14F-4D97-AF65-F5344CB8AC3E}">
        <p14:creationId xmlns:p14="http://schemas.microsoft.com/office/powerpoint/2010/main" val="42487363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S PGothic" pitchFamily="34" charset="-128"/>
        <a:cs typeface="+mn-cs"/>
      </a:defRPr>
    </a:lvl1pPr>
    <a:lvl2pPr marL="457200" algn="l" rtl="0" fontAlgn="base">
      <a:spcBef>
        <a:spcPct val="30000"/>
      </a:spcBef>
      <a:spcAft>
        <a:spcPct val="0"/>
      </a:spcAft>
      <a:defRPr sz="1200" kern="1200">
        <a:solidFill>
          <a:schemeClr val="tx1"/>
        </a:solidFill>
        <a:latin typeface="Arial" pitchFamily="34" charset="0"/>
        <a:ea typeface="MS PGothic" pitchFamily="34" charset="-128"/>
        <a:cs typeface="+mn-cs"/>
      </a:defRPr>
    </a:lvl2pPr>
    <a:lvl3pPr marL="914400" algn="l" rtl="0" fontAlgn="base">
      <a:spcBef>
        <a:spcPct val="30000"/>
      </a:spcBef>
      <a:spcAft>
        <a:spcPct val="0"/>
      </a:spcAft>
      <a:defRPr sz="1200" kern="1200">
        <a:solidFill>
          <a:schemeClr val="tx1"/>
        </a:solidFill>
        <a:latin typeface="Arial" pitchFamily="34" charset="0"/>
        <a:ea typeface="MS PGothic" pitchFamily="34" charset="-128"/>
        <a:cs typeface="+mn-cs"/>
      </a:defRPr>
    </a:lvl3pPr>
    <a:lvl4pPr marL="1371600" algn="l" rtl="0" fontAlgn="base">
      <a:spcBef>
        <a:spcPct val="30000"/>
      </a:spcBef>
      <a:spcAft>
        <a:spcPct val="0"/>
      </a:spcAft>
      <a:defRPr sz="1200" kern="1200">
        <a:solidFill>
          <a:schemeClr val="tx1"/>
        </a:solidFill>
        <a:latin typeface="Arial" pitchFamily="34" charset="0"/>
        <a:ea typeface="MS PGothic" pitchFamily="34" charset="-128"/>
        <a:cs typeface="+mn-cs"/>
      </a:defRPr>
    </a:lvl4pPr>
    <a:lvl5pPr marL="1828800" algn="l" rtl="0" fontAlgn="base">
      <a:spcBef>
        <a:spcPct val="30000"/>
      </a:spcBef>
      <a:spcAft>
        <a:spcPct val="0"/>
      </a:spcAft>
      <a:defRPr sz="1200" kern="1200">
        <a:solidFill>
          <a:schemeClr val="tx1"/>
        </a:solidFill>
        <a:latin typeface="Arial" pitchFamily="34"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CAD8AE-B895-4982-8958-EC01889F92F5}"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zh-CN" dirty="0" smtClean="0"/>
              <a:t>Good afternoon. </a:t>
            </a:r>
            <a:r>
              <a:rPr lang="en-US" altLang="zh-CN" dirty="0" smtClean="0"/>
              <a:t>My name</a:t>
            </a:r>
            <a:r>
              <a:rPr lang="en-US" altLang="zh-CN" baseline="0" dirty="0" smtClean="0"/>
              <a:t> is</a:t>
            </a:r>
            <a:r>
              <a:rPr lang="en-US" altLang="zh-CN" dirty="0" smtClean="0"/>
              <a:t> </a:t>
            </a:r>
            <a:r>
              <a:rPr lang="en-US" altLang="zh-CN" dirty="0" err="1" smtClean="0"/>
              <a:t>Yue</a:t>
            </a:r>
            <a:r>
              <a:rPr lang="en-US" altLang="zh-CN" dirty="0" smtClean="0"/>
              <a:t> Hu. Today I’d like to </a:t>
            </a:r>
            <a:r>
              <a:rPr lang="en-US" altLang="zh-CN" dirty="0" smtClean="0"/>
              <a:t>talk about </a:t>
            </a:r>
            <a:r>
              <a:rPr lang="en-US" altLang="zh-CN" baseline="0" dirty="0" smtClean="0"/>
              <a:t>“A </a:t>
            </a:r>
            <a:r>
              <a:rPr lang="en-US" altLang="zh-CN" baseline="0" dirty="0" smtClean="0"/>
              <a:t>Penalty-Sensitive Branch Predictor”</a:t>
            </a:r>
            <a:r>
              <a:rPr lang="en-US" altLang="zh-CN" dirty="0" smtClean="0"/>
              <a:t>. First, let’s have a look at our </a:t>
            </a:r>
            <a:r>
              <a:rPr lang="en-US" altLang="zh-CN" baseline="0" dirty="0" smtClean="0"/>
              <a:t>motivation. </a:t>
            </a:r>
            <a:endParaRPr lang="en-US" altLang="zh-CN" dirty="0" smtClean="0"/>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let me summarize this paper. </a:t>
            </a:r>
          </a:p>
          <a:p>
            <a:endParaRPr lang="en-US" dirty="0" smtClean="0"/>
          </a:p>
          <a:p>
            <a:r>
              <a:rPr lang="en-US" dirty="0" smtClean="0"/>
              <a:t>Our penalty</a:t>
            </a:r>
            <a:r>
              <a:rPr lang="en-US" baseline="0" dirty="0" smtClean="0"/>
              <a:t>-sensitive branch predictor works. For the penalty predictor, 50.2% branches are predicted as HP. It covers 98.7% actual HP branches. For the average penalty, HP branches is </a:t>
            </a:r>
            <a:r>
              <a:rPr lang="en-US" baseline="0" dirty="0" smtClean="0"/>
              <a:t>almost double that of </a:t>
            </a:r>
            <a:r>
              <a:rPr lang="en-US" baseline="0" dirty="0" smtClean="0"/>
              <a:t>LP ones. </a:t>
            </a:r>
            <a:endParaRPr lang="en-US" baseline="0" dirty="0" smtClean="0"/>
          </a:p>
          <a:p>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The Two-class TAGE predictor </a:t>
            </a:r>
            <a:r>
              <a:rPr lang="en-US" baseline="0" dirty="0" smtClean="0"/>
              <a:t>favors </a:t>
            </a:r>
            <a:r>
              <a:rPr lang="en-US" baseline="0" dirty="0" smtClean="0"/>
              <a:t>HP branches </a:t>
            </a:r>
            <a:r>
              <a:rPr lang="en-US" baseline="0" dirty="0" smtClean="0"/>
              <a:t>obviously and globally beneficial. </a:t>
            </a:r>
            <a:r>
              <a:rPr lang="en-US" baseline="0" dirty="0" smtClean="0"/>
              <a:t>However, the performance improvement is limited. The reason is because of our </a:t>
            </a:r>
            <a:r>
              <a:rPr lang="en-US" baseline="0" dirty="0" smtClean="0"/>
              <a:t>limited favoring mechanism. </a:t>
            </a:r>
            <a:r>
              <a:rPr lang="en-US" dirty="0" smtClean="0">
                <a:solidFill>
                  <a:srgbClr val="000000"/>
                </a:solidFill>
                <a:latin typeface="Times New Roman" pitchFamily="18" charset="0"/>
                <a:cs typeface="Times New Roman" pitchFamily="18" charset="0"/>
              </a:rPr>
              <a:t>Double-entry allocation for HP branches to increase the chance that their new entries will survive longer time to establish usefulness. </a:t>
            </a:r>
            <a:r>
              <a:rPr lang="en-US" baseline="0" dirty="0" smtClean="0"/>
              <a:t>This does not help much. In the future, more helpful favoring mechanism is needed. </a:t>
            </a:r>
          </a:p>
          <a:p>
            <a:endParaRPr lang="en-US" baseline="0" dirty="0" smtClean="0"/>
          </a:p>
          <a:p>
            <a:r>
              <a:rPr lang="en-US" baseline="0" dirty="0" smtClean="0"/>
              <a:t>In conclusion, our paper proposed an idea that mispredicted HP branches are more harmful, so even if the total MR doesn’t decrease, performance could still be improved by favoring HP branches. This idea can be applied to any predictors once we can find an effective favoring mechanism. </a:t>
            </a:r>
            <a:endParaRPr lang="en-US" dirty="0"/>
          </a:p>
        </p:txBody>
      </p:sp>
      <p:sp>
        <p:nvSpPr>
          <p:cNvPr id="4" name="Slide Number Placeholder 3"/>
          <p:cNvSpPr>
            <a:spLocks noGrp="1"/>
          </p:cNvSpPr>
          <p:nvPr>
            <p:ph type="sldNum" sz="quarter" idx="10"/>
          </p:nvPr>
        </p:nvSpPr>
        <p:spPr/>
        <p:txBody>
          <a:bodyPr/>
          <a:lstStyle/>
          <a:p>
            <a:fld id="{BC04B235-E0B4-4911-927A-5AFB4B0ED411}" type="slidenum">
              <a:rPr lang="en-US" smtClean="0"/>
              <a:pPr/>
              <a:t>10</a:t>
            </a:fld>
            <a:endParaRPr lang="en-US"/>
          </a:p>
        </p:txBody>
      </p:sp>
    </p:spTree>
    <p:extLst>
      <p:ext uri="{BB962C8B-B14F-4D97-AF65-F5344CB8AC3E}">
        <p14:creationId xmlns:p14="http://schemas.microsoft.com/office/powerpoint/2010/main" val="21566219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Thanks. Any question? </a:t>
            </a:r>
            <a:endParaRPr lang="en-US" dirty="0"/>
          </a:p>
        </p:txBody>
      </p:sp>
      <p:sp>
        <p:nvSpPr>
          <p:cNvPr id="4" name="Slide Number Placeholder 3"/>
          <p:cNvSpPr>
            <a:spLocks noGrp="1"/>
          </p:cNvSpPr>
          <p:nvPr>
            <p:ph type="sldNum" sz="quarter" idx="10"/>
          </p:nvPr>
        </p:nvSpPr>
        <p:spPr/>
        <p:txBody>
          <a:bodyPr/>
          <a:lstStyle/>
          <a:p>
            <a:fld id="{BC04B235-E0B4-4911-927A-5AFB4B0ED411}" type="slidenum">
              <a:rPr lang="en-US" smtClean="0"/>
              <a:pPr/>
              <a:t>11</a:t>
            </a:fld>
            <a:endParaRPr lang="en-US"/>
          </a:p>
        </p:txBody>
      </p:sp>
    </p:spTree>
    <p:extLst>
      <p:ext uri="{BB962C8B-B14F-4D97-AF65-F5344CB8AC3E}">
        <p14:creationId xmlns:p14="http://schemas.microsoft.com/office/powerpoint/2010/main" val="27021131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solidFill>
                <a:srgbClr val="000000"/>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BC04B235-E0B4-4911-927A-5AFB4B0ED411}" type="slidenum">
              <a:rPr lang="en-US" smtClean="0"/>
              <a:pPr/>
              <a:t>13</a:t>
            </a:fld>
            <a:endParaRPr lang="en-US"/>
          </a:p>
        </p:txBody>
      </p:sp>
    </p:spTree>
    <p:extLst>
      <p:ext uri="{BB962C8B-B14F-4D97-AF65-F5344CB8AC3E}">
        <p14:creationId xmlns:p14="http://schemas.microsoft.com/office/powerpoint/2010/main" val="29546076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04B235-E0B4-4911-927A-5AFB4B0ED411}" type="slidenum">
              <a:rPr lang="en-US" smtClean="0"/>
              <a:pPr/>
              <a:t>14</a:t>
            </a:fld>
            <a:endParaRPr lang="en-US"/>
          </a:p>
        </p:txBody>
      </p:sp>
    </p:spTree>
    <p:extLst>
      <p:ext uri="{BB962C8B-B14F-4D97-AF65-F5344CB8AC3E}">
        <p14:creationId xmlns:p14="http://schemas.microsoft.com/office/powerpoint/2010/main" val="4115573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we all know,</a:t>
            </a:r>
            <a:r>
              <a:rPr lang="en-US" baseline="0" dirty="0" smtClean="0"/>
              <a:t> in the past several decades, researchers on branch predictors have been making great efforts to decrease misprediction rate. Such as Two-level adaptive predictor, Neural predictor and LTAGE predictor. No one can deny that great performance improvement has been achieved from these design. </a:t>
            </a:r>
          </a:p>
          <a:p>
            <a:endParaRPr lang="en-US" baseline="0" dirty="0" smtClean="0"/>
          </a:p>
          <a:p>
            <a:r>
              <a:rPr lang="en-US" baseline="0" dirty="0" smtClean="0"/>
              <a:t>However</a:t>
            </a:r>
            <a:r>
              <a:rPr lang="en-US" baseline="0" dirty="0" smtClean="0"/>
              <a:t>, performance can also be improved even if MR doesn’t decrease. Take this diagram for example. It shows </a:t>
            </a:r>
            <a:r>
              <a:rPr lang="en-US" baseline="0" dirty="0" smtClean="0"/>
              <a:t>two </a:t>
            </a:r>
            <a:r>
              <a:rPr lang="en-US" baseline="0" dirty="0" smtClean="0"/>
              <a:t>running time of </a:t>
            </a:r>
            <a:r>
              <a:rPr lang="en-US" baseline="0" dirty="0" smtClean="0"/>
              <a:t>the same program on the same computers but different branch predictors. </a:t>
            </a:r>
            <a:r>
              <a:rPr lang="en-US" baseline="0" dirty="0" smtClean="0"/>
              <a:t>The red and green blocks mean the time that a mispredicted branch is on the wrong path. The red is for high-penalty branches. The green is for low-penalty branches. The black and white one means </a:t>
            </a:r>
            <a:r>
              <a:rPr lang="en-US" baseline="0" dirty="0" smtClean="0"/>
              <a:t>other running time.</a:t>
            </a:r>
            <a:endParaRPr lang="en-US" baseline="0" dirty="0" smtClean="0"/>
          </a:p>
          <a:p>
            <a:endParaRPr lang="en-US" baseline="0" dirty="0" smtClean="0"/>
          </a:p>
          <a:p>
            <a:r>
              <a:rPr lang="en-US" baseline="0" dirty="0" smtClean="0"/>
              <a:t>As </a:t>
            </a:r>
            <a:r>
              <a:rPr lang="en-US" baseline="0" dirty="0" smtClean="0"/>
              <a:t>we can see, both two </a:t>
            </a:r>
            <a:r>
              <a:rPr lang="en-US" baseline="0" dirty="0" smtClean="0"/>
              <a:t>runs </a:t>
            </a:r>
            <a:r>
              <a:rPr lang="en-US" baseline="0" dirty="0" smtClean="0"/>
              <a:t>have four misprediction. However, </a:t>
            </a:r>
            <a:r>
              <a:rPr lang="en-US" baseline="0" dirty="0" smtClean="0"/>
              <a:t>run </a:t>
            </a:r>
            <a:r>
              <a:rPr lang="en-US" baseline="0" dirty="0" smtClean="0"/>
              <a:t>2 is better. This is because compared with </a:t>
            </a:r>
            <a:r>
              <a:rPr lang="en-US" baseline="0" dirty="0" smtClean="0"/>
              <a:t>run1</a:t>
            </a:r>
            <a:r>
              <a:rPr lang="en-US" baseline="0" dirty="0" smtClean="0"/>
              <a:t>, although </a:t>
            </a:r>
            <a:r>
              <a:rPr lang="en-US" baseline="0" dirty="0" smtClean="0"/>
              <a:t>run2 </a:t>
            </a:r>
            <a:r>
              <a:rPr lang="en-US" baseline="0" dirty="0" smtClean="0"/>
              <a:t>also has four misprediction, it has less high-penalty one which is more harmful. So, why not favor high-penalty branches to decrease their MR so that even if the total MR </a:t>
            </a:r>
            <a:r>
              <a:rPr lang="en-US" baseline="0" dirty="0" smtClean="0"/>
              <a:t>doesn’t </a:t>
            </a:r>
            <a:r>
              <a:rPr lang="en-US" baseline="0" dirty="0" smtClean="0"/>
              <a:t>decrease, performance </a:t>
            </a:r>
            <a:r>
              <a:rPr lang="en-US" baseline="0" dirty="0" smtClean="0"/>
              <a:t>could </a:t>
            </a:r>
            <a:r>
              <a:rPr lang="en-US" baseline="0" dirty="0" smtClean="0"/>
              <a:t>still be improved. </a:t>
            </a:r>
          </a:p>
          <a:p>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i="0" u="none" strike="noStrike" kern="1200" baseline="0" dirty="0" smtClean="0">
                <a:solidFill>
                  <a:schemeClr val="tx1"/>
                </a:solidFill>
                <a:latin typeface="Arial" pitchFamily="34" charset="0"/>
                <a:ea typeface="MS PGothic" pitchFamily="34" charset="-128"/>
                <a:cs typeface="+mn-cs"/>
              </a:rPr>
              <a:t>Based on this motivation, we implemented our penalty-sensitive predictor. Now, let me introduce our design.</a:t>
            </a:r>
          </a:p>
          <a:p>
            <a:endParaRPr lang="en-US" dirty="0"/>
          </a:p>
        </p:txBody>
      </p:sp>
      <p:sp>
        <p:nvSpPr>
          <p:cNvPr id="4" name="Slide Number Placeholder 3"/>
          <p:cNvSpPr>
            <a:spLocks noGrp="1"/>
          </p:cNvSpPr>
          <p:nvPr>
            <p:ph type="sldNum" sz="quarter" idx="10"/>
          </p:nvPr>
        </p:nvSpPr>
        <p:spPr/>
        <p:txBody>
          <a:bodyPr/>
          <a:lstStyle/>
          <a:p>
            <a:fld id="{BC04B235-E0B4-4911-927A-5AFB4B0ED411}" type="slidenum">
              <a:rPr lang="en-US" smtClean="0"/>
              <a:pPr/>
              <a:t>2</a:t>
            </a:fld>
            <a:endParaRPr lang="en-US"/>
          </a:p>
        </p:txBody>
      </p:sp>
    </p:spTree>
    <p:extLst>
      <p:ext uri="{BB962C8B-B14F-4D97-AF65-F5344CB8AC3E}">
        <p14:creationId xmlns:p14="http://schemas.microsoft.com/office/powerpoint/2010/main" val="381875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the overall structure of our predictor. It’s composed of three sub-predictors. The first one is penalty predictor which can predict a branch whether it is HP or LP. The second is Two-class TAGE predictor which is based on TAGE. It can favor HP </a:t>
            </a:r>
            <a:r>
              <a:rPr lang="en-US" baseline="0" dirty="0" smtClean="0"/>
              <a:t>branches, while only provide normal operation to LP branches. </a:t>
            </a:r>
            <a:r>
              <a:rPr lang="en-US" baseline="0" dirty="0" smtClean="0"/>
              <a:t>These two sub-predictors work together as our main predictor. The third is loop predictor which works as an assistant. It is enabled only when beneficial. </a:t>
            </a:r>
          </a:p>
          <a:p>
            <a:endParaRPr lang="en-US" baseline="0" dirty="0" smtClean="0"/>
          </a:p>
          <a:p>
            <a:r>
              <a:rPr lang="en-US" baseline="0" dirty="0" smtClean="0"/>
              <a:t>Next</a:t>
            </a:r>
            <a:r>
              <a:rPr lang="en-US" baseline="0" dirty="0" smtClean="0"/>
              <a:t>, I’d like to introduce </a:t>
            </a:r>
            <a:r>
              <a:rPr lang="en-US" baseline="0" dirty="0" smtClean="0"/>
              <a:t>the main predictor </a:t>
            </a:r>
            <a:r>
              <a:rPr lang="en-US" baseline="0" dirty="0" smtClean="0"/>
              <a:t>in detail. </a:t>
            </a:r>
            <a:r>
              <a:rPr lang="en-US" baseline="0" dirty="0" smtClean="0"/>
              <a:t>The loop predictor is skipped here. </a:t>
            </a:r>
            <a:endParaRPr lang="en-US" dirty="0"/>
          </a:p>
        </p:txBody>
      </p:sp>
      <p:sp>
        <p:nvSpPr>
          <p:cNvPr id="4" name="Slide Number Placeholder 3"/>
          <p:cNvSpPr>
            <a:spLocks noGrp="1"/>
          </p:cNvSpPr>
          <p:nvPr>
            <p:ph type="sldNum" sz="quarter" idx="10"/>
          </p:nvPr>
        </p:nvSpPr>
        <p:spPr/>
        <p:txBody>
          <a:bodyPr/>
          <a:lstStyle/>
          <a:p>
            <a:fld id="{BC04B235-E0B4-4911-927A-5AFB4B0ED411}" type="slidenum">
              <a:rPr lang="en-US" smtClean="0"/>
              <a:pPr/>
              <a:t>3</a:t>
            </a:fld>
            <a:endParaRPr lang="en-US"/>
          </a:p>
        </p:txBody>
      </p:sp>
    </p:spTree>
    <p:extLst>
      <p:ext uri="{BB962C8B-B14F-4D97-AF65-F5344CB8AC3E}">
        <p14:creationId xmlns:p14="http://schemas.microsoft.com/office/powerpoint/2010/main" val="190738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penalty predictor is composed of a penalty table. Each entry</a:t>
            </a:r>
            <a:r>
              <a:rPr lang="en-US" baseline="0" dirty="0" smtClean="0"/>
              <a:t> has an 8-bit penalty counter and a 1-bit penalty state. </a:t>
            </a:r>
          </a:p>
          <a:p>
            <a:r>
              <a:rPr lang="en-US" baseline="0" dirty="0" smtClean="0"/>
              <a:t>Initially, the CNT and STA are reset to 0 and LP individually. For each branch, at retire stage, we check its penalty, the cycles between its fetch and retire stages. If it is less than 120 cycles, then the CNT minus one. Otherwise it plus eight. </a:t>
            </a:r>
          </a:p>
          <a:p>
            <a:r>
              <a:rPr lang="en-US" baseline="0" dirty="0" smtClean="0"/>
              <a:t>Once the CNT </a:t>
            </a:r>
            <a:r>
              <a:rPr lang="en-US" baseline="0" dirty="0" smtClean="0"/>
              <a:t>increases to 192</a:t>
            </a:r>
            <a:r>
              <a:rPr lang="en-US" baseline="0" dirty="0" smtClean="0"/>
              <a:t>, the STA will transfer to HP. It won’t return to LP until the CNT </a:t>
            </a:r>
            <a:r>
              <a:rPr lang="en-US" baseline="0" dirty="0" smtClean="0"/>
              <a:t>decreases to </a:t>
            </a:r>
            <a:r>
              <a:rPr lang="en-US" baseline="0" dirty="0" smtClean="0"/>
              <a:t>0 again. </a:t>
            </a:r>
            <a:r>
              <a:rPr lang="en-US" baseline="0" dirty="0" smtClean="0"/>
              <a:t>Once a branch is predicted as HP. This HP </a:t>
            </a:r>
            <a:r>
              <a:rPr lang="en-US" baseline="0" dirty="0" smtClean="0"/>
              <a:t>state will </a:t>
            </a:r>
            <a:r>
              <a:rPr lang="en-US" baseline="0" dirty="0" smtClean="0"/>
              <a:t>remain </a:t>
            </a:r>
            <a:r>
              <a:rPr lang="en-US" baseline="0" dirty="0" smtClean="0"/>
              <a:t>at least hundreds of execution so </a:t>
            </a:r>
            <a:r>
              <a:rPr lang="en-US" baseline="0" dirty="0" smtClean="0"/>
              <a:t>the </a:t>
            </a:r>
            <a:r>
              <a:rPr lang="en-US" baseline="0" dirty="0" smtClean="0"/>
              <a:t>following HP branches can get benefit. </a:t>
            </a:r>
            <a:endParaRPr lang="en-US" dirty="0"/>
          </a:p>
        </p:txBody>
      </p:sp>
      <p:sp>
        <p:nvSpPr>
          <p:cNvPr id="4" name="Slide Number Placeholder 3"/>
          <p:cNvSpPr>
            <a:spLocks noGrp="1"/>
          </p:cNvSpPr>
          <p:nvPr>
            <p:ph type="sldNum" sz="quarter" idx="10"/>
          </p:nvPr>
        </p:nvSpPr>
        <p:spPr/>
        <p:txBody>
          <a:bodyPr/>
          <a:lstStyle/>
          <a:p>
            <a:fld id="{BC04B235-E0B4-4911-927A-5AFB4B0ED411}" type="slidenum">
              <a:rPr lang="en-US" smtClean="0"/>
              <a:pPr/>
              <a:t>4</a:t>
            </a:fld>
            <a:endParaRPr lang="en-US"/>
          </a:p>
        </p:txBody>
      </p:sp>
    </p:spTree>
    <p:extLst>
      <p:ext uri="{BB962C8B-B14F-4D97-AF65-F5344CB8AC3E}">
        <p14:creationId xmlns:p14="http://schemas.microsoft.com/office/powerpoint/2010/main" val="3618183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a:t>
            </a:r>
            <a:r>
              <a:rPr lang="en-US" baseline="0" dirty="0" smtClean="0"/>
              <a:t>’s have a look at the other part of the main predictor—Two-class TAGE predictor. Because of its high-complexity, only rough idea is shown here. </a:t>
            </a:r>
          </a:p>
          <a:p>
            <a:r>
              <a:rPr lang="en-US" baseline="0" dirty="0" smtClean="0"/>
              <a:t>It is composed of several banks. Bank0 is a 2-bit bimodal predictor. Bank 1-6 are TAGE predictors. Each entry has a varied-length tag, a 3-bit prediction counter, and a 2-bit useful counter. </a:t>
            </a:r>
          </a:p>
          <a:p>
            <a:r>
              <a:rPr lang="en-US" baseline="0" dirty="0" smtClean="0"/>
              <a:t>When giving a prediction, the hash function will generate an index, direct to one entry in each bank. These highlighted entries are indexed. The number after U is the value of useful counter. “0” means useless. Positive means useful. Also a tag, to check whether these entries are hit or miss. As we can see, bank0 and bank2 are hit. Since higher-numbered banks </a:t>
            </a:r>
            <a:r>
              <a:rPr lang="en-US" baseline="0" dirty="0" smtClean="0"/>
              <a:t>use </a:t>
            </a:r>
            <a:r>
              <a:rPr lang="en-US" baseline="0" dirty="0" smtClean="0"/>
              <a:t>longer </a:t>
            </a:r>
            <a:r>
              <a:rPr lang="en-US" baseline="0" dirty="0" smtClean="0"/>
              <a:t>successive history</a:t>
            </a:r>
            <a:r>
              <a:rPr lang="en-US" baseline="0" dirty="0" smtClean="0"/>
              <a:t>, and </a:t>
            </a:r>
            <a:r>
              <a:rPr lang="en-US" baseline="0" dirty="0" smtClean="0"/>
              <a:t>have </a:t>
            </a:r>
            <a:r>
              <a:rPr lang="en-US" baseline="0" dirty="0" smtClean="0"/>
              <a:t>wider tag, therefore, it may be more accurate for certain branches. So bank2 will give the final prediction. </a:t>
            </a:r>
            <a:endParaRPr lang="en-US" dirty="0"/>
          </a:p>
        </p:txBody>
      </p:sp>
      <p:sp>
        <p:nvSpPr>
          <p:cNvPr id="4" name="Slide Number Placeholder 3"/>
          <p:cNvSpPr>
            <a:spLocks noGrp="1"/>
          </p:cNvSpPr>
          <p:nvPr>
            <p:ph type="sldNum" sz="quarter" idx="10"/>
          </p:nvPr>
        </p:nvSpPr>
        <p:spPr/>
        <p:txBody>
          <a:bodyPr/>
          <a:lstStyle/>
          <a:p>
            <a:fld id="{BC04B235-E0B4-4911-927A-5AFB4B0ED411}" type="slidenum">
              <a:rPr lang="en-US" smtClean="0"/>
              <a:pPr/>
              <a:t>5</a:t>
            </a:fld>
            <a:endParaRPr lang="en-US"/>
          </a:p>
        </p:txBody>
      </p:sp>
    </p:spTree>
    <p:extLst>
      <p:ext uri="{BB962C8B-B14F-4D97-AF65-F5344CB8AC3E}">
        <p14:creationId xmlns:p14="http://schemas.microsoft.com/office/powerpoint/2010/main" val="2841712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a:t>
            </a:r>
            <a:r>
              <a:rPr lang="en-US" baseline="0" dirty="0" smtClean="0"/>
              <a:t> introduce its update in which our favoring mechanism is embedded. </a:t>
            </a:r>
          </a:p>
          <a:p>
            <a:endParaRPr lang="en-US" baseline="0" dirty="0" smtClean="0"/>
          </a:p>
          <a:p>
            <a:r>
              <a:rPr lang="en-US" baseline="0" dirty="0" smtClean="0"/>
              <a:t>New entries will be allocated at higher-numbered banks when </a:t>
            </a:r>
            <a:r>
              <a:rPr lang="en-US" baseline="0" dirty="0" smtClean="0"/>
              <a:t>mispredicted. </a:t>
            </a:r>
            <a:r>
              <a:rPr lang="en-US" baseline="0" dirty="0" smtClean="0"/>
              <a:t>Suppose bank2 mispredicted. If </a:t>
            </a:r>
            <a:r>
              <a:rPr lang="en-US" baseline="0" dirty="0" smtClean="0"/>
              <a:t>this </a:t>
            </a:r>
            <a:r>
              <a:rPr lang="en-US" baseline="0" dirty="0" smtClean="0"/>
              <a:t>mispredicted branch is a low-penalty one, then only one entry is allocated. First, we check bank3, since the indexed entry is useful, therefore, we skip it and check that of bank4. It is a useless entry, so first allocation here. This is the update mechanism for LP </a:t>
            </a:r>
            <a:r>
              <a:rPr lang="en-US" baseline="0" dirty="0" smtClean="0"/>
              <a:t>branches. </a:t>
            </a:r>
            <a:endParaRPr lang="en-US" baseline="0" dirty="0" smtClean="0"/>
          </a:p>
          <a:p>
            <a:endParaRPr lang="en-US" baseline="0" dirty="0" smtClean="0"/>
          </a:p>
          <a:p>
            <a:r>
              <a:rPr lang="en-US" baseline="0" dirty="0" smtClean="0"/>
              <a:t>How about </a:t>
            </a:r>
            <a:r>
              <a:rPr lang="en-US" baseline="0" dirty="0" smtClean="0"/>
              <a:t>a HP </a:t>
            </a:r>
            <a:r>
              <a:rPr lang="en-US" baseline="0" dirty="0" smtClean="0"/>
              <a:t>branch? </a:t>
            </a:r>
            <a:r>
              <a:rPr lang="en-US" baseline="0" dirty="0" smtClean="0"/>
              <a:t>For a </a:t>
            </a:r>
            <a:r>
              <a:rPr lang="en-US" baseline="0" dirty="0" smtClean="0"/>
              <a:t>HP branch, a second entry will be allocated but with two limitations. First, there should be a bank with a useless entry. We continue to check bank5, since occupied, not used. Bank6, the entry is useless. So now we find the bank with a useless entry. The second limitation is :last two </a:t>
            </a:r>
            <a:r>
              <a:rPr lang="en-US" baseline="0" dirty="0" smtClean="0"/>
              <a:t>allocations </a:t>
            </a:r>
            <a:r>
              <a:rPr lang="en-US" baseline="0" dirty="0" smtClean="0"/>
              <a:t>in this bank </a:t>
            </a:r>
            <a:r>
              <a:rPr lang="en-US" baseline="0" dirty="0" smtClean="0"/>
              <a:t>are </a:t>
            </a:r>
            <a:r>
              <a:rPr lang="en-US" baseline="0" dirty="0" smtClean="0"/>
              <a:t>one-entry </a:t>
            </a:r>
            <a:r>
              <a:rPr lang="en-US" baseline="0" dirty="0" smtClean="0"/>
              <a:t>allocations. </a:t>
            </a:r>
            <a:r>
              <a:rPr lang="en-US" baseline="0" dirty="0" smtClean="0"/>
              <a:t>Supposed this is the case, then a second entry will be allocated in bank 6</a:t>
            </a:r>
            <a:r>
              <a:rPr lang="en-US" baseline="0" dirty="0" smtClean="0"/>
              <a:t>. </a:t>
            </a:r>
            <a:endParaRPr lang="en-US" baseline="0" dirty="0" smtClean="0"/>
          </a:p>
          <a:p>
            <a:endParaRPr lang="en-US" baseline="0" dirty="0" smtClean="0"/>
          </a:p>
          <a:p>
            <a:r>
              <a:rPr lang="en-US" baseline="0" dirty="0" smtClean="0"/>
              <a:t>These limitation are carefully chosen, so that HP </a:t>
            </a:r>
            <a:r>
              <a:rPr lang="en-US" baseline="0" dirty="0" smtClean="0"/>
              <a:t>branches’ double-entry allocations </a:t>
            </a:r>
            <a:r>
              <a:rPr lang="en-US" baseline="0" dirty="0" smtClean="0"/>
              <a:t>doesn’t harm </a:t>
            </a:r>
            <a:r>
              <a:rPr lang="en-US" baseline="0" dirty="0" smtClean="0"/>
              <a:t>that of LP branches too much. </a:t>
            </a:r>
            <a:endParaRPr lang="en-US" dirty="0"/>
          </a:p>
        </p:txBody>
      </p:sp>
      <p:sp>
        <p:nvSpPr>
          <p:cNvPr id="4" name="Slide Number Placeholder 3"/>
          <p:cNvSpPr>
            <a:spLocks noGrp="1"/>
          </p:cNvSpPr>
          <p:nvPr>
            <p:ph type="sldNum" sz="quarter" idx="10"/>
          </p:nvPr>
        </p:nvSpPr>
        <p:spPr/>
        <p:txBody>
          <a:bodyPr/>
          <a:lstStyle/>
          <a:p>
            <a:fld id="{BC04B235-E0B4-4911-927A-5AFB4B0ED411}" type="slidenum">
              <a:rPr lang="en-US" smtClean="0"/>
              <a:pPr/>
              <a:t>6</a:t>
            </a:fld>
            <a:endParaRPr lang="en-US"/>
          </a:p>
        </p:txBody>
      </p:sp>
    </p:spTree>
    <p:extLst>
      <p:ext uri="{BB962C8B-B14F-4D97-AF65-F5344CB8AC3E}">
        <p14:creationId xmlns:p14="http://schemas.microsoft.com/office/powerpoint/2010/main" val="2841712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a:t>
            </a:r>
            <a:r>
              <a:rPr lang="en-US" baseline="0" dirty="0" smtClean="0"/>
              <a:t> as we said, when useful counter is 0, it may be kicked out by other branches. There are two cases when useful counter is 0. The first one is the entry itself is not recently useful, if ever. The second is it is a new allocation. It’s usefulness hasn’t been established yet. For the second case, the prediction accuracy will be decreased. However, if we allocate two entries, then even if one entry get kicked out, we still have another entry. This is the way we favor HP branches. </a:t>
            </a:r>
            <a:endParaRPr lang="en-US" dirty="0"/>
          </a:p>
        </p:txBody>
      </p:sp>
      <p:sp>
        <p:nvSpPr>
          <p:cNvPr id="4" name="Slide Number Placeholder 3"/>
          <p:cNvSpPr>
            <a:spLocks noGrp="1"/>
          </p:cNvSpPr>
          <p:nvPr>
            <p:ph type="sldNum" sz="quarter" idx="10"/>
          </p:nvPr>
        </p:nvSpPr>
        <p:spPr/>
        <p:txBody>
          <a:bodyPr/>
          <a:lstStyle/>
          <a:p>
            <a:fld id="{BC04B235-E0B4-4911-927A-5AFB4B0ED411}" type="slidenum">
              <a:rPr lang="en-US" smtClean="0"/>
              <a:pPr/>
              <a:t>7</a:t>
            </a:fld>
            <a:endParaRPr lang="en-US"/>
          </a:p>
        </p:txBody>
      </p:sp>
    </p:spTree>
    <p:extLst>
      <p:ext uri="{BB962C8B-B14F-4D97-AF65-F5344CB8AC3E}">
        <p14:creationId xmlns:p14="http://schemas.microsoft.com/office/powerpoint/2010/main" val="2841712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diagram is</a:t>
            </a:r>
            <a:r>
              <a:rPr lang="en-US" baseline="0" dirty="0" smtClean="0"/>
              <a:t> for penalty predictor. The X axis is for individual benchmarks and their average. The Y axis is percentage. </a:t>
            </a:r>
          </a:p>
          <a:p>
            <a:endParaRPr lang="en-US" baseline="0" dirty="0" smtClean="0"/>
          </a:p>
          <a:p>
            <a:r>
              <a:rPr lang="en-US" baseline="0" dirty="0" smtClean="0"/>
              <a:t>Let’s have a look at the average first. The height of the overall bar means the percentage of </a:t>
            </a:r>
            <a:r>
              <a:rPr lang="en-US" baseline="0" dirty="0" smtClean="0"/>
              <a:t>branches </a:t>
            </a:r>
            <a:r>
              <a:rPr lang="en-US" baseline="0" dirty="0" smtClean="0"/>
              <a:t>that predicted to be HP. The height of the lower gray bar means </a:t>
            </a:r>
            <a:r>
              <a:rPr lang="en-US" baseline="0" dirty="0" smtClean="0"/>
              <a:t>among all branches, the </a:t>
            </a:r>
            <a:r>
              <a:rPr lang="en-US" baseline="0" dirty="0" smtClean="0"/>
              <a:t>percentage that actually HP. The depth of black bar below X axis is the percentage that predicted LP while turn out to be HP. </a:t>
            </a:r>
          </a:p>
          <a:p>
            <a:endParaRPr lang="en-US" baseline="0" dirty="0" smtClean="0"/>
          </a:p>
          <a:p>
            <a:r>
              <a:rPr lang="en-US" baseline="0" dirty="0" smtClean="0"/>
              <a:t>If we regard the third number 1.3% as false negative, then the true positive will be 98.7% which also means our predicted HP branches have covered 98.7% actual HP branches. </a:t>
            </a:r>
          </a:p>
          <a:p>
            <a:endParaRPr lang="en-US" baseline="0" dirty="0" smtClean="0"/>
          </a:p>
          <a:p>
            <a:r>
              <a:rPr lang="en-US" baseline="0" dirty="0" smtClean="0"/>
              <a:t>In addition, the </a:t>
            </a:r>
            <a:r>
              <a:rPr lang="en-US" baseline="0" dirty="0" smtClean="0"/>
              <a:t>average penalty of predicted HP </a:t>
            </a:r>
            <a:r>
              <a:rPr lang="en-US" baseline="0" dirty="0" smtClean="0"/>
              <a:t>branches </a:t>
            </a:r>
            <a:r>
              <a:rPr lang="en-US" baseline="0" dirty="0" smtClean="0"/>
              <a:t>is almost double that of </a:t>
            </a:r>
            <a:r>
              <a:rPr lang="en-US" baseline="0" dirty="0" smtClean="0"/>
              <a:t>LP branches. </a:t>
            </a:r>
            <a:endParaRPr lang="en-US" baseline="0" dirty="0" smtClean="0"/>
          </a:p>
        </p:txBody>
      </p:sp>
      <p:sp>
        <p:nvSpPr>
          <p:cNvPr id="4" name="Slide Number Placeholder 3"/>
          <p:cNvSpPr>
            <a:spLocks noGrp="1"/>
          </p:cNvSpPr>
          <p:nvPr>
            <p:ph type="sldNum" sz="quarter" idx="10"/>
          </p:nvPr>
        </p:nvSpPr>
        <p:spPr/>
        <p:txBody>
          <a:bodyPr/>
          <a:lstStyle/>
          <a:p>
            <a:fld id="{BC04B235-E0B4-4911-927A-5AFB4B0ED411}" type="slidenum">
              <a:rPr lang="en-US" smtClean="0"/>
              <a:pPr/>
              <a:t>8</a:t>
            </a:fld>
            <a:endParaRPr lang="en-US"/>
          </a:p>
        </p:txBody>
      </p:sp>
    </p:spTree>
    <p:extLst>
      <p:ext uri="{BB962C8B-B14F-4D97-AF65-F5344CB8AC3E}">
        <p14:creationId xmlns:p14="http://schemas.microsoft.com/office/powerpoint/2010/main" val="2306880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solidFill>
                  <a:srgbClr val="000000"/>
                </a:solidFill>
                <a:latin typeface="Times New Roman" pitchFamily="18" charset="0"/>
                <a:cs typeface="Times New Roman" pitchFamily="18" charset="0"/>
              </a:rPr>
              <a:t>This </a:t>
            </a:r>
            <a:r>
              <a:rPr lang="en-US" dirty="0" smtClean="0">
                <a:solidFill>
                  <a:srgbClr val="000000"/>
                </a:solidFill>
                <a:latin typeface="Times New Roman" pitchFamily="18" charset="0"/>
                <a:cs typeface="Times New Roman" pitchFamily="18" charset="0"/>
              </a:rPr>
              <a:t>shows</a:t>
            </a:r>
            <a:r>
              <a:rPr lang="en-US" baseline="0" dirty="0" smtClean="0">
                <a:solidFill>
                  <a:srgbClr val="000000"/>
                </a:solidFill>
                <a:latin typeface="Times New Roman" pitchFamily="18" charset="0"/>
                <a:cs typeface="Times New Roman" pitchFamily="18" charset="0"/>
              </a:rPr>
              <a:t> the MR of Two-class TAGE predictor. </a:t>
            </a:r>
            <a:r>
              <a:rPr lang="en-US" dirty="0" smtClean="0">
                <a:solidFill>
                  <a:srgbClr val="000000"/>
                </a:solidFill>
                <a:latin typeface="Times New Roman" pitchFamily="18" charset="0"/>
                <a:cs typeface="Times New Roman" pitchFamily="18" charset="0"/>
              </a:rPr>
              <a:t>Since Two-class TAGE predictor can favor high-penalty branches, the MR of predicted both high-penalty and low-penalty branches</a:t>
            </a:r>
            <a:r>
              <a:rPr lang="en-US" baseline="0" dirty="0" smtClean="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is shown separately here. </a:t>
            </a: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solidFill>
                  <a:srgbClr val="000000"/>
                </a:solidFill>
                <a:latin typeface="Times New Roman" pitchFamily="18" charset="0"/>
                <a:cs typeface="Times New Roman" pitchFamily="18" charset="0"/>
              </a:rPr>
              <a:t>The left diagram</a:t>
            </a:r>
            <a:r>
              <a:rPr lang="en-US" baseline="0" dirty="0" smtClean="0">
                <a:solidFill>
                  <a:srgbClr val="000000"/>
                </a:solidFill>
                <a:latin typeface="Times New Roman" pitchFamily="18" charset="0"/>
                <a:cs typeface="Times New Roman" pitchFamily="18" charset="0"/>
              </a:rPr>
              <a:t> is for </a:t>
            </a:r>
            <a:r>
              <a:rPr lang="en-US" baseline="0" dirty="0" smtClean="0">
                <a:solidFill>
                  <a:srgbClr val="000000"/>
                </a:solidFill>
                <a:latin typeface="Times New Roman" pitchFamily="18" charset="0"/>
                <a:cs typeface="Times New Roman" pitchFamily="18" charset="0"/>
              </a:rPr>
              <a:t>low-penalty branches. </a:t>
            </a:r>
            <a:r>
              <a:rPr lang="en-US" baseline="0" dirty="0" smtClean="0">
                <a:solidFill>
                  <a:srgbClr val="000000"/>
                </a:solidFill>
                <a:latin typeface="Times New Roman" pitchFamily="18" charset="0"/>
                <a:cs typeface="Times New Roman" pitchFamily="18" charset="0"/>
              </a:rPr>
              <a:t>The right is for </a:t>
            </a:r>
            <a:r>
              <a:rPr lang="en-US" baseline="0" dirty="0" smtClean="0">
                <a:solidFill>
                  <a:srgbClr val="000000"/>
                </a:solidFill>
                <a:latin typeface="Times New Roman" pitchFamily="18" charset="0"/>
                <a:cs typeface="Times New Roman" pitchFamily="18" charset="0"/>
              </a:rPr>
              <a:t>high-penalty branches. </a:t>
            </a:r>
            <a:endParaRPr lang="en-US" baseline="0" dirty="0" smtClean="0">
              <a:solidFill>
                <a:srgbClr val="000000"/>
              </a:solidFill>
              <a:latin typeface="Times New Roman" pitchFamily="18" charset="0"/>
              <a:cs typeface="Times New Roman" pitchFamily="18"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solidFill>
                  <a:srgbClr val="000000"/>
                </a:solidFill>
                <a:latin typeface="Times New Roman" pitchFamily="18" charset="0"/>
                <a:cs typeface="Times New Roman" pitchFamily="18" charset="0"/>
              </a:rPr>
              <a:t>The X axis shows TAGE predictor with different storage budget. </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solidFill>
                  <a:srgbClr val="000000"/>
                </a:solidFill>
                <a:latin typeface="Times New Roman" pitchFamily="18" charset="0"/>
                <a:cs typeface="Times New Roman" pitchFamily="18" charset="0"/>
              </a:rPr>
              <a:t>The yellow bar is for original LTAGE, while the red bar is for Penalty-Sensitive LTAGE.</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solidFill>
                <a:srgbClr val="000000"/>
              </a:solidFill>
              <a:latin typeface="Times New Roman" pitchFamily="18" charset="0"/>
              <a:cs typeface="Times New Roman" pitchFamily="18"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solidFill>
                  <a:srgbClr val="000000"/>
                </a:solidFill>
                <a:latin typeface="Times New Roman" pitchFamily="18" charset="0"/>
                <a:cs typeface="Times New Roman" pitchFamily="18" charset="0"/>
              </a:rPr>
              <a:t>From</a:t>
            </a:r>
            <a:r>
              <a:rPr lang="en-US" baseline="0" dirty="0" smtClean="0">
                <a:solidFill>
                  <a:srgbClr val="000000"/>
                </a:solidFill>
                <a:latin typeface="Times New Roman" pitchFamily="18" charset="0"/>
                <a:cs typeface="Times New Roman" pitchFamily="18" charset="0"/>
              </a:rPr>
              <a:t> </a:t>
            </a:r>
            <a:r>
              <a:rPr lang="en-US" baseline="0" dirty="0" smtClean="0">
                <a:solidFill>
                  <a:srgbClr val="000000"/>
                </a:solidFill>
                <a:latin typeface="Times New Roman" pitchFamily="18" charset="0"/>
                <a:cs typeface="Times New Roman" pitchFamily="18" charset="0"/>
              </a:rPr>
              <a:t>these two diagrams, we can </a:t>
            </a:r>
            <a:r>
              <a:rPr lang="en-US" baseline="0" dirty="0" smtClean="0">
                <a:solidFill>
                  <a:srgbClr val="000000"/>
                </a:solidFill>
                <a:latin typeface="Times New Roman" pitchFamily="18" charset="0"/>
                <a:cs typeface="Times New Roman" pitchFamily="18" charset="0"/>
              </a:rPr>
              <a:t>observe </a:t>
            </a:r>
            <a:r>
              <a:rPr lang="en-US" baseline="0" dirty="0" smtClean="0">
                <a:solidFill>
                  <a:srgbClr val="000000"/>
                </a:solidFill>
                <a:latin typeface="Times New Roman" pitchFamily="18" charset="0"/>
                <a:cs typeface="Times New Roman" pitchFamily="18" charset="0"/>
              </a:rPr>
              <a:t>three interesting points. </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solidFill>
                  <a:srgbClr val="000000"/>
                </a:solidFill>
                <a:latin typeface="Times New Roman" pitchFamily="18" charset="0"/>
                <a:cs typeface="Times New Roman" pitchFamily="18" charset="0"/>
              </a:rPr>
              <a:t>First, the MR of high-penalty branches is </a:t>
            </a:r>
            <a:r>
              <a:rPr lang="en-US" baseline="0" dirty="0" smtClean="0">
                <a:solidFill>
                  <a:srgbClr val="000000"/>
                </a:solidFill>
                <a:latin typeface="Times New Roman" pitchFamily="18" charset="0"/>
                <a:cs typeface="Times New Roman" pitchFamily="18" charset="0"/>
              </a:rPr>
              <a:t>about 10% higher </a:t>
            </a:r>
            <a:r>
              <a:rPr lang="en-US" baseline="0" dirty="0" smtClean="0">
                <a:solidFill>
                  <a:srgbClr val="000000"/>
                </a:solidFill>
                <a:latin typeface="Times New Roman" pitchFamily="18" charset="0"/>
                <a:cs typeface="Times New Roman" pitchFamily="18" charset="0"/>
              </a:rPr>
              <a:t>than that of </a:t>
            </a:r>
            <a:r>
              <a:rPr lang="en-US" baseline="0" dirty="0" smtClean="0">
                <a:solidFill>
                  <a:srgbClr val="000000"/>
                </a:solidFill>
                <a:latin typeface="Times New Roman" pitchFamily="18" charset="0"/>
                <a:cs typeface="Times New Roman" pitchFamily="18" charset="0"/>
              </a:rPr>
              <a:t>low-penalty ones. There are two possible reasons. The first one is loop branches. Loop branches are usually low penalty. And their misprediction rate is very low. The second one is for branches with cache misses. Their penalty is very high, while there are usually hard to predict.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solidFill>
                <a:srgbClr val="000000"/>
              </a:solidFill>
              <a:latin typeface="Times New Roman" pitchFamily="18" charset="0"/>
              <a:cs typeface="Times New Roman" pitchFamily="18"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solidFill>
                  <a:srgbClr val="000000"/>
                </a:solidFill>
                <a:latin typeface="Times New Roman" pitchFamily="18" charset="0"/>
                <a:cs typeface="Times New Roman" pitchFamily="18" charset="0"/>
              </a:rPr>
              <a:t>Second</a:t>
            </a:r>
            <a:r>
              <a:rPr lang="en-US" baseline="0" dirty="0" smtClean="0">
                <a:solidFill>
                  <a:srgbClr val="000000"/>
                </a:solidFill>
                <a:latin typeface="Times New Roman" pitchFamily="18" charset="0"/>
                <a:cs typeface="Times New Roman" pitchFamily="18" charset="0"/>
              </a:rPr>
              <a:t>, all these numbers, which is the difference between the red bar and the yellow one, are negative. </a:t>
            </a:r>
            <a:r>
              <a:rPr lang="en-US" baseline="0" dirty="0" smtClean="0">
                <a:solidFill>
                  <a:srgbClr val="000000"/>
                </a:solidFill>
                <a:latin typeface="Times New Roman" pitchFamily="18" charset="0"/>
                <a:cs typeface="Times New Roman" pitchFamily="18" charset="0"/>
              </a:rPr>
              <a:t>By the way, these number means the difference between the red bar and the yellow bar. This </a:t>
            </a:r>
            <a:r>
              <a:rPr lang="en-US" baseline="0" dirty="0" smtClean="0">
                <a:solidFill>
                  <a:srgbClr val="000000"/>
                </a:solidFill>
                <a:latin typeface="Times New Roman" pitchFamily="18" charset="0"/>
                <a:cs typeface="Times New Roman" pitchFamily="18" charset="0"/>
              </a:rPr>
              <a:t>clearly tells us that the penalty-sensitive mechanism successfully favors HP branches, although the effect might be limited. </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solidFill>
                  <a:srgbClr val="000000"/>
                </a:solidFill>
                <a:latin typeface="Times New Roman" pitchFamily="18" charset="0"/>
                <a:cs typeface="Times New Roman" pitchFamily="18" charset="0"/>
              </a:rPr>
              <a:t>Third, take the configuration of 64KB for example. </a:t>
            </a:r>
            <a:r>
              <a:rPr lang="en-US" baseline="0" dirty="0" smtClean="0">
                <a:solidFill>
                  <a:srgbClr val="000000"/>
                </a:solidFill>
                <a:latin typeface="Times New Roman" pitchFamily="18" charset="0"/>
                <a:cs typeface="Times New Roman" pitchFamily="18" charset="0"/>
              </a:rPr>
              <a:t>With our penalty sensitive mechanism, the MR of HP branches decrease, while that of LP branches increase. However, the difference of LP branches is only half that of HP ones. Furthermore, HP branches are more harmful. So, overall, our penalty sensitive mechanism is beneficial. It </a:t>
            </a:r>
            <a:r>
              <a:rPr lang="en-US" baseline="0" dirty="0" smtClean="0">
                <a:solidFill>
                  <a:srgbClr val="000000"/>
                </a:solidFill>
                <a:latin typeface="Times New Roman" pitchFamily="18" charset="0"/>
                <a:cs typeface="Times New Roman" pitchFamily="18" charset="0"/>
              </a:rPr>
              <a:t>is the same for other configurations. </a:t>
            </a:r>
          </a:p>
        </p:txBody>
      </p:sp>
      <p:sp>
        <p:nvSpPr>
          <p:cNvPr id="4" name="Slide Number Placeholder 3"/>
          <p:cNvSpPr>
            <a:spLocks noGrp="1"/>
          </p:cNvSpPr>
          <p:nvPr>
            <p:ph type="sldNum" sz="quarter" idx="10"/>
          </p:nvPr>
        </p:nvSpPr>
        <p:spPr/>
        <p:txBody>
          <a:bodyPr/>
          <a:lstStyle/>
          <a:p>
            <a:fld id="{BC04B235-E0B4-4911-927A-5AFB4B0ED411}" type="slidenum">
              <a:rPr lang="en-US" smtClean="0"/>
              <a:pPr/>
              <a:t>9</a:t>
            </a:fld>
            <a:endParaRPr lang="en-US"/>
          </a:p>
        </p:txBody>
      </p:sp>
    </p:spTree>
    <p:extLst>
      <p:ext uri="{BB962C8B-B14F-4D97-AF65-F5344CB8AC3E}">
        <p14:creationId xmlns:p14="http://schemas.microsoft.com/office/powerpoint/2010/main" val="29546076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81" name="Picture 9" descr="LSUpp5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ctrTitle"/>
          </p:nvPr>
        </p:nvSpPr>
        <p:spPr>
          <a:xfrm>
            <a:off x="381000" y="609600"/>
            <a:ext cx="8458200" cy="1143000"/>
          </a:xfrm>
        </p:spPr>
        <p:txBody>
          <a:bodyPr/>
          <a:lstStyle>
            <a:lvl1pPr algn="r">
              <a:defRPr/>
            </a:lvl1pPr>
          </a:lstStyle>
          <a:p>
            <a:pPr lvl="0"/>
            <a:r>
              <a:rPr lang="en-US" noProof="0" smtClean="0"/>
              <a:t>Click to edit Master title style</a:t>
            </a:r>
          </a:p>
        </p:txBody>
      </p:sp>
      <p:sp>
        <p:nvSpPr>
          <p:cNvPr id="3076" name="Rectangle 4"/>
          <p:cNvSpPr>
            <a:spLocks noGrp="1" noChangeArrowheads="1"/>
          </p:cNvSpPr>
          <p:nvPr>
            <p:ph type="subTitle" idx="1"/>
          </p:nvPr>
        </p:nvSpPr>
        <p:spPr>
          <a:xfrm>
            <a:off x="381000" y="2057400"/>
            <a:ext cx="8458200" cy="1219200"/>
          </a:xfrm>
        </p:spPr>
        <p:txBody>
          <a:bodyPr/>
          <a:lstStyle>
            <a:lvl1pPr marL="0" indent="0" algn="r">
              <a:buFontTx/>
              <a:buNone/>
              <a:defRPr sz="2400">
                <a:solidFill>
                  <a:schemeClr val="accent1"/>
                </a:solidFill>
              </a:defRPr>
            </a:lvl1pPr>
          </a:lstStyle>
          <a:p>
            <a:pPr lvl="0"/>
            <a:r>
              <a:rPr lang="en-US" noProof="0" smtClean="0"/>
              <a:t>Click to edit Master subtitle style</a:t>
            </a:r>
          </a:p>
        </p:txBody>
      </p:sp>
      <p:sp>
        <p:nvSpPr>
          <p:cNvPr id="3077" name="Rectangle 5"/>
          <p:cNvSpPr>
            <a:spLocks noGrp="1" noChangeArrowheads="1"/>
          </p:cNvSpPr>
          <p:nvPr>
            <p:ph type="dt" sz="half" idx="2"/>
          </p:nvPr>
        </p:nvSpPr>
        <p:spPr>
          <a:xfrm>
            <a:off x="381000" y="6248400"/>
            <a:ext cx="2209800" cy="457200"/>
          </a:xfrm>
        </p:spPr>
        <p:txBody>
          <a:bodyPr/>
          <a:lstStyle>
            <a:lvl1pPr>
              <a:defRPr>
                <a:solidFill>
                  <a:schemeClr val="accent1"/>
                </a:solidFill>
              </a:defRPr>
            </a:lvl1pPr>
          </a:lstStyle>
          <a:p>
            <a:endParaRPr lang="en-US"/>
          </a:p>
        </p:txBody>
      </p:sp>
      <p:sp>
        <p:nvSpPr>
          <p:cNvPr id="3078" name="Rectangle 6"/>
          <p:cNvSpPr>
            <a:spLocks noGrp="1" noChangeArrowheads="1"/>
          </p:cNvSpPr>
          <p:nvPr>
            <p:ph type="ftr" sz="quarter" idx="3"/>
          </p:nvPr>
        </p:nvSpPr>
        <p:spPr>
          <a:xfrm>
            <a:off x="2819400" y="6248400"/>
            <a:ext cx="3886200" cy="457200"/>
          </a:xfrm>
        </p:spPr>
        <p:txBody>
          <a:bodyPr/>
          <a:lstStyle>
            <a:lvl1pPr>
              <a:defRPr>
                <a:solidFill>
                  <a:schemeClr val="accent1"/>
                </a:solidFill>
              </a:defRPr>
            </a:lvl1pPr>
          </a:lstStyle>
          <a:p>
            <a:endParaRPr lang="en-US"/>
          </a:p>
        </p:txBody>
      </p:sp>
      <p:sp>
        <p:nvSpPr>
          <p:cNvPr id="3079" name="Rectangle 7"/>
          <p:cNvSpPr>
            <a:spLocks noGrp="1" noChangeArrowheads="1"/>
          </p:cNvSpPr>
          <p:nvPr>
            <p:ph type="sldNum" sz="quarter" idx="4"/>
          </p:nvPr>
        </p:nvSpPr>
        <p:spPr>
          <a:xfrm>
            <a:off x="6934200" y="6248400"/>
            <a:ext cx="1905000" cy="457200"/>
          </a:xfrm>
        </p:spPr>
        <p:txBody>
          <a:bodyPr/>
          <a:lstStyle>
            <a:lvl1pPr>
              <a:defRPr>
                <a:solidFill>
                  <a:schemeClr val="accent1"/>
                </a:solidFill>
              </a:defRPr>
            </a:lvl1pPr>
          </a:lstStyle>
          <a:p>
            <a:fld id="{673361F0-DDF3-47E2-A9E5-4736ECD9C38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6EF8783-8B9C-42EB-B3C1-3DBC7E082D46}" type="slidenum">
              <a:rPr lang="en-US"/>
              <a:pPr/>
              <a:t>‹#›</a:t>
            </a:fld>
            <a:endParaRPr lang="en-US"/>
          </a:p>
        </p:txBody>
      </p:sp>
    </p:spTree>
    <p:extLst>
      <p:ext uri="{BB962C8B-B14F-4D97-AF65-F5344CB8AC3E}">
        <p14:creationId xmlns:p14="http://schemas.microsoft.com/office/powerpoint/2010/main" val="381957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8BE2DA6-EC63-487F-9C1E-DBDB677DF295}" type="slidenum">
              <a:rPr lang="en-US"/>
              <a:pPr/>
              <a:t>‹#›</a:t>
            </a:fld>
            <a:endParaRPr lang="en-US"/>
          </a:p>
        </p:txBody>
      </p:sp>
    </p:spTree>
    <p:extLst>
      <p:ext uri="{BB962C8B-B14F-4D97-AF65-F5344CB8AC3E}">
        <p14:creationId xmlns:p14="http://schemas.microsoft.com/office/powerpoint/2010/main" val="3516762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A0D0FF-3CA4-4162-9B6C-FA1646D89292}" type="slidenum">
              <a:rPr lang="en-US"/>
              <a:pPr/>
              <a:t>‹#›</a:t>
            </a:fld>
            <a:endParaRPr lang="en-US"/>
          </a:p>
        </p:txBody>
      </p:sp>
    </p:spTree>
    <p:extLst>
      <p:ext uri="{BB962C8B-B14F-4D97-AF65-F5344CB8AC3E}">
        <p14:creationId xmlns:p14="http://schemas.microsoft.com/office/powerpoint/2010/main" val="3766615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318B1F2-D10B-4BD0-8F6D-F036AD812E52}" type="slidenum">
              <a:rPr lang="en-US"/>
              <a:pPr/>
              <a:t>‹#›</a:t>
            </a:fld>
            <a:endParaRPr lang="en-US"/>
          </a:p>
        </p:txBody>
      </p:sp>
    </p:spTree>
    <p:extLst>
      <p:ext uri="{BB962C8B-B14F-4D97-AF65-F5344CB8AC3E}">
        <p14:creationId xmlns:p14="http://schemas.microsoft.com/office/powerpoint/2010/main" val="1856107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D2FDFCF-1098-471D-A0B9-82383E3D9FB5}" type="slidenum">
              <a:rPr lang="en-US"/>
              <a:pPr/>
              <a:t>‹#›</a:t>
            </a:fld>
            <a:endParaRPr lang="en-US"/>
          </a:p>
        </p:txBody>
      </p:sp>
    </p:spTree>
    <p:extLst>
      <p:ext uri="{BB962C8B-B14F-4D97-AF65-F5344CB8AC3E}">
        <p14:creationId xmlns:p14="http://schemas.microsoft.com/office/powerpoint/2010/main" val="2570237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6C5A707-9CEE-40FE-9B78-A609B88ABF50}" type="slidenum">
              <a:rPr lang="en-US"/>
              <a:pPr/>
              <a:t>‹#›</a:t>
            </a:fld>
            <a:endParaRPr lang="en-US"/>
          </a:p>
        </p:txBody>
      </p:sp>
    </p:spTree>
    <p:extLst>
      <p:ext uri="{BB962C8B-B14F-4D97-AF65-F5344CB8AC3E}">
        <p14:creationId xmlns:p14="http://schemas.microsoft.com/office/powerpoint/2010/main" val="137238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F7263E3-209E-478E-B327-B7BFEE9E7AE8}" type="slidenum">
              <a:rPr lang="en-US"/>
              <a:pPr/>
              <a:t>‹#›</a:t>
            </a:fld>
            <a:endParaRPr lang="en-US"/>
          </a:p>
        </p:txBody>
      </p:sp>
    </p:spTree>
    <p:extLst>
      <p:ext uri="{BB962C8B-B14F-4D97-AF65-F5344CB8AC3E}">
        <p14:creationId xmlns:p14="http://schemas.microsoft.com/office/powerpoint/2010/main" val="2036239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3774D90-D264-423C-BB2A-7D9AC0FFA2B9}" type="slidenum">
              <a:rPr lang="en-US"/>
              <a:pPr/>
              <a:t>‹#›</a:t>
            </a:fld>
            <a:endParaRPr lang="en-US"/>
          </a:p>
        </p:txBody>
      </p:sp>
    </p:spTree>
    <p:extLst>
      <p:ext uri="{BB962C8B-B14F-4D97-AF65-F5344CB8AC3E}">
        <p14:creationId xmlns:p14="http://schemas.microsoft.com/office/powerpoint/2010/main" val="270215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63726E-5B68-4B58-BB39-A002C1DD7955}" type="slidenum">
              <a:rPr lang="en-US"/>
              <a:pPr/>
              <a:t>‹#›</a:t>
            </a:fld>
            <a:endParaRPr lang="en-US"/>
          </a:p>
        </p:txBody>
      </p:sp>
    </p:spTree>
    <p:extLst>
      <p:ext uri="{BB962C8B-B14F-4D97-AF65-F5344CB8AC3E}">
        <p14:creationId xmlns:p14="http://schemas.microsoft.com/office/powerpoint/2010/main" val="2674203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7B0C454-28F3-4304-80A7-3187AEB1062C}" type="slidenum">
              <a:rPr lang="en-US"/>
              <a:pPr/>
              <a:t>‹#›</a:t>
            </a:fld>
            <a:endParaRPr lang="en-US"/>
          </a:p>
        </p:txBody>
      </p:sp>
    </p:spTree>
    <p:extLst>
      <p:ext uri="{BB962C8B-B14F-4D97-AF65-F5344CB8AC3E}">
        <p14:creationId xmlns:p14="http://schemas.microsoft.com/office/powerpoint/2010/main" val="2262249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descr="LSUpp5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685800" y="3048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6764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286000" y="63246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solidFill>
                  <a:schemeClr val="bg2"/>
                </a:solidFill>
              </a:defRPr>
            </a:lvl1pPr>
          </a:lstStyle>
          <a:p>
            <a:endParaRPr lang="en-US"/>
          </a:p>
        </p:txBody>
      </p:sp>
      <p:sp>
        <p:nvSpPr>
          <p:cNvPr id="1029" name="Rectangle 5"/>
          <p:cNvSpPr>
            <a:spLocks noGrp="1" noChangeArrowheads="1"/>
          </p:cNvSpPr>
          <p:nvPr>
            <p:ph type="ftr" sz="quarter" idx="3"/>
          </p:nvPr>
        </p:nvSpPr>
        <p:spPr bwMode="auto">
          <a:xfrm>
            <a:off x="4419600" y="63246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ctr">
              <a:defRPr sz="1200">
                <a:solidFill>
                  <a:schemeClr val="bg2"/>
                </a:solidFill>
              </a:defRPr>
            </a:lvl1pPr>
          </a:lstStyle>
          <a:p>
            <a:endParaRPr lang="en-US"/>
          </a:p>
        </p:txBody>
      </p:sp>
      <p:sp>
        <p:nvSpPr>
          <p:cNvPr id="1030" name="Rectangle 6"/>
          <p:cNvSpPr>
            <a:spLocks noGrp="1" noChangeArrowheads="1"/>
          </p:cNvSpPr>
          <p:nvPr>
            <p:ph type="sldNum" sz="quarter" idx="4"/>
          </p:nvPr>
        </p:nvSpPr>
        <p:spPr bwMode="auto">
          <a:xfrm>
            <a:off x="7467600" y="6324600"/>
            <a:ext cx="990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solidFill>
                  <a:schemeClr val="bg2"/>
                </a:solidFill>
              </a:defRPr>
            </a:lvl1pPr>
          </a:lstStyle>
          <a:p>
            <a:fld id="{CBD5D344-B75D-46A3-8508-35FCA85099F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524000" y="3429000"/>
            <a:ext cx="3581400" cy="1524000"/>
          </a:xfrm>
        </p:spPr>
        <p:txBody>
          <a:bodyPr/>
          <a:lstStyle/>
          <a:p>
            <a:r>
              <a:rPr lang="en-US" sz="2800" b="1" dirty="0" err="1" smtClean="0">
                <a:solidFill>
                  <a:srgbClr val="000000"/>
                </a:solidFill>
              </a:rPr>
              <a:t>Yue</a:t>
            </a:r>
            <a:r>
              <a:rPr lang="en-US" sz="2800" b="1" dirty="0" smtClean="0">
                <a:solidFill>
                  <a:srgbClr val="000000"/>
                </a:solidFill>
              </a:rPr>
              <a:t> Hu</a:t>
            </a:r>
          </a:p>
          <a:p>
            <a:r>
              <a:rPr lang="en-US" sz="2800" dirty="0" smtClean="0">
                <a:solidFill>
                  <a:srgbClr val="000000"/>
                </a:solidFill>
              </a:rPr>
              <a:t>David M. </a:t>
            </a:r>
            <a:r>
              <a:rPr lang="en-US" sz="2800" dirty="0" err="1" smtClean="0">
                <a:solidFill>
                  <a:srgbClr val="000000"/>
                </a:solidFill>
              </a:rPr>
              <a:t>Koppelman</a:t>
            </a:r>
            <a:endParaRPr lang="en-US" sz="2800" dirty="0" smtClean="0">
              <a:solidFill>
                <a:srgbClr val="000000"/>
              </a:solidFill>
            </a:endParaRPr>
          </a:p>
          <a:p>
            <a:r>
              <a:rPr lang="en-US" sz="2800" dirty="0" smtClean="0">
                <a:solidFill>
                  <a:srgbClr val="000000"/>
                </a:solidFill>
              </a:rPr>
              <a:t>Lu </a:t>
            </a:r>
            <a:r>
              <a:rPr lang="en-US" sz="2800" dirty="0" err="1" smtClean="0">
                <a:solidFill>
                  <a:srgbClr val="000000"/>
                </a:solidFill>
              </a:rPr>
              <a:t>Peng</a:t>
            </a:r>
            <a:endParaRPr lang="en-US" sz="2800" dirty="0">
              <a:solidFill>
                <a:srgbClr val="000000"/>
              </a:solidFill>
            </a:endParaRPr>
          </a:p>
        </p:txBody>
      </p:sp>
      <p:sp>
        <p:nvSpPr>
          <p:cNvPr id="6" name="Title 1"/>
          <p:cNvSpPr>
            <a:spLocks noGrp="1"/>
          </p:cNvSpPr>
          <p:nvPr>
            <p:ph type="ctrTitle"/>
          </p:nvPr>
        </p:nvSpPr>
        <p:spPr>
          <a:xfrm>
            <a:off x="-304800" y="1524000"/>
            <a:ext cx="9296400" cy="914400"/>
          </a:xfrm>
        </p:spPr>
        <p:txBody>
          <a:bodyPr>
            <a:noAutofit/>
          </a:bodyPr>
          <a:lstStyle/>
          <a:p>
            <a:pPr algn="r" eaLnBrk="0" fontAlgn="base" hangingPunct="0">
              <a:spcAft>
                <a:spcPct val="0"/>
              </a:spcAft>
            </a:pPr>
            <a:r>
              <a:rPr kumimoji="1" lang="en-US" sz="3800" b="1" dirty="0" smtClean="0">
                <a:solidFill>
                  <a:srgbClr val="000000"/>
                </a:solidFill>
                <a:ea typeface="宋体" charset="-122"/>
                <a:cs typeface="+mn-cs"/>
              </a:rPr>
              <a:t>A </a:t>
            </a:r>
            <a:r>
              <a:rPr kumimoji="1" lang="en-US" sz="3800" b="1" dirty="0">
                <a:solidFill>
                  <a:srgbClr val="000000"/>
                </a:solidFill>
                <a:ea typeface="宋体" charset="-122"/>
                <a:cs typeface="+mn-cs"/>
              </a:rPr>
              <a:t>Penalty-Sensitive Branch Predictor</a:t>
            </a:r>
          </a:p>
        </p:txBody>
      </p:sp>
      <p:sp>
        <p:nvSpPr>
          <p:cNvPr id="4" name="Rectangle 3"/>
          <p:cNvSpPr txBox="1">
            <a:spLocks noChangeArrowheads="1"/>
          </p:cNvSpPr>
          <p:nvPr/>
        </p:nvSpPr>
        <p:spPr bwMode="auto">
          <a:xfrm>
            <a:off x="381000" y="5486400"/>
            <a:ext cx="83820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r" rtl="0" eaLnBrk="1" fontAlgn="base" hangingPunct="1">
              <a:spcBef>
                <a:spcPct val="20000"/>
              </a:spcBef>
              <a:spcAft>
                <a:spcPct val="0"/>
              </a:spcAft>
              <a:buFontTx/>
              <a:buNone/>
              <a:defRPr sz="2400">
                <a:solidFill>
                  <a:schemeClr val="accent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a:lstStyle>
          <a:p>
            <a:r>
              <a:rPr lang="en-US" sz="2800" dirty="0" smtClean="0">
                <a:solidFill>
                  <a:srgbClr val="000000"/>
                </a:solidFill>
              </a:rPr>
              <a:t>Department of Electrical and Computer Engineering</a:t>
            </a:r>
            <a:endParaRPr lang="en-US" sz="2800" dirty="0">
              <a:solidFill>
                <a:srgbClr val="000000"/>
              </a:solidFill>
            </a:endParaRPr>
          </a:p>
          <a:p>
            <a:r>
              <a:rPr lang="en-US" sz="2800" dirty="0" smtClean="0">
                <a:solidFill>
                  <a:srgbClr val="000000"/>
                </a:solidFill>
              </a:rPr>
              <a:t>Louisiana State University               .            </a:t>
            </a:r>
            <a:endParaRPr lang="en-US" sz="2800" dirty="0">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6"/>
          <p:cNvSpPr txBox="1">
            <a:spLocks/>
          </p:cNvSpPr>
          <p:nvPr/>
        </p:nvSpPr>
        <p:spPr bwMode="auto">
          <a:xfrm>
            <a:off x="609600" y="-7620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a:solidFill>
                  <a:srgbClr val="000000"/>
                </a:solidFill>
                <a:latin typeface="Times New Roman" pitchFamily="18" charset="0"/>
                <a:ea typeface="宋体" charset="-122"/>
                <a:cs typeface="+mn-cs"/>
              </a:rPr>
              <a:t>4</a:t>
            </a:r>
            <a:r>
              <a:rPr kumimoji="1" lang="en-US" altLang="zh-CN" sz="3200" b="1" dirty="0" smtClean="0">
                <a:solidFill>
                  <a:srgbClr val="000000"/>
                </a:solidFill>
                <a:latin typeface="Times New Roman" pitchFamily="18" charset="0"/>
                <a:ea typeface="宋体" charset="-122"/>
                <a:cs typeface="+mn-cs"/>
              </a:rPr>
              <a:t> Summary</a:t>
            </a:r>
            <a:endParaRPr kumimoji="1" lang="en-US" sz="3200" b="1" dirty="0">
              <a:solidFill>
                <a:srgbClr val="000000"/>
              </a:solidFill>
              <a:latin typeface="Times New Roman" pitchFamily="18" charset="0"/>
              <a:ea typeface="宋体" charset="-122"/>
              <a:cs typeface="+mn-cs"/>
            </a:endParaRPr>
          </a:p>
        </p:txBody>
      </p:sp>
      <p:sp>
        <p:nvSpPr>
          <p:cNvPr id="5" name="TextBox 4"/>
          <p:cNvSpPr txBox="1"/>
          <p:nvPr/>
        </p:nvSpPr>
        <p:spPr>
          <a:xfrm>
            <a:off x="239486" y="533400"/>
            <a:ext cx="8797344" cy="523220"/>
          </a:xfrm>
          <a:prstGeom prst="rect">
            <a:avLst/>
          </a:prstGeom>
          <a:noFill/>
        </p:spPr>
        <p:txBody>
          <a:bodyPr wrap="square" rtlCol="0">
            <a:spAutoFit/>
          </a:bodyPr>
          <a:lstStyle/>
          <a:p>
            <a:r>
              <a:rPr lang="en-US" sz="2800" b="1" dirty="0" smtClean="0">
                <a:solidFill>
                  <a:srgbClr val="000000"/>
                </a:solidFill>
                <a:latin typeface="Times New Roman" pitchFamily="18" charset="0"/>
                <a:cs typeface="Times New Roman" pitchFamily="18" charset="0"/>
              </a:rPr>
              <a:t>Our penalty-sensitive branch predictor works </a:t>
            </a:r>
            <a:endParaRPr lang="en-US" sz="2800" b="1" dirty="0">
              <a:solidFill>
                <a:srgbClr val="000000"/>
              </a:solidFill>
              <a:latin typeface="Times New Roman" pitchFamily="18" charset="0"/>
              <a:cs typeface="Times New Roman" pitchFamily="18" charset="0"/>
            </a:endParaRPr>
          </a:p>
        </p:txBody>
      </p:sp>
      <p:sp>
        <p:nvSpPr>
          <p:cNvPr id="6" name="TextBox 5"/>
          <p:cNvSpPr txBox="1"/>
          <p:nvPr/>
        </p:nvSpPr>
        <p:spPr>
          <a:xfrm>
            <a:off x="228600" y="990600"/>
            <a:ext cx="8797344" cy="830997"/>
          </a:xfrm>
          <a:prstGeom prst="rect">
            <a:avLst/>
          </a:prstGeom>
          <a:noFill/>
        </p:spPr>
        <p:txBody>
          <a:bodyPr wrap="square" rtlCol="0">
            <a:spAutoFit/>
          </a:bodyPr>
          <a:lstStyle/>
          <a:p>
            <a:r>
              <a:rPr lang="en-US" b="1" dirty="0" smtClean="0">
                <a:solidFill>
                  <a:srgbClr val="000000"/>
                </a:solidFill>
                <a:latin typeface="Times New Roman" pitchFamily="18" charset="0"/>
                <a:cs typeface="Times New Roman" pitchFamily="18" charset="0"/>
              </a:rPr>
              <a:t>Penalty predictor:   </a:t>
            </a:r>
            <a:r>
              <a:rPr lang="en-US" dirty="0" smtClean="0">
                <a:solidFill>
                  <a:srgbClr val="000000"/>
                </a:solidFill>
                <a:latin typeface="Times New Roman" pitchFamily="18" charset="0"/>
                <a:cs typeface="Times New Roman" pitchFamily="18" charset="0"/>
              </a:rPr>
              <a:t>50.2% predicted HP; covers 98.7% actual HP</a:t>
            </a:r>
          </a:p>
          <a:p>
            <a:r>
              <a:rPr lang="en-US" dirty="0" smtClean="0">
                <a:solidFill>
                  <a:srgbClr val="000000"/>
                </a:solidFill>
                <a:latin typeface="Times New Roman" pitchFamily="18" charset="0"/>
                <a:cs typeface="Times New Roman" pitchFamily="18" charset="0"/>
              </a:rPr>
              <a:t>                                   Average penalty ( HP VS LP= 212: 121)</a:t>
            </a:r>
            <a:endParaRPr lang="en-US" dirty="0">
              <a:solidFill>
                <a:srgbClr val="000000"/>
              </a:solidFill>
              <a:latin typeface="Times New Roman" pitchFamily="18" charset="0"/>
              <a:cs typeface="Times New Roman" pitchFamily="18" charset="0"/>
            </a:endParaRPr>
          </a:p>
        </p:txBody>
      </p:sp>
      <p:sp>
        <p:nvSpPr>
          <p:cNvPr id="8" name="TextBox 7"/>
          <p:cNvSpPr txBox="1"/>
          <p:nvPr/>
        </p:nvSpPr>
        <p:spPr>
          <a:xfrm>
            <a:off x="219269" y="1676400"/>
            <a:ext cx="8797344" cy="830997"/>
          </a:xfrm>
          <a:prstGeom prst="rect">
            <a:avLst/>
          </a:prstGeom>
          <a:noFill/>
        </p:spPr>
        <p:txBody>
          <a:bodyPr wrap="square" rtlCol="0">
            <a:spAutoFit/>
          </a:bodyPr>
          <a:lstStyle/>
          <a:p>
            <a:r>
              <a:rPr lang="en-US" b="1" dirty="0" smtClean="0">
                <a:solidFill>
                  <a:srgbClr val="000000"/>
                </a:solidFill>
                <a:latin typeface="Times New Roman" pitchFamily="18" charset="0"/>
                <a:cs typeface="Times New Roman" pitchFamily="18" charset="0"/>
              </a:rPr>
              <a:t>Two-class TAGE predictor: </a:t>
            </a:r>
            <a:r>
              <a:rPr lang="en-US" dirty="0" smtClean="0">
                <a:solidFill>
                  <a:srgbClr val="000000"/>
                </a:solidFill>
                <a:latin typeface="Times New Roman" pitchFamily="18" charset="0"/>
                <a:cs typeface="Times New Roman" pitchFamily="18" charset="0"/>
              </a:rPr>
              <a:t>favor HP branches, globally beneficial, but limited</a:t>
            </a:r>
            <a:endParaRPr lang="en-US" dirty="0">
              <a:solidFill>
                <a:srgbClr val="000000"/>
              </a:solidFill>
              <a:latin typeface="Times New Roman" pitchFamily="18" charset="0"/>
              <a:cs typeface="Times New Roman" pitchFamily="18" charset="0"/>
            </a:endParaRPr>
          </a:p>
        </p:txBody>
      </p:sp>
      <p:sp>
        <p:nvSpPr>
          <p:cNvPr id="9" name="TextBox 8"/>
          <p:cNvSpPr txBox="1"/>
          <p:nvPr/>
        </p:nvSpPr>
        <p:spPr>
          <a:xfrm>
            <a:off x="457200" y="2381071"/>
            <a:ext cx="8797344" cy="1200329"/>
          </a:xfrm>
          <a:prstGeom prst="rect">
            <a:avLst/>
          </a:prstGeom>
          <a:noFill/>
        </p:spPr>
        <p:txBody>
          <a:bodyPr wrap="square" rtlCol="0">
            <a:spAutoFit/>
          </a:bodyPr>
          <a:lstStyle/>
          <a:p>
            <a:r>
              <a:rPr lang="en-US" b="1" dirty="0">
                <a:solidFill>
                  <a:srgbClr val="000000"/>
                </a:solidFill>
                <a:latin typeface="Times New Roman" pitchFamily="18" charset="0"/>
                <a:cs typeface="Times New Roman" pitchFamily="18" charset="0"/>
              </a:rPr>
              <a:t>L</a:t>
            </a:r>
            <a:r>
              <a:rPr lang="en-US" b="1" dirty="0" smtClean="0">
                <a:solidFill>
                  <a:srgbClr val="000000"/>
                </a:solidFill>
                <a:latin typeface="Times New Roman" pitchFamily="18" charset="0"/>
                <a:cs typeface="Times New Roman" pitchFamily="18" charset="0"/>
              </a:rPr>
              <a:t>imited favoring mechanism</a:t>
            </a:r>
            <a:r>
              <a:rPr lang="en-US" dirty="0" smtClean="0">
                <a:solidFill>
                  <a:srgbClr val="000000"/>
                </a:solidFill>
                <a:latin typeface="Times New Roman" pitchFamily="18" charset="0"/>
                <a:cs typeface="Times New Roman" pitchFamily="18" charset="0"/>
              </a:rPr>
              <a:t>: </a:t>
            </a:r>
          </a:p>
          <a:p>
            <a:r>
              <a:rPr lang="en-US" dirty="0" smtClean="0">
                <a:solidFill>
                  <a:srgbClr val="000000"/>
                </a:solidFill>
                <a:latin typeface="Times New Roman" pitchFamily="18" charset="0"/>
                <a:cs typeface="Times New Roman" pitchFamily="18" charset="0"/>
              </a:rPr>
              <a:t>Double-entry allocation for HP branches to increase the chance that their new entries will survive longer time to establish usefulness. </a:t>
            </a:r>
            <a:endParaRPr lang="en-US" dirty="0">
              <a:solidFill>
                <a:srgbClr val="000000"/>
              </a:solidFill>
              <a:latin typeface="Times New Roman" pitchFamily="18" charset="0"/>
              <a:cs typeface="Times New Roman" pitchFamily="18" charset="0"/>
            </a:endParaRPr>
          </a:p>
        </p:txBody>
      </p:sp>
      <p:sp>
        <p:nvSpPr>
          <p:cNvPr id="12" name="TextBox 11"/>
          <p:cNvSpPr txBox="1"/>
          <p:nvPr/>
        </p:nvSpPr>
        <p:spPr>
          <a:xfrm>
            <a:off x="457200" y="3429000"/>
            <a:ext cx="8797344" cy="461665"/>
          </a:xfrm>
          <a:prstGeom prst="rect">
            <a:avLst/>
          </a:prstGeom>
          <a:noFill/>
        </p:spPr>
        <p:txBody>
          <a:bodyPr wrap="square" rtlCol="0">
            <a:spAutoFit/>
          </a:bodyPr>
          <a:lstStyle/>
          <a:p>
            <a:r>
              <a:rPr lang="en-US" b="1" dirty="0" smtClean="0">
                <a:solidFill>
                  <a:srgbClr val="000000"/>
                </a:solidFill>
                <a:latin typeface="Times New Roman" pitchFamily="18" charset="0"/>
                <a:cs typeface="Times New Roman" pitchFamily="18" charset="0"/>
              </a:rPr>
              <a:t>Future: </a:t>
            </a:r>
            <a:r>
              <a:rPr lang="en-US" dirty="0" smtClean="0">
                <a:solidFill>
                  <a:srgbClr val="000000"/>
                </a:solidFill>
                <a:latin typeface="Times New Roman" pitchFamily="18" charset="0"/>
                <a:cs typeface="Times New Roman" pitchFamily="18" charset="0"/>
              </a:rPr>
              <a:t>more helpful favoring mechanism needed </a:t>
            </a:r>
            <a:endParaRPr lang="en-US" dirty="0">
              <a:solidFill>
                <a:srgbClr val="000000"/>
              </a:solidFill>
              <a:latin typeface="Times New Roman" pitchFamily="18" charset="0"/>
              <a:cs typeface="Times New Roman" pitchFamily="18" charset="0"/>
            </a:endParaRPr>
          </a:p>
        </p:txBody>
      </p:sp>
      <p:sp>
        <p:nvSpPr>
          <p:cNvPr id="14"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10</a:t>
            </a:fld>
            <a:endParaRPr lang="en-US" sz="1400" dirty="0">
              <a:solidFill>
                <a:srgbClr val="534E43"/>
              </a:solidFill>
            </a:endParaRPr>
          </a:p>
        </p:txBody>
      </p:sp>
      <p:sp>
        <p:nvSpPr>
          <p:cNvPr id="10" name="TextBox 9"/>
          <p:cNvSpPr txBox="1"/>
          <p:nvPr/>
        </p:nvSpPr>
        <p:spPr>
          <a:xfrm>
            <a:off x="97128" y="4027944"/>
            <a:ext cx="9046872" cy="461665"/>
          </a:xfrm>
          <a:prstGeom prst="rect">
            <a:avLst/>
          </a:prstGeom>
          <a:noFill/>
        </p:spPr>
        <p:txBody>
          <a:bodyPr wrap="square" rtlCol="0">
            <a:spAutoFit/>
          </a:bodyPr>
          <a:lstStyle/>
          <a:p>
            <a:r>
              <a:rPr lang="en-US" b="1" dirty="0" smtClean="0">
                <a:solidFill>
                  <a:srgbClr val="000000"/>
                </a:solidFill>
                <a:latin typeface="Times New Roman" pitchFamily="18" charset="0"/>
                <a:cs typeface="Times New Roman" pitchFamily="18" charset="0"/>
              </a:rPr>
              <a:t>Conclusion:</a:t>
            </a:r>
          </a:p>
        </p:txBody>
      </p:sp>
      <p:sp>
        <p:nvSpPr>
          <p:cNvPr id="15" name="TextBox 14"/>
          <p:cNvSpPr txBox="1"/>
          <p:nvPr/>
        </p:nvSpPr>
        <p:spPr>
          <a:xfrm>
            <a:off x="228600" y="4927474"/>
            <a:ext cx="9046872" cy="830997"/>
          </a:xfrm>
          <a:prstGeom prst="rect">
            <a:avLst/>
          </a:prstGeom>
          <a:noFill/>
        </p:spPr>
        <p:txBody>
          <a:bodyPr wrap="square" rtlCol="0">
            <a:spAutoFit/>
          </a:bodyPr>
          <a:lstStyle/>
          <a:p>
            <a:r>
              <a:rPr lang="en-US" dirty="0" smtClean="0">
                <a:solidFill>
                  <a:srgbClr val="000000"/>
                </a:solidFill>
                <a:latin typeface="Times New Roman" pitchFamily="18" charset="0"/>
                <a:cs typeface="Times New Roman" pitchFamily="18" charset="0"/>
              </a:rPr>
              <a:t>2. Even if total MR </a:t>
            </a:r>
            <a:r>
              <a:rPr lang="en-US" dirty="0">
                <a:solidFill>
                  <a:srgbClr val="000000"/>
                </a:solidFill>
                <a:latin typeface="Times New Roman" pitchFamily="18" charset="0"/>
                <a:cs typeface="Times New Roman" pitchFamily="18" charset="0"/>
              </a:rPr>
              <a:t>doesn’t decrease, performance could still be improved by favoring HP </a:t>
            </a:r>
            <a:r>
              <a:rPr lang="en-US" dirty="0" smtClean="0">
                <a:solidFill>
                  <a:srgbClr val="000000"/>
                </a:solidFill>
                <a:latin typeface="Times New Roman" pitchFamily="18" charset="0"/>
                <a:cs typeface="Times New Roman" pitchFamily="18" charset="0"/>
              </a:rPr>
              <a:t>branches;</a:t>
            </a:r>
          </a:p>
        </p:txBody>
      </p:sp>
      <p:sp>
        <p:nvSpPr>
          <p:cNvPr id="16" name="TextBox 15"/>
          <p:cNvSpPr txBox="1"/>
          <p:nvPr/>
        </p:nvSpPr>
        <p:spPr>
          <a:xfrm>
            <a:off x="239486" y="4489609"/>
            <a:ext cx="9046872" cy="461665"/>
          </a:xfrm>
          <a:prstGeom prst="rect">
            <a:avLst/>
          </a:prstGeom>
          <a:noFill/>
        </p:spPr>
        <p:txBody>
          <a:bodyPr wrap="square" rtlCol="0">
            <a:spAutoFit/>
          </a:bodyPr>
          <a:lstStyle/>
          <a:p>
            <a:r>
              <a:rPr lang="en-US" dirty="0" smtClean="0">
                <a:solidFill>
                  <a:srgbClr val="000000"/>
                </a:solidFill>
                <a:latin typeface="Times New Roman" pitchFamily="18" charset="0"/>
                <a:cs typeface="Times New Roman" pitchFamily="18" charset="0"/>
              </a:rPr>
              <a:t>1. Mispredicted </a:t>
            </a:r>
            <a:r>
              <a:rPr lang="en-US" dirty="0">
                <a:solidFill>
                  <a:srgbClr val="000000"/>
                </a:solidFill>
                <a:latin typeface="Times New Roman" pitchFamily="18" charset="0"/>
                <a:cs typeface="Times New Roman" pitchFamily="18" charset="0"/>
              </a:rPr>
              <a:t>HP </a:t>
            </a:r>
            <a:r>
              <a:rPr lang="en-US" dirty="0" smtClean="0">
                <a:solidFill>
                  <a:srgbClr val="000000"/>
                </a:solidFill>
                <a:latin typeface="Times New Roman" pitchFamily="18" charset="0"/>
                <a:cs typeface="Times New Roman" pitchFamily="18" charset="0"/>
              </a:rPr>
              <a:t>branches are </a:t>
            </a:r>
            <a:r>
              <a:rPr lang="en-US" dirty="0">
                <a:solidFill>
                  <a:srgbClr val="000000"/>
                </a:solidFill>
                <a:latin typeface="Times New Roman" pitchFamily="18" charset="0"/>
                <a:cs typeface="Times New Roman" pitchFamily="18" charset="0"/>
              </a:rPr>
              <a:t>more </a:t>
            </a:r>
            <a:r>
              <a:rPr lang="en-US" dirty="0" smtClean="0">
                <a:solidFill>
                  <a:srgbClr val="000000"/>
                </a:solidFill>
                <a:latin typeface="Times New Roman" pitchFamily="18" charset="0"/>
                <a:cs typeface="Times New Roman" pitchFamily="18" charset="0"/>
              </a:rPr>
              <a:t>harmful;</a:t>
            </a:r>
          </a:p>
        </p:txBody>
      </p:sp>
      <p:sp>
        <p:nvSpPr>
          <p:cNvPr id="17" name="TextBox 16"/>
          <p:cNvSpPr txBox="1"/>
          <p:nvPr/>
        </p:nvSpPr>
        <p:spPr>
          <a:xfrm>
            <a:off x="228600" y="5719253"/>
            <a:ext cx="9046872" cy="830997"/>
          </a:xfrm>
          <a:prstGeom prst="rect">
            <a:avLst/>
          </a:prstGeom>
          <a:noFill/>
        </p:spPr>
        <p:txBody>
          <a:bodyPr wrap="square" rtlCol="0">
            <a:spAutoFit/>
          </a:bodyPr>
          <a:lstStyle/>
          <a:p>
            <a:r>
              <a:rPr lang="en-US" dirty="0" smtClean="0">
                <a:solidFill>
                  <a:srgbClr val="000000"/>
                </a:solidFill>
                <a:latin typeface="Times New Roman" pitchFamily="18" charset="0"/>
                <a:cs typeface="Times New Roman" pitchFamily="18" charset="0"/>
              </a:rPr>
              <a:t>3. Can be applied to any predictors once we can find an effective favoring mechanism.</a:t>
            </a:r>
          </a:p>
        </p:txBody>
      </p:sp>
    </p:spTree>
    <p:extLst>
      <p:ext uri="{BB962C8B-B14F-4D97-AF65-F5344CB8AC3E}">
        <p14:creationId xmlns:p14="http://schemas.microsoft.com/office/powerpoint/2010/main" val="1108410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1000"/>
                                        <p:tgtEl>
                                          <p:spTgt spid="9"/>
                                        </p:tgtEl>
                                      </p:cBhvr>
                                    </p:animEffect>
                                    <p:anim calcmode="lin" valueType="num">
                                      <p:cBhvr>
                                        <p:cTn id="27" dur="1000" fill="hold"/>
                                        <p:tgtEl>
                                          <p:spTgt spid="9"/>
                                        </p:tgtEl>
                                        <p:attrNameLst>
                                          <p:attrName>ppt_x</p:attrName>
                                        </p:attrNameLst>
                                      </p:cBhvr>
                                      <p:tavLst>
                                        <p:tav tm="0">
                                          <p:val>
                                            <p:strVal val="#ppt_x"/>
                                          </p:val>
                                        </p:tav>
                                        <p:tav tm="100000">
                                          <p:val>
                                            <p:strVal val="#ppt_x"/>
                                          </p:val>
                                        </p:tav>
                                      </p:tavLst>
                                    </p:anim>
                                    <p:anim calcmode="lin" valueType="num">
                                      <p:cBhvr>
                                        <p:cTn id="2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1000"/>
                                        <p:tgtEl>
                                          <p:spTgt spid="12"/>
                                        </p:tgtEl>
                                      </p:cBhvr>
                                    </p:animEffect>
                                    <p:anim calcmode="lin" valueType="num">
                                      <p:cBhvr>
                                        <p:cTn id="34" dur="1000" fill="hold"/>
                                        <p:tgtEl>
                                          <p:spTgt spid="12"/>
                                        </p:tgtEl>
                                        <p:attrNameLst>
                                          <p:attrName>ppt_x</p:attrName>
                                        </p:attrNameLst>
                                      </p:cBhvr>
                                      <p:tavLst>
                                        <p:tav tm="0">
                                          <p:val>
                                            <p:strVal val="#ppt_x"/>
                                          </p:val>
                                        </p:tav>
                                        <p:tav tm="100000">
                                          <p:val>
                                            <p:strVal val="#ppt_x"/>
                                          </p:val>
                                        </p:tav>
                                      </p:tavLst>
                                    </p:anim>
                                    <p:anim calcmode="lin" valueType="num">
                                      <p:cBhvr>
                                        <p:cTn id="3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1000"/>
                                        <p:tgtEl>
                                          <p:spTgt spid="16"/>
                                        </p:tgtEl>
                                      </p:cBhvr>
                                    </p:animEffect>
                                    <p:anim calcmode="lin" valueType="num">
                                      <p:cBhvr>
                                        <p:cTn id="48" dur="1000" fill="hold"/>
                                        <p:tgtEl>
                                          <p:spTgt spid="16"/>
                                        </p:tgtEl>
                                        <p:attrNameLst>
                                          <p:attrName>ppt_x</p:attrName>
                                        </p:attrNameLst>
                                      </p:cBhvr>
                                      <p:tavLst>
                                        <p:tav tm="0">
                                          <p:val>
                                            <p:strVal val="#ppt_x"/>
                                          </p:val>
                                        </p:tav>
                                        <p:tav tm="100000">
                                          <p:val>
                                            <p:strVal val="#ppt_x"/>
                                          </p:val>
                                        </p:tav>
                                      </p:tavLst>
                                    </p:anim>
                                    <p:anim calcmode="lin" valueType="num">
                                      <p:cBhvr>
                                        <p:cTn id="4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fade">
                                      <p:cBhvr>
                                        <p:cTn id="54" dur="1000"/>
                                        <p:tgtEl>
                                          <p:spTgt spid="15"/>
                                        </p:tgtEl>
                                      </p:cBhvr>
                                    </p:animEffect>
                                    <p:anim calcmode="lin" valueType="num">
                                      <p:cBhvr>
                                        <p:cTn id="55" dur="1000" fill="hold"/>
                                        <p:tgtEl>
                                          <p:spTgt spid="15"/>
                                        </p:tgtEl>
                                        <p:attrNameLst>
                                          <p:attrName>ppt_x</p:attrName>
                                        </p:attrNameLst>
                                      </p:cBhvr>
                                      <p:tavLst>
                                        <p:tav tm="0">
                                          <p:val>
                                            <p:strVal val="#ppt_x"/>
                                          </p:val>
                                        </p:tav>
                                        <p:tav tm="100000">
                                          <p:val>
                                            <p:strVal val="#ppt_x"/>
                                          </p:val>
                                        </p:tav>
                                      </p:tavLst>
                                    </p:anim>
                                    <p:anim calcmode="lin" valueType="num">
                                      <p:cBhvr>
                                        <p:cTn id="5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fade">
                                      <p:cBhvr>
                                        <p:cTn id="61" dur="1000"/>
                                        <p:tgtEl>
                                          <p:spTgt spid="17"/>
                                        </p:tgtEl>
                                      </p:cBhvr>
                                    </p:animEffect>
                                    <p:anim calcmode="lin" valueType="num">
                                      <p:cBhvr>
                                        <p:cTn id="62" dur="1000" fill="hold"/>
                                        <p:tgtEl>
                                          <p:spTgt spid="17"/>
                                        </p:tgtEl>
                                        <p:attrNameLst>
                                          <p:attrName>ppt_x</p:attrName>
                                        </p:attrNameLst>
                                      </p:cBhvr>
                                      <p:tavLst>
                                        <p:tav tm="0">
                                          <p:val>
                                            <p:strVal val="#ppt_x"/>
                                          </p:val>
                                        </p:tav>
                                        <p:tav tm="100000">
                                          <p:val>
                                            <p:strVal val="#ppt_x"/>
                                          </p:val>
                                        </p:tav>
                                      </p:tavLst>
                                    </p:anim>
                                    <p:anim calcmode="lin" valueType="num">
                                      <p:cBhvr>
                                        <p:cTn id="6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12" grpId="0"/>
      <p:bldP spid="10" grpId="0"/>
      <p:bldP spid="15" grpId="0"/>
      <p:bldP spid="16"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ChangeArrowheads="1"/>
          </p:cNvSpPr>
          <p:nvPr/>
        </p:nvSpPr>
        <p:spPr bwMode="auto">
          <a:xfrm>
            <a:off x="2895600" y="1858963"/>
            <a:ext cx="2962275"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zh-CN" sz="4800" b="1" dirty="0">
                <a:solidFill>
                  <a:srgbClr val="000000"/>
                </a:solidFill>
              </a:rPr>
              <a:t>Thanks!</a:t>
            </a:r>
          </a:p>
        </p:txBody>
      </p:sp>
      <p:sp>
        <p:nvSpPr>
          <p:cNvPr id="6" name="WordArt 6"/>
          <p:cNvSpPr>
            <a:spLocks noChangeArrowheads="1" noChangeShapeType="1" noTextEdit="1"/>
          </p:cNvSpPr>
          <p:nvPr/>
        </p:nvSpPr>
        <p:spPr bwMode="auto">
          <a:xfrm>
            <a:off x="2028824" y="3119967"/>
            <a:ext cx="4695825" cy="5715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4400" b="1" kern="10" dirty="0">
                <a:ln w="9525">
                  <a:solidFill>
                    <a:srgbClr val="000000"/>
                  </a:solidFill>
                  <a:round/>
                  <a:headEnd/>
                  <a:tailEnd/>
                </a:ln>
                <a:solidFill>
                  <a:srgbClr val="000000"/>
                </a:solidFill>
                <a:latin typeface="华文新魏"/>
                <a:ea typeface="华文新魏"/>
              </a:rPr>
              <a:t>Question &amp; Answer</a:t>
            </a:r>
          </a:p>
        </p:txBody>
      </p:sp>
      <p:sp>
        <p:nvSpPr>
          <p:cNvPr id="2"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11</a:t>
            </a:fld>
            <a:endParaRPr lang="en-US" sz="1400" dirty="0">
              <a:solidFill>
                <a:srgbClr val="534E43"/>
              </a:solidFill>
            </a:endParaRPr>
          </a:p>
        </p:txBody>
      </p:sp>
    </p:spTree>
    <p:extLst>
      <p:ext uri="{BB962C8B-B14F-4D97-AF65-F5344CB8AC3E}">
        <p14:creationId xmlns:p14="http://schemas.microsoft.com/office/powerpoint/2010/main" val="2284906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4093661852"/>
              </p:ext>
            </p:extLst>
          </p:nvPr>
        </p:nvGraphicFramePr>
        <p:xfrm>
          <a:off x="0" y="1676400"/>
          <a:ext cx="8991600" cy="4038600"/>
        </p:xfrm>
        <a:graphic>
          <a:graphicData uri="http://schemas.openxmlformats.org/drawingml/2006/chart">
            <c:chart xmlns:c="http://schemas.openxmlformats.org/drawingml/2006/chart" xmlns:r="http://schemas.openxmlformats.org/officeDocument/2006/relationships" r:id="rId2"/>
          </a:graphicData>
        </a:graphic>
      </p:graphicFrame>
      <p:sp>
        <p:nvSpPr>
          <p:cNvPr id="3" name="Oval 2"/>
          <p:cNvSpPr/>
          <p:nvPr/>
        </p:nvSpPr>
        <p:spPr bwMode="auto">
          <a:xfrm>
            <a:off x="1143000" y="4953000"/>
            <a:ext cx="228600" cy="533400"/>
          </a:xfrm>
          <a:prstGeom prst="ellipse">
            <a:avLst/>
          </a:prstGeom>
          <a:noFill/>
          <a:ln w="1905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5" name="Oval 4"/>
          <p:cNvSpPr/>
          <p:nvPr/>
        </p:nvSpPr>
        <p:spPr bwMode="auto">
          <a:xfrm>
            <a:off x="4191000" y="4953000"/>
            <a:ext cx="228600" cy="533400"/>
          </a:xfrm>
          <a:prstGeom prst="ellipse">
            <a:avLst/>
          </a:prstGeom>
          <a:noFill/>
          <a:ln w="1905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7" name="Title 6"/>
          <p:cNvSpPr txBox="1">
            <a:spLocks/>
          </p:cNvSpPr>
          <p:nvPr/>
        </p:nvSpPr>
        <p:spPr bwMode="auto">
          <a:xfrm>
            <a:off x="609600" y="-7620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sz="3200" b="1" dirty="0" smtClean="0">
                <a:solidFill>
                  <a:srgbClr val="000000"/>
                </a:solidFill>
                <a:latin typeface="Times New Roman" pitchFamily="18" charset="0"/>
                <a:ea typeface="宋体" charset="-122"/>
                <a:cs typeface="+mn-cs"/>
              </a:rPr>
              <a:t>Penalty Predictor</a:t>
            </a:r>
            <a:endParaRPr kumimoji="1" lang="en-US" sz="3200" b="1" dirty="0">
              <a:solidFill>
                <a:srgbClr val="000000"/>
              </a:solidFill>
              <a:latin typeface="Times New Roman" pitchFamily="18" charset="0"/>
              <a:ea typeface="宋体" charset="-122"/>
              <a:cs typeface="+mn-cs"/>
            </a:endParaRPr>
          </a:p>
        </p:txBody>
      </p:sp>
      <p:sp>
        <p:nvSpPr>
          <p:cNvPr id="8" name="Title 6"/>
          <p:cNvSpPr txBox="1">
            <a:spLocks/>
          </p:cNvSpPr>
          <p:nvPr/>
        </p:nvSpPr>
        <p:spPr bwMode="auto">
          <a:xfrm>
            <a:off x="7162800" y="114300"/>
            <a:ext cx="1828800" cy="22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sz="2000" b="1" dirty="0" smtClean="0">
                <a:solidFill>
                  <a:srgbClr val="000000"/>
                </a:solidFill>
                <a:latin typeface="Times New Roman" pitchFamily="18" charset="0"/>
                <a:ea typeface="宋体" charset="-122"/>
                <a:cs typeface="+mn-cs"/>
              </a:rPr>
              <a:t>Backup Slides</a:t>
            </a:r>
            <a:endParaRPr kumimoji="1" lang="en-US" sz="2000" b="1" dirty="0">
              <a:solidFill>
                <a:srgbClr val="000000"/>
              </a:solidFill>
              <a:latin typeface="Times New Roman" pitchFamily="18" charset="0"/>
              <a:ea typeface="宋体" charset="-122"/>
              <a:cs typeface="+mn-cs"/>
            </a:endParaRPr>
          </a:p>
        </p:txBody>
      </p:sp>
      <p:sp>
        <p:nvSpPr>
          <p:cNvPr id="9" name="Slide Number Placeholder 1"/>
          <p:cNvSpPr txBox="1">
            <a:spLocks/>
          </p:cNvSpPr>
          <p:nvPr/>
        </p:nvSpPr>
        <p:spPr bwMode="auto">
          <a:xfrm>
            <a:off x="7924800" y="6248400"/>
            <a:ext cx="990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defPPr>
              <a:defRPr lang="en-US"/>
            </a:defPPr>
            <a:lvl1pPr algn="r" rtl="0" eaLnBrk="0" fontAlgn="base" hangingPunct="0">
              <a:spcBef>
                <a:spcPct val="0"/>
              </a:spcBef>
              <a:spcAft>
                <a:spcPct val="0"/>
              </a:spcAft>
              <a:defRPr sz="1200" kern="1200">
                <a:solidFill>
                  <a:schemeClr val="bg2"/>
                </a:solidFill>
                <a:latin typeface="Arial" pitchFamily="34"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a:lstStyle>
          <a:p>
            <a:fld id="{13A0D0FF-3CA4-4162-9B6C-FA1646D89292}" type="slidenum">
              <a:rPr lang="en-US" sz="2400" smtClean="0">
                <a:solidFill>
                  <a:srgbClr val="534E43"/>
                </a:solidFill>
              </a:rPr>
              <a:pPr/>
              <a:t>12</a:t>
            </a:fld>
            <a:endParaRPr lang="en-US" sz="1400" dirty="0">
              <a:solidFill>
                <a:srgbClr val="534E43"/>
              </a:solidFill>
            </a:endParaRPr>
          </a:p>
        </p:txBody>
      </p:sp>
    </p:spTree>
    <p:extLst>
      <p:ext uri="{BB962C8B-B14F-4D97-AF65-F5344CB8AC3E}">
        <p14:creationId xmlns:p14="http://schemas.microsoft.com/office/powerpoint/2010/main" val="12866989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531521138"/>
              </p:ext>
            </p:extLst>
          </p:nvPr>
        </p:nvGraphicFramePr>
        <p:xfrm>
          <a:off x="3772502" y="762001"/>
          <a:ext cx="3343273" cy="39623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4062437771"/>
              </p:ext>
            </p:extLst>
          </p:nvPr>
        </p:nvGraphicFramePr>
        <p:xfrm>
          <a:off x="381000" y="809537"/>
          <a:ext cx="3320862" cy="3914863"/>
        </p:xfrm>
        <a:graphic>
          <a:graphicData uri="http://schemas.openxmlformats.org/drawingml/2006/chart">
            <c:chart xmlns:c="http://schemas.openxmlformats.org/drawingml/2006/chart" xmlns:r="http://schemas.openxmlformats.org/officeDocument/2006/relationships" r:id="rId4"/>
          </a:graphicData>
        </a:graphic>
      </p:graphicFrame>
      <p:sp>
        <p:nvSpPr>
          <p:cNvPr id="56" name="Title 6"/>
          <p:cNvSpPr txBox="1">
            <a:spLocks/>
          </p:cNvSpPr>
          <p:nvPr/>
        </p:nvSpPr>
        <p:spPr bwMode="auto">
          <a:xfrm>
            <a:off x="609600" y="-7620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smtClean="0">
                <a:solidFill>
                  <a:srgbClr val="000000"/>
                </a:solidFill>
                <a:latin typeface="Times New Roman" pitchFamily="18" charset="0"/>
                <a:ea typeface="宋体" charset="-122"/>
                <a:cs typeface="+mn-cs"/>
              </a:rPr>
              <a:t>Two-class TAGE predictor</a:t>
            </a:r>
            <a:endParaRPr kumimoji="1" lang="en-US" sz="3200" b="1" dirty="0">
              <a:solidFill>
                <a:srgbClr val="000000"/>
              </a:solidFill>
              <a:latin typeface="Times New Roman" pitchFamily="18" charset="0"/>
              <a:ea typeface="宋体" charset="-122"/>
              <a:cs typeface="+mn-cs"/>
            </a:endParaRPr>
          </a:p>
        </p:txBody>
      </p:sp>
      <p:sp>
        <p:nvSpPr>
          <p:cNvPr id="57" name="TextBox 56"/>
          <p:cNvSpPr txBox="1"/>
          <p:nvPr/>
        </p:nvSpPr>
        <p:spPr>
          <a:xfrm>
            <a:off x="373743" y="526758"/>
            <a:ext cx="762000" cy="461665"/>
          </a:xfrm>
          <a:prstGeom prst="rect">
            <a:avLst/>
          </a:prstGeom>
          <a:noFill/>
        </p:spPr>
        <p:txBody>
          <a:bodyPr wrap="square" rtlCol="0">
            <a:spAutoFit/>
          </a:bodyPr>
          <a:lstStyle/>
          <a:p>
            <a:r>
              <a:rPr lang="en-US" dirty="0" smtClean="0">
                <a:solidFill>
                  <a:srgbClr val="000000"/>
                </a:solidFill>
              </a:rPr>
              <a:t>MR</a:t>
            </a:r>
            <a:endParaRPr lang="en-US" dirty="0">
              <a:solidFill>
                <a:srgbClr val="000000"/>
              </a:solidFill>
            </a:endParaRPr>
          </a:p>
        </p:txBody>
      </p:sp>
      <p:cxnSp>
        <p:nvCxnSpPr>
          <p:cNvPr id="6" name="Straight Connector 5"/>
          <p:cNvCxnSpPr/>
          <p:nvPr/>
        </p:nvCxnSpPr>
        <p:spPr bwMode="auto">
          <a:xfrm>
            <a:off x="5870575" y="2355850"/>
            <a:ext cx="1828800" cy="0"/>
          </a:xfrm>
          <a:prstGeom prst="line">
            <a:avLst/>
          </a:prstGeom>
          <a:solidFill>
            <a:schemeClr val="accent1"/>
          </a:solidFill>
          <a:ln w="254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p:cNvCxnSpPr/>
          <p:nvPr/>
        </p:nvCxnSpPr>
        <p:spPr bwMode="auto">
          <a:xfrm>
            <a:off x="5873750" y="2403475"/>
            <a:ext cx="1828800" cy="0"/>
          </a:xfrm>
          <a:prstGeom prst="line">
            <a:avLst/>
          </a:prstGeom>
          <a:solidFill>
            <a:schemeClr val="accent1"/>
          </a:solidFill>
          <a:ln w="254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Connector 26"/>
          <p:cNvCxnSpPr/>
          <p:nvPr/>
        </p:nvCxnSpPr>
        <p:spPr bwMode="auto">
          <a:xfrm>
            <a:off x="6172200" y="2525713"/>
            <a:ext cx="1524000" cy="0"/>
          </a:xfrm>
          <a:prstGeom prst="line">
            <a:avLst/>
          </a:prstGeom>
          <a:solidFill>
            <a:schemeClr val="accent1"/>
          </a:solidFill>
          <a:ln w="254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TextBox 1"/>
          <p:cNvSpPr txBox="1"/>
          <p:nvPr/>
        </p:nvSpPr>
        <p:spPr>
          <a:xfrm>
            <a:off x="1752600" y="4812232"/>
            <a:ext cx="1142999" cy="357733"/>
          </a:xfrm>
          <a:prstGeom prst="rect">
            <a:avLst/>
          </a:prstGeom>
          <a:ln w="12700">
            <a:noFill/>
          </a:ln>
        </p:spPr>
        <p:txBody>
          <a:bodyPr wrap="square" lIns="0" r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400" dirty="0" smtClean="0">
                <a:solidFill>
                  <a:srgbClr val="000000"/>
                </a:solidFill>
              </a:rPr>
              <a:t> -</a:t>
            </a:r>
            <a:r>
              <a:rPr lang="en-US" sz="2400" dirty="0">
                <a:solidFill>
                  <a:srgbClr val="000000"/>
                </a:solidFill>
              </a:rPr>
              <a:t>6E-5</a:t>
            </a:r>
          </a:p>
        </p:txBody>
      </p:sp>
      <p:sp>
        <p:nvSpPr>
          <p:cNvPr id="32" name="TextBox 1"/>
          <p:cNvSpPr txBox="1"/>
          <p:nvPr/>
        </p:nvSpPr>
        <p:spPr>
          <a:xfrm>
            <a:off x="1600201" y="5225517"/>
            <a:ext cx="1142999" cy="369366"/>
          </a:xfrm>
          <a:prstGeom prst="rect">
            <a:avLst/>
          </a:prstGeom>
          <a:ln w="12700">
            <a:noFill/>
          </a:ln>
        </p:spPr>
        <p:txBody>
          <a:bodyPr wrap="square" lIns="0" rIns="0" rtlCol="0"/>
          <a:lstStyle>
            <a:defPPr>
              <a:defRPr lang="en-US"/>
            </a:defPPr>
            <a:lvl1pPr marL="0" indent="0">
              <a:defRPr>
                <a:solidFill>
                  <a:srgbClr val="000000"/>
                </a:solidFill>
                <a:latin typeface="+mn-lt"/>
                <a:ea typeface="+mn-ea"/>
              </a:defRPr>
            </a:lvl1pPr>
            <a:lvl2pPr indent="0">
              <a:defRPr sz="1100">
                <a:latin typeface="+mn-lt"/>
                <a:ea typeface="+mn-ea"/>
              </a:defRPr>
            </a:lvl2pPr>
            <a:lvl3pPr indent="0">
              <a:defRPr sz="1100">
                <a:latin typeface="+mn-lt"/>
                <a:ea typeface="+mn-ea"/>
              </a:defRPr>
            </a:lvl3pPr>
            <a:lvl4pPr indent="0">
              <a:defRPr sz="1100">
                <a:latin typeface="+mn-lt"/>
                <a:ea typeface="+mn-ea"/>
              </a:defRPr>
            </a:lvl4pPr>
            <a:lvl5pPr indent="0">
              <a:defRPr sz="1100">
                <a:latin typeface="+mn-lt"/>
                <a:ea typeface="+mn-ea"/>
              </a:defRPr>
            </a:lvl5pPr>
            <a:lvl6pPr indent="0">
              <a:defRPr sz="1100">
                <a:latin typeface="+mn-lt"/>
                <a:ea typeface="+mn-ea"/>
              </a:defRPr>
            </a:lvl6pPr>
            <a:lvl7pPr indent="0">
              <a:defRPr sz="1100">
                <a:latin typeface="+mn-lt"/>
                <a:ea typeface="+mn-ea"/>
              </a:defRPr>
            </a:lvl7pPr>
            <a:lvl8pPr indent="0">
              <a:defRPr sz="1100">
                <a:latin typeface="+mn-lt"/>
                <a:ea typeface="+mn-ea"/>
              </a:defRPr>
            </a:lvl8pPr>
            <a:lvl9pPr indent="0">
              <a:defRPr sz="1100">
                <a:latin typeface="+mn-lt"/>
                <a:ea typeface="+mn-ea"/>
              </a:defRPr>
            </a:lvl9pPr>
          </a:lstStyle>
          <a:p>
            <a:r>
              <a:rPr lang="en-US" dirty="0"/>
              <a:t> -4.7E-4</a:t>
            </a:r>
          </a:p>
        </p:txBody>
      </p:sp>
      <p:cxnSp>
        <p:nvCxnSpPr>
          <p:cNvPr id="21" name="Straight Connector 20"/>
          <p:cNvCxnSpPr/>
          <p:nvPr/>
        </p:nvCxnSpPr>
        <p:spPr bwMode="auto">
          <a:xfrm>
            <a:off x="1600201" y="5257800"/>
            <a:ext cx="1295398" cy="0"/>
          </a:xfrm>
          <a:prstGeom prst="line">
            <a:avLst/>
          </a:prstGeom>
          <a:solidFill>
            <a:schemeClr val="accent1"/>
          </a:solidFill>
          <a:ln w="190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 name="TextBox 1"/>
          <p:cNvSpPr txBox="1"/>
          <p:nvPr/>
        </p:nvSpPr>
        <p:spPr>
          <a:xfrm>
            <a:off x="2933698" y="5029200"/>
            <a:ext cx="1409702" cy="357733"/>
          </a:xfrm>
          <a:prstGeom prst="rect">
            <a:avLst/>
          </a:prstGeom>
          <a:ln w="12700">
            <a:noFill/>
          </a:ln>
        </p:spPr>
        <p:txBody>
          <a:bodyPr wrap="square" lIns="0" r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400" dirty="0" smtClean="0">
                <a:solidFill>
                  <a:srgbClr val="FF0000"/>
                </a:solidFill>
              </a:rPr>
              <a:t> = 12.8%</a:t>
            </a:r>
            <a:endParaRPr lang="en-US" sz="2400" dirty="0">
              <a:solidFill>
                <a:srgbClr val="FF0000"/>
              </a:solidFill>
            </a:endParaRPr>
          </a:p>
        </p:txBody>
      </p:sp>
      <p:cxnSp>
        <p:nvCxnSpPr>
          <p:cNvPr id="8" name="Straight Arrow Connector 7"/>
          <p:cNvCxnSpPr/>
          <p:nvPr/>
        </p:nvCxnSpPr>
        <p:spPr bwMode="auto">
          <a:xfrm>
            <a:off x="7227094" y="1962150"/>
            <a:ext cx="0" cy="381000"/>
          </a:xfrm>
          <a:prstGeom prst="straightConnector1">
            <a:avLst/>
          </a:prstGeom>
          <a:solidFill>
            <a:schemeClr val="accent1"/>
          </a:solidFill>
          <a:ln w="2540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Arrow Connector 9"/>
          <p:cNvCxnSpPr/>
          <p:nvPr/>
        </p:nvCxnSpPr>
        <p:spPr bwMode="auto">
          <a:xfrm flipV="1">
            <a:off x="7227094" y="2412206"/>
            <a:ext cx="0" cy="381000"/>
          </a:xfrm>
          <a:prstGeom prst="straightConnector1">
            <a:avLst/>
          </a:prstGeom>
          <a:solidFill>
            <a:schemeClr val="accent1"/>
          </a:solidFill>
          <a:ln w="2540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Straight Connector 8"/>
          <p:cNvCxnSpPr/>
          <p:nvPr/>
        </p:nvCxnSpPr>
        <p:spPr bwMode="auto">
          <a:xfrm flipV="1">
            <a:off x="7227094" y="1219200"/>
            <a:ext cx="392907" cy="742950"/>
          </a:xfrm>
          <a:prstGeom prst="line">
            <a:avLst/>
          </a:pr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TextBox 1"/>
          <p:cNvSpPr txBox="1"/>
          <p:nvPr/>
        </p:nvSpPr>
        <p:spPr>
          <a:xfrm>
            <a:off x="7683501" y="809556"/>
            <a:ext cx="1142999" cy="357733"/>
          </a:xfrm>
          <a:prstGeom prst="rect">
            <a:avLst/>
          </a:prstGeom>
          <a:ln w="12700">
            <a:noFill/>
          </a:ln>
        </p:spPr>
        <p:txBody>
          <a:bodyPr wrap="square" lIns="0" r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400" dirty="0" smtClean="0">
                <a:solidFill>
                  <a:srgbClr val="FF0000"/>
                </a:solidFill>
              </a:rPr>
              <a:t> -</a:t>
            </a:r>
            <a:r>
              <a:rPr lang="en-US" sz="2400" dirty="0">
                <a:solidFill>
                  <a:srgbClr val="FF0000"/>
                </a:solidFill>
              </a:rPr>
              <a:t>6E-5</a:t>
            </a:r>
          </a:p>
        </p:txBody>
      </p:sp>
      <p:cxnSp>
        <p:nvCxnSpPr>
          <p:cNvPr id="38" name="Straight Connector 37"/>
          <p:cNvCxnSpPr/>
          <p:nvPr/>
        </p:nvCxnSpPr>
        <p:spPr bwMode="auto">
          <a:xfrm>
            <a:off x="7600951" y="1219200"/>
            <a:ext cx="1142999" cy="0"/>
          </a:xfrm>
          <a:prstGeom prst="line">
            <a:avLst/>
          </a:pr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Arrow Connector 34"/>
          <p:cNvCxnSpPr/>
          <p:nvPr/>
        </p:nvCxnSpPr>
        <p:spPr bwMode="auto">
          <a:xfrm>
            <a:off x="7512844" y="1959768"/>
            <a:ext cx="0" cy="381000"/>
          </a:xfrm>
          <a:prstGeom prst="straightConnector1">
            <a:avLst/>
          </a:prstGeom>
          <a:solidFill>
            <a:schemeClr val="accent1"/>
          </a:solidFill>
          <a:ln w="2540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Arrow Connector 35"/>
          <p:cNvCxnSpPr/>
          <p:nvPr/>
        </p:nvCxnSpPr>
        <p:spPr bwMode="auto">
          <a:xfrm flipV="1">
            <a:off x="7516020" y="2538413"/>
            <a:ext cx="0" cy="381000"/>
          </a:xfrm>
          <a:prstGeom prst="straightConnector1">
            <a:avLst/>
          </a:prstGeom>
          <a:solidFill>
            <a:schemeClr val="accent1"/>
          </a:solidFill>
          <a:ln w="2540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p:cNvCxnSpPr/>
          <p:nvPr/>
        </p:nvCxnSpPr>
        <p:spPr bwMode="auto">
          <a:xfrm flipV="1">
            <a:off x="7510463" y="1730624"/>
            <a:ext cx="59691" cy="248196"/>
          </a:xfrm>
          <a:prstGeom prst="line">
            <a:avLst/>
          </a:pr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 name="TextBox 1"/>
          <p:cNvSpPr txBox="1"/>
          <p:nvPr/>
        </p:nvSpPr>
        <p:spPr>
          <a:xfrm>
            <a:off x="7548562" y="1361258"/>
            <a:ext cx="1142999" cy="369366"/>
          </a:xfrm>
          <a:prstGeom prst="rect">
            <a:avLst/>
          </a:prstGeom>
          <a:ln w="12700">
            <a:noFill/>
          </a:ln>
        </p:spPr>
        <p:txBody>
          <a:bodyPr wrap="square" lIns="0" rIns="0" rtlCol="0"/>
          <a:lstStyle>
            <a:defPPr>
              <a:defRPr lang="en-US"/>
            </a:defPPr>
            <a:lvl1pPr marL="0" indent="0">
              <a:defRPr>
                <a:solidFill>
                  <a:srgbClr val="FF0000"/>
                </a:solidFill>
                <a:latin typeface="+mn-lt"/>
                <a:ea typeface="+mn-ea"/>
              </a:defRPr>
            </a:lvl1pPr>
            <a:lvl2pPr indent="0">
              <a:defRPr sz="1100">
                <a:latin typeface="+mn-lt"/>
                <a:ea typeface="+mn-ea"/>
              </a:defRPr>
            </a:lvl2pPr>
            <a:lvl3pPr indent="0">
              <a:defRPr sz="1100">
                <a:latin typeface="+mn-lt"/>
                <a:ea typeface="+mn-ea"/>
              </a:defRPr>
            </a:lvl3pPr>
            <a:lvl4pPr indent="0">
              <a:defRPr sz="1100">
                <a:latin typeface="+mn-lt"/>
                <a:ea typeface="+mn-ea"/>
              </a:defRPr>
            </a:lvl4pPr>
            <a:lvl5pPr indent="0">
              <a:defRPr sz="1100">
                <a:latin typeface="+mn-lt"/>
                <a:ea typeface="+mn-ea"/>
              </a:defRPr>
            </a:lvl5pPr>
            <a:lvl6pPr indent="0">
              <a:defRPr sz="1100">
                <a:latin typeface="+mn-lt"/>
                <a:ea typeface="+mn-ea"/>
              </a:defRPr>
            </a:lvl6pPr>
            <a:lvl7pPr indent="0">
              <a:defRPr sz="1100">
                <a:latin typeface="+mn-lt"/>
                <a:ea typeface="+mn-ea"/>
              </a:defRPr>
            </a:lvl7pPr>
            <a:lvl8pPr indent="0">
              <a:defRPr sz="1100">
                <a:latin typeface="+mn-lt"/>
                <a:ea typeface="+mn-ea"/>
              </a:defRPr>
            </a:lvl8pPr>
            <a:lvl9pPr indent="0">
              <a:defRPr sz="1100">
                <a:latin typeface="+mn-lt"/>
                <a:ea typeface="+mn-ea"/>
              </a:defRPr>
            </a:lvl9pPr>
          </a:lstStyle>
          <a:p>
            <a:r>
              <a:rPr lang="en-US" dirty="0"/>
              <a:t> -4.7E-4</a:t>
            </a:r>
          </a:p>
        </p:txBody>
      </p:sp>
      <p:cxnSp>
        <p:nvCxnSpPr>
          <p:cNvPr id="39" name="Straight Connector 38"/>
          <p:cNvCxnSpPr/>
          <p:nvPr/>
        </p:nvCxnSpPr>
        <p:spPr bwMode="auto">
          <a:xfrm flipV="1">
            <a:off x="7570154" y="1730624"/>
            <a:ext cx="1181098" cy="1"/>
          </a:xfrm>
          <a:prstGeom prst="line">
            <a:avLst/>
          </a:pr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6" name="TextBox 1"/>
          <p:cNvSpPr txBox="1"/>
          <p:nvPr/>
        </p:nvSpPr>
        <p:spPr>
          <a:xfrm>
            <a:off x="373742" y="5791200"/>
            <a:ext cx="8541657" cy="830997"/>
          </a:xfrm>
          <a:prstGeom prst="rect">
            <a:avLst/>
          </a:prstGeom>
          <a:noFill/>
          <a:ln w="47625">
            <a:solidFill>
              <a:srgbClr val="FF0000"/>
            </a:solidFill>
          </a:ln>
        </p:spPr>
        <p:txBody>
          <a:bodyPr wrap="square" rtlCol="0">
            <a:spAutoFit/>
          </a:bodyPr>
          <a:lstStyle>
            <a:defPPr>
              <a:defRPr lang="en-US"/>
            </a:defPPr>
            <a:lvl1pPr>
              <a:defRPr>
                <a:solidFill>
                  <a:srgbClr val="000000"/>
                </a:solidFill>
              </a:defRPr>
            </a:lvl1pPr>
          </a:lstStyle>
          <a:p>
            <a:r>
              <a:rPr lang="en-US" dirty="0" smtClean="0"/>
              <a:t>Penalty-Sensitive achieved </a:t>
            </a:r>
            <a:r>
              <a:rPr lang="en-US" dirty="0"/>
              <a:t>12.8% improvement on MR of HP </a:t>
            </a:r>
            <a:r>
              <a:rPr lang="en-US" dirty="0" smtClean="0"/>
              <a:t>Branch </a:t>
            </a:r>
            <a:r>
              <a:rPr lang="en-US" dirty="0"/>
              <a:t>that would </a:t>
            </a:r>
            <a:r>
              <a:rPr lang="en-US" dirty="0" smtClean="0"/>
              <a:t>be achieved </a:t>
            </a:r>
            <a:r>
              <a:rPr lang="en-US" dirty="0"/>
              <a:t>by doubling storage budget.</a:t>
            </a:r>
          </a:p>
        </p:txBody>
      </p:sp>
      <p:sp>
        <p:nvSpPr>
          <p:cNvPr id="29" name="Title 6"/>
          <p:cNvSpPr txBox="1">
            <a:spLocks/>
          </p:cNvSpPr>
          <p:nvPr/>
        </p:nvSpPr>
        <p:spPr bwMode="auto">
          <a:xfrm>
            <a:off x="7162800" y="114300"/>
            <a:ext cx="1828800" cy="22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sz="2000" b="1" dirty="0" smtClean="0">
                <a:solidFill>
                  <a:srgbClr val="000000"/>
                </a:solidFill>
                <a:latin typeface="Times New Roman" pitchFamily="18" charset="0"/>
                <a:ea typeface="宋体" charset="-122"/>
                <a:cs typeface="+mn-cs"/>
              </a:rPr>
              <a:t>Backup Slides</a:t>
            </a:r>
            <a:endParaRPr kumimoji="1" lang="en-US" sz="2000" b="1" dirty="0">
              <a:solidFill>
                <a:srgbClr val="000000"/>
              </a:solidFill>
              <a:latin typeface="Times New Roman" pitchFamily="18" charset="0"/>
              <a:ea typeface="宋体" charset="-122"/>
              <a:cs typeface="+mn-cs"/>
            </a:endParaRPr>
          </a:p>
        </p:txBody>
      </p:sp>
      <p:sp>
        <p:nvSpPr>
          <p:cNvPr id="30" name="Slide Number Placeholder 1"/>
          <p:cNvSpPr txBox="1">
            <a:spLocks/>
          </p:cNvSpPr>
          <p:nvPr/>
        </p:nvSpPr>
        <p:spPr bwMode="auto">
          <a:xfrm>
            <a:off x="7924800" y="6248400"/>
            <a:ext cx="990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defPPr>
              <a:defRPr lang="en-US"/>
            </a:defPPr>
            <a:lvl1pPr algn="r" rtl="0" eaLnBrk="0" fontAlgn="base" hangingPunct="0">
              <a:spcBef>
                <a:spcPct val="0"/>
              </a:spcBef>
              <a:spcAft>
                <a:spcPct val="0"/>
              </a:spcAft>
              <a:defRPr sz="1200" kern="1200">
                <a:solidFill>
                  <a:schemeClr val="bg2"/>
                </a:solidFill>
                <a:latin typeface="Arial" pitchFamily="34"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a:lstStyle>
          <a:p>
            <a:fld id="{13A0D0FF-3CA4-4162-9B6C-FA1646D89292}" type="slidenum">
              <a:rPr lang="en-US" sz="2400" smtClean="0">
                <a:solidFill>
                  <a:srgbClr val="534E43"/>
                </a:solidFill>
              </a:rPr>
              <a:pPr/>
              <a:t>13</a:t>
            </a:fld>
            <a:endParaRPr lang="en-US" sz="1400" dirty="0">
              <a:solidFill>
                <a:srgbClr val="534E43"/>
              </a:solidFill>
            </a:endParaRPr>
          </a:p>
        </p:txBody>
      </p:sp>
    </p:spTree>
    <p:extLst>
      <p:ext uri="{BB962C8B-B14F-4D97-AF65-F5344CB8AC3E}">
        <p14:creationId xmlns:p14="http://schemas.microsoft.com/office/powerpoint/2010/main" val="3407580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par>
                          <p:cTn id="11" fill="hold">
                            <p:stCondLst>
                              <p:cond delay="500"/>
                            </p:stCondLst>
                            <p:childTnLst>
                              <p:par>
                                <p:cTn id="12" presetID="42" presetClass="entr" presetSubtype="0" fill="hold"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Effect transition="in" filter="fade">
                                      <p:cBhvr>
                                        <p:cTn id="29" dur="1000"/>
                                        <p:tgtEl>
                                          <p:spTgt spid="38"/>
                                        </p:tgtEl>
                                      </p:cBhvr>
                                    </p:animEffect>
                                    <p:anim calcmode="lin" valueType="num">
                                      <p:cBhvr>
                                        <p:cTn id="30" dur="1000" fill="hold"/>
                                        <p:tgtEl>
                                          <p:spTgt spid="38"/>
                                        </p:tgtEl>
                                        <p:attrNameLst>
                                          <p:attrName>ppt_x</p:attrName>
                                        </p:attrNameLst>
                                      </p:cBhvr>
                                      <p:tavLst>
                                        <p:tav tm="0">
                                          <p:val>
                                            <p:strVal val="#ppt_x"/>
                                          </p:val>
                                        </p:tav>
                                        <p:tav tm="100000">
                                          <p:val>
                                            <p:strVal val="#ppt_x"/>
                                          </p:val>
                                        </p:tav>
                                      </p:tavLst>
                                    </p:anim>
                                    <p:anim calcmode="lin" valueType="num">
                                      <p:cBhvr>
                                        <p:cTn id="31" dur="1000" fill="hold"/>
                                        <p:tgtEl>
                                          <p:spTgt spid="38"/>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1000"/>
                                        <p:tgtEl>
                                          <p:spTgt spid="19"/>
                                        </p:tgtEl>
                                      </p:cBhvr>
                                    </p:animEffect>
                                    <p:anim calcmode="lin" valueType="num">
                                      <p:cBhvr>
                                        <p:cTn id="35" dur="1000" fill="hold"/>
                                        <p:tgtEl>
                                          <p:spTgt spid="19"/>
                                        </p:tgtEl>
                                        <p:attrNameLst>
                                          <p:attrName>ppt_x</p:attrName>
                                        </p:attrNameLst>
                                      </p:cBhvr>
                                      <p:tavLst>
                                        <p:tav tm="0">
                                          <p:val>
                                            <p:strVal val="#ppt_x"/>
                                          </p:val>
                                        </p:tav>
                                        <p:tav tm="100000">
                                          <p:val>
                                            <p:strVal val="#ppt_x"/>
                                          </p:val>
                                        </p:tav>
                                      </p:tavLst>
                                    </p:anim>
                                    <p:anim calcmode="lin" valueType="num">
                                      <p:cBhvr>
                                        <p:cTn id="3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barn(inVertical)">
                                      <p:cBhvr>
                                        <p:cTn id="41" dur="500"/>
                                        <p:tgtEl>
                                          <p:spTgt spid="27"/>
                                        </p:tgtEl>
                                      </p:cBhvr>
                                    </p:animEffect>
                                  </p:childTnLst>
                                </p:cTn>
                              </p:par>
                            </p:childTnLst>
                          </p:cTn>
                        </p:par>
                        <p:par>
                          <p:cTn id="42" fill="hold">
                            <p:stCondLst>
                              <p:cond delay="500"/>
                            </p:stCondLst>
                            <p:childTnLst>
                              <p:par>
                                <p:cTn id="43" presetID="42" presetClass="entr" presetSubtype="0" fill="hold" nodeType="after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fade">
                                      <p:cBhvr>
                                        <p:cTn id="45" dur="1000"/>
                                        <p:tgtEl>
                                          <p:spTgt spid="36"/>
                                        </p:tgtEl>
                                      </p:cBhvr>
                                    </p:animEffect>
                                    <p:anim calcmode="lin" valueType="num">
                                      <p:cBhvr>
                                        <p:cTn id="46" dur="1000" fill="hold"/>
                                        <p:tgtEl>
                                          <p:spTgt spid="36"/>
                                        </p:tgtEl>
                                        <p:attrNameLst>
                                          <p:attrName>ppt_x</p:attrName>
                                        </p:attrNameLst>
                                      </p:cBhvr>
                                      <p:tavLst>
                                        <p:tav tm="0">
                                          <p:val>
                                            <p:strVal val="#ppt_x"/>
                                          </p:val>
                                        </p:tav>
                                        <p:tav tm="100000">
                                          <p:val>
                                            <p:strVal val="#ppt_x"/>
                                          </p:val>
                                        </p:tav>
                                      </p:tavLst>
                                    </p:anim>
                                    <p:anim calcmode="lin" valueType="num">
                                      <p:cBhvr>
                                        <p:cTn id="47" dur="1000" fill="hold"/>
                                        <p:tgtEl>
                                          <p:spTgt spid="36"/>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35"/>
                                        </p:tgtEl>
                                        <p:attrNameLst>
                                          <p:attrName>style.visibility</p:attrName>
                                        </p:attrNameLst>
                                      </p:cBhvr>
                                      <p:to>
                                        <p:strVal val="visible"/>
                                      </p:to>
                                    </p:set>
                                    <p:animEffect transition="in" filter="fade">
                                      <p:cBhvr>
                                        <p:cTn id="50" dur="1000"/>
                                        <p:tgtEl>
                                          <p:spTgt spid="35"/>
                                        </p:tgtEl>
                                      </p:cBhvr>
                                    </p:animEffect>
                                    <p:anim calcmode="lin" valueType="num">
                                      <p:cBhvr>
                                        <p:cTn id="51" dur="1000" fill="hold"/>
                                        <p:tgtEl>
                                          <p:spTgt spid="35"/>
                                        </p:tgtEl>
                                        <p:attrNameLst>
                                          <p:attrName>ppt_x</p:attrName>
                                        </p:attrNameLst>
                                      </p:cBhvr>
                                      <p:tavLst>
                                        <p:tav tm="0">
                                          <p:val>
                                            <p:strVal val="#ppt_x"/>
                                          </p:val>
                                        </p:tav>
                                        <p:tav tm="100000">
                                          <p:val>
                                            <p:strVal val="#ppt_x"/>
                                          </p:val>
                                        </p:tav>
                                      </p:tavLst>
                                    </p:anim>
                                    <p:anim calcmode="lin" valueType="num">
                                      <p:cBhvr>
                                        <p:cTn id="52" dur="1000" fill="hold"/>
                                        <p:tgtEl>
                                          <p:spTgt spid="35"/>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fade">
                                      <p:cBhvr>
                                        <p:cTn id="55" dur="1000"/>
                                        <p:tgtEl>
                                          <p:spTgt spid="20"/>
                                        </p:tgtEl>
                                      </p:cBhvr>
                                    </p:animEffect>
                                    <p:anim calcmode="lin" valueType="num">
                                      <p:cBhvr>
                                        <p:cTn id="56" dur="1000" fill="hold"/>
                                        <p:tgtEl>
                                          <p:spTgt spid="20"/>
                                        </p:tgtEl>
                                        <p:attrNameLst>
                                          <p:attrName>ppt_x</p:attrName>
                                        </p:attrNameLst>
                                      </p:cBhvr>
                                      <p:tavLst>
                                        <p:tav tm="0">
                                          <p:val>
                                            <p:strVal val="#ppt_x"/>
                                          </p:val>
                                        </p:tav>
                                        <p:tav tm="100000">
                                          <p:val>
                                            <p:strVal val="#ppt_x"/>
                                          </p:val>
                                        </p:tav>
                                      </p:tavLst>
                                    </p:anim>
                                    <p:anim calcmode="lin" valueType="num">
                                      <p:cBhvr>
                                        <p:cTn id="57" dur="1000" fill="hold"/>
                                        <p:tgtEl>
                                          <p:spTgt spid="20"/>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39"/>
                                        </p:tgtEl>
                                        <p:attrNameLst>
                                          <p:attrName>style.visibility</p:attrName>
                                        </p:attrNameLst>
                                      </p:cBhvr>
                                      <p:to>
                                        <p:strVal val="visible"/>
                                      </p:to>
                                    </p:set>
                                    <p:animEffect transition="in" filter="fade">
                                      <p:cBhvr>
                                        <p:cTn id="60" dur="1000"/>
                                        <p:tgtEl>
                                          <p:spTgt spid="39"/>
                                        </p:tgtEl>
                                      </p:cBhvr>
                                    </p:animEffect>
                                    <p:anim calcmode="lin" valueType="num">
                                      <p:cBhvr>
                                        <p:cTn id="61" dur="1000" fill="hold"/>
                                        <p:tgtEl>
                                          <p:spTgt spid="39"/>
                                        </p:tgtEl>
                                        <p:attrNameLst>
                                          <p:attrName>ppt_x</p:attrName>
                                        </p:attrNameLst>
                                      </p:cBhvr>
                                      <p:tavLst>
                                        <p:tav tm="0">
                                          <p:val>
                                            <p:strVal val="#ppt_x"/>
                                          </p:val>
                                        </p:tav>
                                        <p:tav tm="100000">
                                          <p:val>
                                            <p:strVal val="#ppt_x"/>
                                          </p:val>
                                        </p:tav>
                                      </p:tavLst>
                                    </p:anim>
                                    <p:anim calcmode="lin" valueType="num">
                                      <p:cBhvr>
                                        <p:cTn id="62" dur="1000" fill="hold"/>
                                        <p:tgtEl>
                                          <p:spTgt spid="39"/>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28"/>
                                        </p:tgtEl>
                                        <p:attrNameLst>
                                          <p:attrName>style.visibility</p:attrName>
                                        </p:attrNameLst>
                                      </p:cBhvr>
                                      <p:to>
                                        <p:strVal val="visible"/>
                                      </p:to>
                                    </p:set>
                                    <p:animEffect transition="in" filter="fade">
                                      <p:cBhvr>
                                        <p:cTn id="65" dur="1000"/>
                                        <p:tgtEl>
                                          <p:spTgt spid="28"/>
                                        </p:tgtEl>
                                      </p:cBhvr>
                                    </p:animEffect>
                                    <p:anim calcmode="lin" valueType="num">
                                      <p:cBhvr>
                                        <p:cTn id="66" dur="1000" fill="hold"/>
                                        <p:tgtEl>
                                          <p:spTgt spid="28"/>
                                        </p:tgtEl>
                                        <p:attrNameLst>
                                          <p:attrName>ppt_x</p:attrName>
                                        </p:attrNameLst>
                                      </p:cBhvr>
                                      <p:tavLst>
                                        <p:tav tm="0">
                                          <p:val>
                                            <p:strVal val="#ppt_x"/>
                                          </p:val>
                                        </p:tav>
                                        <p:tav tm="100000">
                                          <p:val>
                                            <p:strVal val="#ppt_x"/>
                                          </p:val>
                                        </p:tav>
                                      </p:tavLst>
                                    </p:anim>
                                    <p:anim calcmode="lin" valueType="num">
                                      <p:cBhvr>
                                        <p:cTn id="67"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1"/>
                                        </p:tgtEl>
                                        <p:attrNameLst>
                                          <p:attrName>style.visibility</p:attrName>
                                        </p:attrNameLst>
                                      </p:cBhvr>
                                      <p:to>
                                        <p:strVal val="visible"/>
                                      </p:to>
                                    </p:set>
                                    <p:animEffect transition="in" filter="fade">
                                      <p:cBhvr>
                                        <p:cTn id="72" dur="500"/>
                                        <p:tgtEl>
                                          <p:spTgt spid="31"/>
                                        </p:tgtEl>
                                      </p:cBhvr>
                                    </p:animEffect>
                                  </p:childTnLst>
                                </p:cTn>
                              </p:par>
                            </p:childTnLst>
                          </p:cTn>
                        </p:par>
                        <p:par>
                          <p:cTn id="73" fill="hold">
                            <p:stCondLst>
                              <p:cond delay="500"/>
                            </p:stCondLst>
                            <p:childTnLst>
                              <p:par>
                                <p:cTn id="74" presetID="10" presetClass="entr" presetSubtype="0" fill="hold" nodeType="after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fade">
                                      <p:cBhvr>
                                        <p:cTn id="76" dur="500"/>
                                        <p:tgtEl>
                                          <p:spTgt spid="21"/>
                                        </p:tgtEl>
                                      </p:cBhvr>
                                    </p:animEffect>
                                  </p:childTnLst>
                                </p:cTn>
                              </p:par>
                            </p:childTnLst>
                          </p:cTn>
                        </p:par>
                        <p:par>
                          <p:cTn id="77" fill="hold">
                            <p:stCondLst>
                              <p:cond delay="1000"/>
                            </p:stCondLst>
                            <p:childTnLst>
                              <p:par>
                                <p:cTn id="78" presetID="10" presetClass="entr" presetSubtype="0" fill="hold" grpId="0" nodeType="afterEffect">
                                  <p:stCondLst>
                                    <p:cond delay="0"/>
                                  </p:stCondLst>
                                  <p:childTnLst>
                                    <p:set>
                                      <p:cBhvr>
                                        <p:cTn id="79" dur="1" fill="hold">
                                          <p:stCondLst>
                                            <p:cond delay="0"/>
                                          </p:stCondLst>
                                        </p:cTn>
                                        <p:tgtEl>
                                          <p:spTgt spid="32"/>
                                        </p:tgtEl>
                                        <p:attrNameLst>
                                          <p:attrName>style.visibility</p:attrName>
                                        </p:attrNameLst>
                                      </p:cBhvr>
                                      <p:to>
                                        <p:strVal val="visible"/>
                                      </p:to>
                                    </p:set>
                                    <p:animEffect transition="in" filter="fade">
                                      <p:cBhvr>
                                        <p:cTn id="80" dur="500"/>
                                        <p:tgtEl>
                                          <p:spTgt spid="32"/>
                                        </p:tgtEl>
                                      </p:cBhvr>
                                    </p:animEffect>
                                  </p:childTnLst>
                                </p:cTn>
                              </p:par>
                            </p:childTnLst>
                          </p:cTn>
                        </p:par>
                        <p:par>
                          <p:cTn id="81" fill="hold">
                            <p:stCondLst>
                              <p:cond delay="1500"/>
                            </p:stCondLst>
                            <p:childTnLst>
                              <p:par>
                                <p:cTn id="82" presetID="10" presetClass="entr" presetSubtype="0" fill="hold" grpId="0" nodeType="afterEffect">
                                  <p:stCondLst>
                                    <p:cond delay="0"/>
                                  </p:stCondLst>
                                  <p:childTnLst>
                                    <p:set>
                                      <p:cBhvr>
                                        <p:cTn id="83" dur="1" fill="hold">
                                          <p:stCondLst>
                                            <p:cond delay="0"/>
                                          </p:stCondLst>
                                        </p:cTn>
                                        <p:tgtEl>
                                          <p:spTgt spid="37"/>
                                        </p:tgtEl>
                                        <p:attrNameLst>
                                          <p:attrName>style.visibility</p:attrName>
                                        </p:attrNameLst>
                                      </p:cBhvr>
                                      <p:to>
                                        <p:strVal val="visible"/>
                                      </p:to>
                                    </p:set>
                                    <p:animEffect transition="in" filter="fade">
                                      <p:cBhvr>
                                        <p:cTn id="84" dur="500"/>
                                        <p:tgtEl>
                                          <p:spTgt spid="37"/>
                                        </p:tgtEl>
                                      </p:cBhvr>
                                    </p:animEffect>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46"/>
                                        </p:tgtEl>
                                        <p:attrNameLst>
                                          <p:attrName>style.visibility</p:attrName>
                                        </p:attrNameLst>
                                      </p:cBhvr>
                                      <p:to>
                                        <p:strVal val="visible"/>
                                      </p:to>
                                    </p:set>
                                    <p:animEffect transition="in" filter="fade">
                                      <p:cBhvr>
                                        <p:cTn id="89" dur="1000"/>
                                        <p:tgtEl>
                                          <p:spTgt spid="46"/>
                                        </p:tgtEl>
                                      </p:cBhvr>
                                    </p:animEffect>
                                    <p:anim calcmode="lin" valueType="num">
                                      <p:cBhvr>
                                        <p:cTn id="90" dur="1000" fill="hold"/>
                                        <p:tgtEl>
                                          <p:spTgt spid="46"/>
                                        </p:tgtEl>
                                        <p:attrNameLst>
                                          <p:attrName>ppt_x</p:attrName>
                                        </p:attrNameLst>
                                      </p:cBhvr>
                                      <p:tavLst>
                                        <p:tav tm="0">
                                          <p:val>
                                            <p:strVal val="#ppt_x"/>
                                          </p:val>
                                        </p:tav>
                                        <p:tav tm="100000">
                                          <p:val>
                                            <p:strVal val="#ppt_x"/>
                                          </p:val>
                                        </p:tav>
                                      </p:tavLst>
                                    </p:anim>
                                    <p:anim calcmode="lin" valueType="num">
                                      <p:cBhvr>
                                        <p:cTn id="91"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7" grpId="0"/>
      <p:bldP spid="19" grpId="0"/>
      <p:bldP spid="28" grpId="0"/>
      <p:bldP spid="4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6"/>
          <p:cNvSpPr txBox="1">
            <a:spLocks/>
          </p:cNvSpPr>
          <p:nvPr/>
        </p:nvSpPr>
        <p:spPr bwMode="auto">
          <a:xfrm>
            <a:off x="609600" y="-7620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smtClean="0">
                <a:solidFill>
                  <a:srgbClr val="000000"/>
                </a:solidFill>
                <a:latin typeface="Times New Roman" pitchFamily="18" charset="0"/>
                <a:ea typeface="宋体" charset="-122"/>
                <a:cs typeface="+mn-cs"/>
              </a:rPr>
              <a:t>Loop Predictor</a:t>
            </a:r>
            <a:endParaRPr kumimoji="1" lang="en-US" sz="3200" b="1" dirty="0">
              <a:solidFill>
                <a:srgbClr val="000000"/>
              </a:solidFill>
              <a:latin typeface="Times New Roman" pitchFamily="18" charset="0"/>
              <a:ea typeface="宋体" charset="-122"/>
              <a:cs typeface="+mn-cs"/>
            </a:endParaRPr>
          </a:p>
        </p:txBody>
      </p:sp>
      <p:graphicFrame>
        <p:nvGraphicFramePr>
          <p:cNvPr id="6" name="Chart 5"/>
          <p:cNvGraphicFramePr>
            <a:graphicFrameLocks/>
          </p:cNvGraphicFramePr>
          <p:nvPr>
            <p:extLst>
              <p:ext uri="{D42A27DB-BD31-4B8C-83A1-F6EECF244321}">
                <p14:modId xmlns:p14="http://schemas.microsoft.com/office/powerpoint/2010/main" val="437652527"/>
              </p:ext>
            </p:extLst>
          </p:nvPr>
        </p:nvGraphicFramePr>
        <p:xfrm>
          <a:off x="76200" y="700745"/>
          <a:ext cx="85344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7" name="Oval 6"/>
          <p:cNvSpPr/>
          <p:nvPr/>
        </p:nvSpPr>
        <p:spPr bwMode="auto">
          <a:xfrm>
            <a:off x="838200" y="929345"/>
            <a:ext cx="6096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8" name="Oval 7"/>
          <p:cNvSpPr/>
          <p:nvPr/>
        </p:nvSpPr>
        <p:spPr bwMode="auto">
          <a:xfrm>
            <a:off x="2286000" y="2783545"/>
            <a:ext cx="3048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9" name="Oval 8"/>
          <p:cNvSpPr/>
          <p:nvPr/>
        </p:nvSpPr>
        <p:spPr bwMode="auto">
          <a:xfrm>
            <a:off x="3213100" y="2890153"/>
            <a:ext cx="3048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10" name="Oval 9"/>
          <p:cNvSpPr/>
          <p:nvPr/>
        </p:nvSpPr>
        <p:spPr bwMode="auto">
          <a:xfrm>
            <a:off x="6172200" y="929345"/>
            <a:ext cx="4572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11" name="Oval 10"/>
          <p:cNvSpPr/>
          <p:nvPr/>
        </p:nvSpPr>
        <p:spPr bwMode="auto">
          <a:xfrm>
            <a:off x="3035300" y="3207653"/>
            <a:ext cx="3048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12" name="Oval 11"/>
          <p:cNvSpPr/>
          <p:nvPr/>
        </p:nvSpPr>
        <p:spPr bwMode="auto">
          <a:xfrm>
            <a:off x="5105400" y="1551645"/>
            <a:ext cx="3048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13" name="Oval 12"/>
          <p:cNvSpPr/>
          <p:nvPr/>
        </p:nvSpPr>
        <p:spPr bwMode="auto">
          <a:xfrm>
            <a:off x="5512337" y="1560409"/>
            <a:ext cx="3048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15" name="Oval 14"/>
          <p:cNvSpPr/>
          <p:nvPr/>
        </p:nvSpPr>
        <p:spPr bwMode="auto">
          <a:xfrm>
            <a:off x="7911920" y="870317"/>
            <a:ext cx="393879"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17" name="Oval 16"/>
          <p:cNvSpPr/>
          <p:nvPr/>
        </p:nvSpPr>
        <p:spPr bwMode="auto">
          <a:xfrm>
            <a:off x="7086600" y="870317"/>
            <a:ext cx="533400" cy="609600"/>
          </a:xfrm>
          <a:prstGeom prst="ellipse">
            <a:avLst/>
          </a:prstGeom>
          <a:noFill/>
          <a:ln w="41275"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18" name="TextBox 17"/>
          <p:cNvSpPr txBox="1"/>
          <p:nvPr/>
        </p:nvSpPr>
        <p:spPr>
          <a:xfrm>
            <a:off x="512165" y="5201743"/>
            <a:ext cx="5812435" cy="461665"/>
          </a:xfrm>
          <a:prstGeom prst="rect">
            <a:avLst/>
          </a:prstGeom>
          <a:noFill/>
        </p:spPr>
        <p:txBody>
          <a:bodyPr wrap="square" rtlCol="0">
            <a:spAutoFit/>
          </a:bodyPr>
          <a:lstStyle/>
          <a:p>
            <a:r>
              <a:rPr lang="en-US" dirty="0" smtClean="0">
                <a:solidFill>
                  <a:srgbClr val="000000"/>
                </a:solidFill>
              </a:rPr>
              <a:t>1.3% Improvement with only 0.53KB</a:t>
            </a:r>
            <a:endParaRPr lang="en-US" dirty="0">
              <a:solidFill>
                <a:srgbClr val="000000"/>
              </a:solidFill>
            </a:endParaRPr>
          </a:p>
        </p:txBody>
      </p:sp>
      <p:sp>
        <p:nvSpPr>
          <p:cNvPr id="2" name="TextBox 1"/>
          <p:cNvSpPr txBox="1"/>
          <p:nvPr/>
        </p:nvSpPr>
        <p:spPr>
          <a:xfrm>
            <a:off x="38100" y="304800"/>
            <a:ext cx="1828800" cy="461665"/>
          </a:xfrm>
          <a:prstGeom prst="rect">
            <a:avLst/>
          </a:prstGeom>
          <a:noFill/>
        </p:spPr>
        <p:txBody>
          <a:bodyPr wrap="square" rtlCol="0">
            <a:spAutoFit/>
          </a:bodyPr>
          <a:lstStyle/>
          <a:p>
            <a:r>
              <a:rPr lang="en-US" dirty="0" smtClean="0">
                <a:solidFill>
                  <a:srgbClr val="000000"/>
                </a:solidFill>
              </a:rPr>
              <a:t>MPPKI</a:t>
            </a:r>
            <a:endParaRPr lang="en-US" dirty="0">
              <a:solidFill>
                <a:srgbClr val="000000"/>
              </a:solidFill>
            </a:endParaRPr>
          </a:p>
        </p:txBody>
      </p:sp>
      <p:sp>
        <p:nvSpPr>
          <p:cNvPr id="19" name="Oval 18"/>
          <p:cNvSpPr/>
          <p:nvPr/>
        </p:nvSpPr>
        <p:spPr bwMode="auto">
          <a:xfrm>
            <a:off x="7213600" y="1712809"/>
            <a:ext cx="3048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0" name="Oval 19"/>
          <p:cNvSpPr/>
          <p:nvPr/>
        </p:nvSpPr>
        <p:spPr bwMode="auto">
          <a:xfrm>
            <a:off x="1879600" y="2131909"/>
            <a:ext cx="3048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1" name="Oval 20"/>
          <p:cNvSpPr/>
          <p:nvPr/>
        </p:nvSpPr>
        <p:spPr bwMode="auto">
          <a:xfrm>
            <a:off x="3403600" y="2483753"/>
            <a:ext cx="304800" cy="609600"/>
          </a:xfrm>
          <a:prstGeom prst="ellipse">
            <a:avLst/>
          </a:prstGeom>
          <a:noFill/>
          <a:ln w="444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2" name="TextBox 21"/>
          <p:cNvSpPr txBox="1"/>
          <p:nvPr/>
        </p:nvSpPr>
        <p:spPr>
          <a:xfrm>
            <a:off x="533400" y="4739344"/>
            <a:ext cx="8153400" cy="461665"/>
          </a:xfrm>
          <a:prstGeom prst="rect">
            <a:avLst/>
          </a:prstGeom>
          <a:noFill/>
        </p:spPr>
        <p:txBody>
          <a:bodyPr wrap="square" rtlCol="0">
            <a:spAutoFit/>
          </a:bodyPr>
          <a:lstStyle/>
          <a:p>
            <a:r>
              <a:rPr lang="en-US" dirty="0" smtClean="0">
                <a:solidFill>
                  <a:srgbClr val="000000"/>
                </a:solidFill>
              </a:rPr>
              <a:t>Average MPPKI normalized to 1000</a:t>
            </a:r>
            <a:endParaRPr lang="en-US" dirty="0">
              <a:solidFill>
                <a:srgbClr val="000000"/>
              </a:solidFill>
            </a:endParaRPr>
          </a:p>
        </p:txBody>
      </p:sp>
      <p:sp>
        <p:nvSpPr>
          <p:cNvPr id="23" name="Oval 22"/>
          <p:cNvSpPr/>
          <p:nvPr/>
        </p:nvSpPr>
        <p:spPr bwMode="auto">
          <a:xfrm>
            <a:off x="8293099" y="590195"/>
            <a:ext cx="546101" cy="1122614"/>
          </a:xfrm>
          <a:prstGeom prst="ellipse">
            <a:avLst/>
          </a:prstGeom>
          <a:noFill/>
          <a:ln w="635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25" name="Explosion 1 24"/>
          <p:cNvSpPr/>
          <p:nvPr/>
        </p:nvSpPr>
        <p:spPr bwMode="auto">
          <a:xfrm>
            <a:off x="6079286" y="4984690"/>
            <a:ext cx="2573428" cy="1656990"/>
          </a:xfrm>
          <a:prstGeom prst="irregularSeal1">
            <a:avLst/>
          </a:prstGeom>
          <a:solidFill>
            <a:srgbClr val="16F631"/>
          </a:solidFill>
          <a:ln w="31750" cap="flat" cmpd="sng" algn="ctr">
            <a:solidFill>
              <a:schemeClr val="tx2">
                <a:lumMod val="60000"/>
                <a:lumOff val="40000"/>
              </a:schemeClr>
            </a:solidFill>
            <a:prstDash val="solid"/>
            <a:round/>
            <a:headEnd type="none" w="med" len="med"/>
            <a:tailEnd type="none" w="med" len="med"/>
          </a:ln>
          <a:effectLst/>
          <a:ex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Arial" pitchFamily="34" charset="0"/>
                <a:ea typeface="MS PGothic" pitchFamily="34" charset="-128"/>
              </a:rPr>
              <a:t>      Very     </a:t>
            </a:r>
          </a:p>
          <a:p>
            <a:pPr marL="0" marR="0" indent="0" algn="l" defTabSz="914400" rtl="0" eaLnBrk="0" fontAlgn="base" latinLnBrk="0" hangingPunct="0">
              <a:lnSpc>
                <a:spcPct val="100000"/>
              </a:lnSpc>
              <a:spcBef>
                <a:spcPct val="0"/>
              </a:spcBef>
              <a:spcAft>
                <a:spcPct val="0"/>
              </a:spcAft>
              <a:buClrTx/>
              <a:buSzTx/>
              <a:buFontTx/>
              <a:buNone/>
              <a:tabLst/>
            </a:pPr>
            <a:r>
              <a:rPr lang="en-US" b="1" dirty="0">
                <a:solidFill>
                  <a:srgbClr val="FF0000"/>
                </a:solidFill>
              </a:rPr>
              <a:t> </a:t>
            </a:r>
            <a:r>
              <a:rPr lang="en-US" b="1" dirty="0" smtClean="0">
                <a:solidFill>
                  <a:srgbClr val="FF0000"/>
                </a:solidFill>
              </a:rPr>
              <a:t>  </a:t>
            </a:r>
            <a:r>
              <a:rPr kumimoji="0" lang="en-US" b="1" i="0" u="none" strike="noStrike" cap="none" normalizeH="0" baseline="0" dirty="0" smtClean="0">
                <a:ln>
                  <a:noFill/>
                </a:ln>
                <a:solidFill>
                  <a:srgbClr val="FF0000"/>
                </a:solidFill>
                <a:effectLst/>
                <a:latin typeface="Arial" pitchFamily="34" charset="0"/>
                <a:ea typeface="MS PGothic" pitchFamily="34" charset="-128"/>
              </a:rPr>
              <a:t>efficient</a:t>
            </a:r>
          </a:p>
        </p:txBody>
      </p:sp>
      <p:sp>
        <p:nvSpPr>
          <p:cNvPr id="26" name="Title 6"/>
          <p:cNvSpPr txBox="1">
            <a:spLocks/>
          </p:cNvSpPr>
          <p:nvPr/>
        </p:nvSpPr>
        <p:spPr bwMode="auto">
          <a:xfrm>
            <a:off x="7162800" y="114300"/>
            <a:ext cx="1828800" cy="22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sz="2000" b="1" dirty="0" smtClean="0">
                <a:solidFill>
                  <a:srgbClr val="000000"/>
                </a:solidFill>
                <a:latin typeface="Times New Roman" pitchFamily="18" charset="0"/>
                <a:ea typeface="宋体" charset="-122"/>
                <a:cs typeface="+mn-cs"/>
              </a:rPr>
              <a:t>Backup Slides</a:t>
            </a:r>
            <a:endParaRPr kumimoji="1" lang="en-US" sz="2000" b="1" dirty="0">
              <a:solidFill>
                <a:srgbClr val="000000"/>
              </a:solidFill>
              <a:latin typeface="Times New Roman" pitchFamily="18" charset="0"/>
              <a:ea typeface="宋体" charset="-122"/>
              <a:cs typeface="+mn-cs"/>
            </a:endParaRPr>
          </a:p>
        </p:txBody>
      </p:sp>
      <p:sp>
        <p:nvSpPr>
          <p:cNvPr id="27" name="Slide Number Placeholder 1"/>
          <p:cNvSpPr txBox="1">
            <a:spLocks/>
          </p:cNvSpPr>
          <p:nvPr/>
        </p:nvSpPr>
        <p:spPr bwMode="auto">
          <a:xfrm>
            <a:off x="7924800" y="6248400"/>
            <a:ext cx="990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defPPr>
              <a:defRPr lang="en-US"/>
            </a:defPPr>
            <a:lvl1pPr algn="r" rtl="0" eaLnBrk="0" fontAlgn="base" hangingPunct="0">
              <a:spcBef>
                <a:spcPct val="0"/>
              </a:spcBef>
              <a:spcAft>
                <a:spcPct val="0"/>
              </a:spcAft>
              <a:defRPr sz="1200" kern="1200">
                <a:solidFill>
                  <a:schemeClr val="bg2"/>
                </a:solidFill>
                <a:latin typeface="Arial" pitchFamily="34"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a:lstStyle>
          <a:p>
            <a:fld id="{13A0D0FF-3CA4-4162-9B6C-FA1646D89292}" type="slidenum">
              <a:rPr lang="en-US" sz="2400" smtClean="0">
                <a:solidFill>
                  <a:srgbClr val="534E43"/>
                </a:solidFill>
              </a:rPr>
              <a:pPr/>
              <a:t>14</a:t>
            </a:fld>
            <a:endParaRPr lang="en-US" sz="1400" dirty="0">
              <a:solidFill>
                <a:srgbClr val="534E43"/>
              </a:solidFill>
            </a:endParaRPr>
          </a:p>
        </p:txBody>
      </p:sp>
    </p:spTree>
    <p:extLst>
      <p:ext uri="{BB962C8B-B14F-4D97-AF65-F5344CB8AC3E}">
        <p14:creationId xmlns:p14="http://schemas.microsoft.com/office/powerpoint/2010/main" val="2839137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Vertical)">
                                      <p:cBhvr>
                                        <p:cTn id="18" dur="500"/>
                                        <p:tgtEl>
                                          <p:spTgt spid="9"/>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barn(inVertical)">
                                      <p:cBhvr>
                                        <p:cTn id="21" dur="500"/>
                                        <p:tgtEl>
                                          <p:spTgt spid="11"/>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arn(inVertical)">
                                      <p:cBhvr>
                                        <p:cTn id="24" dur="500"/>
                                        <p:tgtEl>
                                          <p:spTgt spid="12"/>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arn(inVertical)">
                                      <p:cBhvr>
                                        <p:cTn id="30" dur="500"/>
                                        <p:tgtEl>
                                          <p:spTgt spid="10"/>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barn(inVertical)">
                                      <p:cBhvr>
                                        <p:cTn id="33" dur="500"/>
                                        <p:tgtEl>
                                          <p:spTgt spid="15"/>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barn(inVertical)">
                                      <p:cBhvr>
                                        <p:cTn id="36" dur="500"/>
                                        <p:tgtEl>
                                          <p:spTgt spid="19"/>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barn(inVertical)">
                                      <p:cBhvr>
                                        <p:cTn id="39" dur="500"/>
                                        <p:tgtEl>
                                          <p:spTgt spid="20"/>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barn(inVertical)">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ipe(down)">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 calcmode="lin" valueType="num">
                                      <p:cBhvr>
                                        <p:cTn id="52" dur="500" fill="hold"/>
                                        <p:tgtEl>
                                          <p:spTgt spid="18"/>
                                        </p:tgtEl>
                                        <p:attrNameLst>
                                          <p:attrName>ppt_w</p:attrName>
                                        </p:attrNameLst>
                                      </p:cBhvr>
                                      <p:tavLst>
                                        <p:tav tm="0">
                                          <p:val>
                                            <p:fltVal val="0"/>
                                          </p:val>
                                        </p:tav>
                                        <p:tav tm="100000">
                                          <p:val>
                                            <p:strVal val="#ppt_w"/>
                                          </p:val>
                                        </p:tav>
                                      </p:tavLst>
                                    </p:anim>
                                    <p:anim calcmode="lin" valueType="num">
                                      <p:cBhvr>
                                        <p:cTn id="53" dur="500" fill="hold"/>
                                        <p:tgtEl>
                                          <p:spTgt spid="18"/>
                                        </p:tgtEl>
                                        <p:attrNameLst>
                                          <p:attrName>ppt_h</p:attrName>
                                        </p:attrNameLst>
                                      </p:cBhvr>
                                      <p:tavLst>
                                        <p:tav tm="0">
                                          <p:val>
                                            <p:fltVal val="0"/>
                                          </p:val>
                                        </p:tav>
                                        <p:tav tm="100000">
                                          <p:val>
                                            <p:strVal val="#ppt_h"/>
                                          </p:val>
                                        </p:tav>
                                      </p:tavLst>
                                    </p:anim>
                                    <p:animEffect transition="in" filter="fade">
                                      <p:cBhvr>
                                        <p:cTn id="54" dur="500"/>
                                        <p:tgtEl>
                                          <p:spTgt spid="18"/>
                                        </p:tgtEl>
                                      </p:cBhvr>
                                    </p:animEffect>
                                  </p:childTnLst>
                                </p:cTn>
                              </p:par>
                              <p:par>
                                <p:cTn id="55" presetID="1" presetClass="entr" presetSubtype="0"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par>
                          <p:cTn id="57" fill="hold">
                            <p:stCondLst>
                              <p:cond delay="500"/>
                            </p:stCondLst>
                            <p:childTnLst>
                              <p:par>
                                <p:cTn id="58" presetID="26" presetClass="emph" presetSubtype="0" repeatCount="2000" fill="hold" grpId="1" nodeType="afterEffect">
                                  <p:stCondLst>
                                    <p:cond delay="0"/>
                                  </p:stCondLst>
                                  <p:childTnLst>
                                    <p:animEffect transition="out" filter="fade">
                                      <p:cBhvr>
                                        <p:cTn id="59" dur="500" tmFilter="0, 0; .2, .5; .8, .5; 1, 0"/>
                                        <p:tgtEl>
                                          <p:spTgt spid="23"/>
                                        </p:tgtEl>
                                      </p:cBhvr>
                                    </p:animEffect>
                                    <p:animScale>
                                      <p:cBhvr>
                                        <p:cTn id="60" dur="250" autoRev="1" fill="hold"/>
                                        <p:tgtEl>
                                          <p:spTgt spid="23"/>
                                        </p:tgtEl>
                                      </p:cBhvr>
                                      <p:by x="105000" y="105000"/>
                                    </p:animScale>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barn(inVertical)">
                                      <p:cBhvr>
                                        <p:cTn id="6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5" grpId="0" animBg="1"/>
      <p:bldP spid="17" grpId="0" animBg="1"/>
      <p:bldP spid="18" grpId="0"/>
      <p:bldP spid="19" grpId="0" animBg="1"/>
      <p:bldP spid="20" grpId="0" animBg="1"/>
      <p:bldP spid="21" grpId="0" animBg="1"/>
      <p:bldP spid="22" grpId="0"/>
      <p:bldP spid="23" grpId="0" animBg="1"/>
      <p:bldP spid="23" grpId="1" animBg="1"/>
      <p:bldP spid="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bwMode="auto">
          <a:xfrm>
            <a:off x="577696" y="4724400"/>
            <a:ext cx="3556307" cy="1581921"/>
          </a:xfrm>
          <a:prstGeom prst="horizontalScroll">
            <a:avLst/>
          </a:prstGeom>
          <a:solidFill>
            <a:schemeClr val="bg1"/>
          </a:solidFill>
          <a:ln w="1905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Arial" pitchFamily="34" charset="0"/>
                <a:ea typeface="MS PGothic" pitchFamily="34" charset="-128"/>
              </a:rPr>
              <a:t>Why not favor</a:t>
            </a:r>
            <a:r>
              <a:rPr kumimoji="0" lang="en-US" b="0" i="0" u="none" strike="noStrike" cap="none" normalizeH="0" dirty="0" smtClean="0">
                <a:ln>
                  <a:noFill/>
                </a:ln>
                <a:solidFill>
                  <a:srgbClr val="000000"/>
                </a:solidFill>
                <a:effectLst/>
                <a:latin typeface="Arial" pitchFamily="34" charset="0"/>
                <a:ea typeface="MS PGothic" pitchFamily="34" charset="-128"/>
              </a:rPr>
              <a:t> HP branches to decrease </a:t>
            </a:r>
            <a:r>
              <a:rPr lang="en-US" dirty="0" smtClean="0">
                <a:solidFill>
                  <a:srgbClr val="000000"/>
                </a:solidFill>
              </a:rPr>
              <a:t>their</a:t>
            </a:r>
            <a:r>
              <a:rPr kumimoji="0" lang="en-US" b="0" i="0" u="none" strike="noStrike" cap="none" normalizeH="0" dirty="0" smtClean="0">
                <a:ln>
                  <a:noFill/>
                </a:ln>
                <a:solidFill>
                  <a:srgbClr val="000000"/>
                </a:solidFill>
                <a:effectLst/>
                <a:latin typeface="Arial" pitchFamily="34" charset="0"/>
                <a:ea typeface="MS PGothic" pitchFamily="34" charset="-128"/>
              </a:rPr>
              <a:t> MR?</a:t>
            </a:r>
            <a:endParaRPr kumimoji="0" lang="en-US" b="0" i="0" u="none" strike="noStrike" cap="none" normalizeH="0" baseline="0" dirty="0" smtClean="0">
              <a:ln>
                <a:noFill/>
              </a:ln>
              <a:solidFill>
                <a:srgbClr val="000000"/>
              </a:solidFill>
              <a:effectLst/>
              <a:latin typeface="Arial" pitchFamily="34" charset="0"/>
              <a:ea typeface="MS PGothic" pitchFamily="34" charset="-128"/>
            </a:endParaRPr>
          </a:p>
        </p:txBody>
      </p:sp>
      <p:sp>
        <p:nvSpPr>
          <p:cNvPr id="6" name="Title 6"/>
          <p:cNvSpPr txBox="1">
            <a:spLocks/>
          </p:cNvSpPr>
          <p:nvPr/>
        </p:nvSpPr>
        <p:spPr bwMode="auto">
          <a:xfrm>
            <a:off x="609600" y="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smtClean="0">
                <a:solidFill>
                  <a:srgbClr val="000000"/>
                </a:solidFill>
                <a:latin typeface="Times New Roman" pitchFamily="18" charset="0"/>
                <a:ea typeface="宋体" charset="-122"/>
                <a:cs typeface="+mn-cs"/>
              </a:rPr>
              <a:t>1. Motivation</a:t>
            </a:r>
            <a:endParaRPr kumimoji="1" lang="en-US" sz="3200" b="1" dirty="0">
              <a:solidFill>
                <a:srgbClr val="000000"/>
              </a:solidFill>
              <a:latin typeface="Times New Roman" pitchFamily="18" charset="0"/>
              <a:ea typeface="宋体" charset="-122"/>
              <a:cs typeface="+mn-cs"/>
            </a:endParaRPr>
          </a:p>
        </p:txBody>
      </p:sp>
      <p:sp>
        <p:nvSpPr>
          <p:cNvPr id="11" name="TextBox 10"/>
          <p:cNvSpPr txBox="1"/>
          <p:nvPr/>
        </p:nvSpPr>
        <p:spPr>
          <a:xfrm>
            <a:off x="0" y="457200"/>
            <a:ext cx="9601200" cy="523220"/>
          </a:xfrm>
          <a:prstGeom prst="rect">
            <a:avLst/>
          </a:prstGeom>
          <a:noFill/>
        </p:spPr>
        <p:txBody>
          <a:bodyPr wrap="square" rtlCol="0">
            <a:spAutoFit/>
          </a:bodyPr>
          <a:lstStyle/>
          <a:p>
            <a:r>
              <a:rPr lang="en-US" sz="2800" dirty="0" smtClean="0">
                <a:solidFill>
                  <a:srgbClr val="000000"/>
                </a:solidFill>
                <a:latin typeface="Times New Roman" pitchFamily="18" charset="0"/>
                <a:cs typeface="Times New Roman" pitchFamily="18" charset="0"/>
              </a:rPr>
              <a:t>Typical branch predictor: to decrease misprediction </a:t>
            </a:r>
            <a:r>
              <a:rPr lang="en-US" sz="2800" dirty="0">
                <a:solidFill>
                  <a:srgbClr val="000000"/>
                </a:solidFill>
                <a:latin typeface="Times New Roman" pitchFamily="18" charset="0"/>
                <a:cs typeface="Times New Roman" pitchFamily="18" charset="0"/>
              </a:rPr>
              <a:t>rate </a:t>
            </a:r>
            <a:r>
              <a:rPr lang="en-US" sz="2800" dirty="0" smtClean="0">
                <a:solidFill>
                  <a:srgbClr val="000000"/>
                </a:solidFill>
                <a:latin typeface="Times New Roman" pitchFamily="18" charset="0"/>
                <a:cs typeface="Times New Roman" pitchFamily="18" charset="0"/>
              </a:rPr>
              <a:t>(</a:t>
            </a:r>
            <a:r>
              <a:rPr lang="en-US" sz="2800" b="1" dirty="0">
                <a:solidFill>
                  <a:srgbClr val="000000"/>
                </a:solidFill>
                <a:latin typeface="Times New Roman" pitchFamily="18" charset="0"/>
                <a:cs typeface="Times New Roman" pitchFamily="18" charset="0"/>
              </a:rPr>
              <a:t>MR</a:t>
            </a:r>
            <a:r>
              <a:rPr lang="en-US" sz="2800" dirty="0">
                <a:solidFill>
                  <a:srgbClr val="000000"/>
                </a:solidFill>
                <a:latin typeface="Times New Roman" pitchFamily="18" charset="0"/>
                <a:cs typeface="Times New Roman" pitchFamily="18" charset="0"/>
              </a:rPr>
              <a:t>):</a:t>
            </a:r>
            <a:endParaRPr lang="en-US" sz="2800" dirty="0" smtClean="0">
              <a:solidFill>
                <a:srgbClr val="000000"/>
              </a:solidFill>
              <a:latin typeface="Times New Roman" pitchFamily="18" charset="0"/>
              <a:cs typeface="Times New Roman" pitchFamily="18" charset="0"/>
            </a:endParaRPr>
          </a:p>
        </p:txBody>
      </p:sp>
      <p:sp>
        <p:nvSpPr>
          <p:cNvPr id="13" name="TextBox 12"/>
          <p:cNvSpPr txBox="1"/>
          <p:nvPr/>
        </p:nvSpPr>
        <p:spPr>
          <a:xfrm>
            <a:off x="577697" y="864864"/>
            <a:ext cx="8126566" cy="830997"/>
          </a:xfrm>
          <a:prstGeom prst="rect">
            <a:avLst/>
          </a:prstGeom>
          <a:noFill/>
        </p:spPr>
        <p:txBody>
          <a:bodyPr wrap="square" rtlCol="0">
            <a:spAutoFit/>
          </a:bodyPr>
          <a:lstStyle/>
          <a:p>
            <a:r>
              <a:rPr lang="en-US" dirty="0">
                <a:solidFill>
                  <a:srgbClr val="000000"/>
                </a:solidFill>
                <a:latin typeface="Times New Roman" pitchFamily="18" charset="0"/>
                <a:cs typeface="Times New Roman" pitchFamily="18" charset="0"/>
              </a:rPr>
              <a:t>i.e. </a:t>
            </a:r>
            <a:r>
              <a:rPr lang="en-US" dirty="0" smtClean="0">
                <a:solidFill>
                  <a:srgbClr val="000000"/>
                </a:solidFill>
                <a:latin typeface="Times New Roman" pitchFamily="18" charset="0"/>
                <a:cs typeface="Times New Roman" pitchFamily="18" charset="0"/>
              </a:rPr>
              <a:t>Two-level adaptive (</a:t>
            </a:r>
            <a:r>
              <a:rPr lang="en-US" dirty="0" err="1" smtClean="0">
                <a:solidFill>
                  <a:srgbClr val="000000"/>
                </a:solidFill>
                <a:latin typeface="Times New Roman" pitchFamily="18" charset="0"/>
                <a:cs typeface="Times New Roman" pitchFamily="18" charset="0"/>
              </a:rPr>
              <a:t>Yeh</a:t>
            </a:r>
            <a:r>
              <a:rPr lang="en-US" dirty="0" smtClean="0">
                <a:solidFill>
                  <a:srgbClr val="000000"/>
                </a:solidFill>
                <a:latin typeface="Times New Roman" pitchFamily="18" charset="0"/>
                <a:cs typeface="Times New Roman" pitchFamily="18" charset="0"/>
              </a:rPr>
              <a:t> &amp; </a:t>
            </a:r>
            <a:r>
              <a:rPr lang="en-US" dirty="0" err="1" smtClean="0">
                <a:solidFill>
                  <a:srgbClr val="000000"/>
                </a:solidFill>
                <a:latin typeface="Times New Roman" pitchFamily="18" charset="0"/>
                <a:cs typeface="Times New Roman" pitchFamily="18" charset="0"/>
              </a:rPr>
              <a:t>Patt</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Neural (</a:t>
            </a:r>
            <a:r>
              <a:rPr lang="en-US" dirty="0" err="1" smtClean="0">
                <a:solidFill>
                  <a:srgbClr val="000000"/>
                </a:solidFill>
                <a:latin typeface="Times New Roman" pitchFamily="18" charset="0"/>
                <a:cs typeface="Times New Roman" pitchFamily="18" charset="0"/>
              </a:rPr>
              <a:t>Vintan</a:t>
            </a:r>
            <a:r>
              <a:rPr lang="en-US" dirty="0" smtClean="0">
                <a:solidFill>
                  <a:srgbClr val="000000"/>
                </a:solidFill>
                <a:latin typeface="Times New Roman" pitchFamily="18" charset="0"/>
                <a:cs typeface="Times New Roman" pitchFamily="18" charset="0"/>
              </a:rPr>
              <a:t> &amp; Jimenez</a:t>
            </a:r>
            <a:r>
              <a:rPr lang="en-US" dirty="0">
                <a:solidFill>
                  <a:srgbClr val="000000"/>
                </a:solidFill>
                <a:latin typeface="Times New Roman" pitchFamily="18" charset="0"/>
                <a:cs typeface="Times New Roman" pitchFamily="18" charset="0"/>
              </a:rPr>
              <a:t>) and LTAGE (</a:t>
            </a:r>
            <a:r>
              <a:rPr lang="en-US" dirty="0" err="1">
                <a:solidFill>
                  <a:srgbClr val="000000"/>
                </a:solidFill>
                <a:latin typeface="Times New Roman" pitchFamily="18" charset="0"/>
                <a:cs typeface="Times New Roman" pitchFamily="18" charset="0"/>
              </a:rPr>
              <a:t>Seznec</a:t>
            </a:r>
            <a:r>
              <a:rPr lang="en-US" dirty="0" smtClean="0">
                <a:solidFill>
                  <a:srgbClr val="000000"/>
                </a:solidFill>
                <a:latin typeface="Times New Roman" pitchFamily="18" charset="0"/>
                <a:cs typeface="Times New Roman" pitchFamily="18" charset="0"/>
              </a:rPr>
              <a:t>)</a:t>
            </a:r>
          </a:p>
        </p:txBody>
      </p:sp>
      <p:sp>
        <p:nvSpPr>
          <p:cNvPr id="15" name="TextBox 14"/>
          <p:cNvSpPr txBox="1"/>
          <p:nvPr/>
        </p:nvSpPr>
        <p:spPr>
          <a:xfrm>
            <a:off x="-76200" y="1981200"/>
            <a:ext cx="9296400" cy="523220"/>
          </a:xfrm>
          <a:prstGeom prst="rect">
            <a:avLst/>
          </a:prstGeom>
          <a:noFill/>
        </p:spPr>
        <p:txBody>
          <a:bodyPr wrap="square" rtlCol="0">
            <a:spAutoFit/>
          </a:bodyPr>
          <a:lstStyle/>
          <a:p>
            <a:r>
              <a:rPr lang="en-US" sz="2800" dirty="0" smtClean="0">
                <a:solidFill>
                  <a:srgbClr val="000000"/>
                </a:solidFill>
                <a:latin typeface="Times New Roman" pitchFamily="18" charset="0"/>
                <a:cs typeface="Times New Roman" pitchFamily="18" charset="0"/>
              </a:rPr>
              <a:t>Performance can also be improved even if MR doesn’t decrease</a:t>
            </a:r>
          </a:p>
        </p:txBody>
      </p:sp>
      <p:sp>
        <p:nvSpPr>
          <p:cNvPr id="16" name="Right Arrow 15"/>
          <p:cNvSpPr/>
          <p:nvPr/>
        </p:nvSpPr>
        <p:spPr bwMode="auto">
          <a:xfrm>
            <a:off x="4352791" y="5302151"/>
            <a:ext cx="667018" cy="514350"/>
          </a:xfrm>
          <a:prstGeom prst="rightArrow">
            <a:avLst/>
          </a:prstGeom>
          <a:solidFill>
            <a:srgbClr val="16F63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rgbClr val="000000"/>
              </a:solidFill>
              <a:effectLst/>
              <a:latin typeface="Arial" pitchFamily="34" charset="0"/>
              <a:ea typeface="MS PGothic" pitchFamily="34" charset="-128"/>
            </a:endParaRPr>
          </a:p>
        </p:txBody>
      </p:sp>
      <p:sp>
        <p:nvSpPr>
          <p:cNvPr id="17" name="Rectangle 16"/>
          <p:cNvSpPr/>
          <p:nvPr/>
        </p:nvSpPr>
        <p:spPr bwMode="auto">
          <a:xfrm>
            <a:off x="5105400" y="4896780"/>
            <a:ext cx="3429000" cy="1237163"/>
          </a:xfrm>
          <a:prstGeom prst="rect">
            <a:avLst/>
          </a:prstGeom>
          <a:noFill/>
          <a:ln w="1905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rPr>
              <a:t>Even if total MR doesn't decrease,</a:t>
            </a:r>
            <a:r>
              <a:rPr kumimoji="0" lang="en-US" b="0" i="0" u="none" strike="noStrike" cap="none" normalizeH="0" dirty="0" smtClean="0">
                <a:ln>
                  <a:noFill/>
                </a:ln>
                <a:solidFill>
                  <a:srgbClr val="000000"/>
                </a:solidFill>
                <a:effectLst/>
              </a:rPr>
              <a:t> </a:t>
            </a:r>
            <a:r>
              <a:rPr lang="en-US" dirty="0" smtClean="0">
                <a:solidFill>
                  <a:srgbClr val="000000"/>
                </a:solidFill>
              </a:rPr>
              <a:t>performance could still be improved</a:t>
            </a:r>
            <a:endParaRPr kumimoji="0" lang="en-US" b="0" i="0" u="none" strike="noStrike" cap="none" normalizeH="0" baseline="0" dirty="0" smtClean="0">
              <a:ln>
                <a:noFill/>
              </a:ln>
              <a:solidFill>
                <a:srgbClr val="000000"/>
              </a:solidFill>
              <a:effectLst/>
            </a:endParaRPr>
          </a:p>
        </p:txBody>
      </p:sp>
      <p:sp>
        <p:nvSpPr>
          <p:cNvPr id="35" name="Rectangle 34"/>
          <p:cNvSpPr/>
          <p:nvPr/>
        </p:nvSpPr>
        <p:spPr bwMode="auto">
          <a:xfrm>
            <a:off x="153194" y="3948429"/>
            <a:ext cx="649588" cy="303348"/>
          </a:xfrm>
          <a:prstGeom prst="rect">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36" name="Rectangle 35"/>
          <p:cNvSpPr/>
          <p:nvPr/>
        </p:nvSpPr>
        <p:spPr bwMode="auto">
          <a:xfrm>
            <a:off x="4203700" y="4379077"/>
            <a:ext cx="304800" cy="303348"/>
          </a:xfrm>
          <a:prstGeom prst="rect">
            <a:avLst/>
          </a:prstGeom>
          <a:solidFill>
            <a:srgbClr val="16F63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grpSp>
        <p:nvGrpSpPr>
          <p:cNvPr id="7" name="Group 6"/>
          <p:cNvGrpSpPr/>
          <p:nvPr/>
        </p:nvGrpSpPr>
        <p:grpSpPr>
          <a:xfrm>
            <a:off x="304800" y="2504420"/>
            <a:ext cx="8239918" cy="1083935"/>
            <a:chOff x="485166" y="2438400"/>
            <a:chExt cx="8219096" cy="1083935"/>
          </a:xfrm>
        </p:grpSpPr>
        <p:sp>
          <p:nvSpPr>
            <p:cNvPr id="12" name="Rectangle 11"/>
            <p:cNvSpPr/>
            <p:nvPr/>
          </p:nvSpPr>
          <p:spPr bwMode="auto">
            <a:xfrm>
              <a:off x="3346450" y="2940080"/>
              <a:ext cx="885825" cy="336490"/>
            </a:xfrm>
            <a:prstGeom prst="rect">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18" name="Rectangle 17"/>
            <p:cNvSpPr/>
            <p:nvPr/>
          </p:nvSpPr>
          <p:spPr bwMode="auto">
            <a:xfrm>
              <a:off x="2203450" y="2940080"/>
              <a:ext cx="304800" cy="336490"/>
            </a:xfrm>
            <a:prstGeom prst="rect">
              <a:avLst/>
            </a:prstGeom>
            <a:solidFill>
              <a:srgbClr val="16F63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19" name="Rectangle 18"/>
            <p:cNvSpPr/>
            <p:nvPr/>
          </p:nvSpPr>
          <p:spPr bwMode="auto">
            <a:xfrm>
              <a:off x="1581150" y="2482880"/>
              <a:ext cx="622300" cy="336490"/>
            </a:xfrm>
            <a:prstGeom prst="rect">
              <a:avLst/>
            </a:prstGeom>
            <a:pattFill prst="zigZag">
              <a:fgClr>
                <a:srgbClr val="000000"/>
              </a:fgClr>
              <a:bgClr>
                <a:schemeClr val="bg1"/>
              </a:bgClr>
            </a:patt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20" name="Rectangle 19"/>
            <p:cNvSpPr/>
            <p:nvPr/>
          </p:nvSpPr>
          <p:spPr bwMode="auto">
            <a:xfrm>
              <a:off x="1581150" y="2940080"/>
              <a:ext cx="622300" cy="336490"/>
            </a:xfrm>
            <a:prstGeom prst="rect">
              <a:avLst/>
            </a:prstGeom>
            <a:pattFill prst="zigZag">
              <a:fgClr>
                <a:srgbClr val="000000"/>
              </a:fgClr>
              <a:bgClr>
                <a:schemeClr val="bg1"/>
              </a:bgClr>
            </a:patt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1" name="Rectangle 20"/>
            <p:cNvSpPr/>
            <p:nvPr/>
          </p:nvSpPr>
          <p:spPr bwMode="auto">
            <a:xfrm>
              <a:off x="2508250" y="2482880"/>
              <a:ext cx="431800" cy="336490"/>
            </a:xfrm>
            <a:prstGeom prst="rect">
              <a:avLst/>
            </a:prstGeom>
            <a:pattFill prst="zigZag">
              <a:fgClr>
                <a:srgbClr val="000000"/>
              </a:fgClr>
              <a:bgClr>
                <a:schemeClr val="bg1"/>
              </a:bgClr>
            </a:patt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2" name="Rectangle 21"/>
            <p:cNvSpPr/>
            <p:nvPr/>
          </p:nvSpPr>
          <p:spPr bwMode="auto">
            <a:xfrm>
              <a:off x="2940050" y="2940080"/>
              <a:ext cx="304800" cy="336490"/>
            </a:xfrm>
            <a:prstGeom prst="rect">
              <a:avLst/>
            </a:prstGeom>
            <a:solidFill>
              <a:srgbClr val="16F63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3" name="Rectangle 22"/>
            <p:cNvSpPr/>
            <p:nvPr/>
          </p:nvSpPr>
          <p:spPr bwMode="auto">
            <a:xfrm>
              <a:off x="2508250" y="2940080"/>
              <a:ext cx="431800" cy="336490"/>
            </a:xfrm>
            <a:prstGeom prst="rect">
              <a:avLst/>
            </a:prstGeom>
            <a:pattFill prst="zigZag">
              <a:fgClr>
                <a:srgbClr val="000000"/>
              </a:fgClr>
              <a:bgClr>
                <a:schemeClr val="bg1"/>
              </a:bgClr>
            </a:patt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4" name="Rectangle 23"/>
            <p:cNvSpPr/>
            <p:nvPr/>
          </p:nvSpPr>
          <p:spPr bwMode="auto">
            <a:xfrm>
              <a:off x="3825875" y="2482880"/>
              <a:ext cx="101600" cy="336490"/>
            </a:xfrm>
            <a:prstGeom prst="rect">
              <a:avLst/>
            </a:prstGeom>
            <a:pattFill prst="zigZag">
              <a:fgClr>
                <a:srgbClr val="000000"/>
              </a:fgClr>
              <a:bgClr>
                <a:schemeClr val="bg1"/>
              </a:bgClr>
            </a:patt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5" name="Rectangle 24"/>
            <p:cNvSpPr/>
            <p:nvPr/>
          </p:nvSpPr>
          <p:spPr bwMode="auto">
            <a:xfrm>
              <a:off x="3244850" y="2940080"/>
              <a:ext cx="101600" cy="336490"/>
            </a:xfrm>
            <a:prstGeom prst="rect">
              <a:avLst/>
            </a:prstGeom>
            <a:pattFill prst="zigZag">
              <a:fgClr>
                <a:srgbClr val="000000"/>
              </a:fgClr>
              <a:bgClr>
                <a:schemeClr val="bg1"/>
              </a:bgClr>
            </a:patt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6" name="Rectangle 25"/>
            <p:cNvSpPr/>
            <p:nvPr/>
          </p:nvSpPr>
          <p:spPr bwMode="auto">
            <a:xfrm>
              <a:off x="2203450" y="2482880"/>
              <a:ext cx="304800" cy="336490"/>
            </a:xfrm>
            <a:prstGeom prst="rect">
              <a:avLst/>
            </a:prstGeom>
            <a:solidFill>
              <a:srgbClr val="16F63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7" name="Rectangle 26"/>
            <p:cNvSpPr/>
            <p:nvPr/>
          </p:nvSpPr>
          <p:spPr bwMode="auto">
            <a:xfrm>
              <a:off x="4227512" y="2940080"/>
              <a:ext cx="1739900" cy="336490"/>
            </a:xfrm>
            <a:prstGeom prst="rect">
              <a:avLst/>
            </a:prstGeom>
            <a:pattFill prst="zigZag">
              <a:fgClr>
                <a:srgbClr val="000000"/>
              </a:fgClr>
              <a:bgClr>
                <a:schemeClr val="bg1"/>
              </a:bgClr>
            </a:patt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8" name="Rectangle 27"/>
            <p:cNvSpPr/>
            <p:nvPr/>
          </p:nvSpPr>
          <p:spPr bwMode="auto">
            <a:xfrm>
              <a:off x="5967412" y="2940080"/>
              <a:ext cx="304800" cy="336490"/>
            </a:xfrm>
            <a:prstGeom prst="rect">
              <a:avLst/>
            </a:prstGeom>
            <a:solidFill>
              <a:srgbClr val="16F63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9" name="Rectangle 28"/>
            <p:cNvSpPr/>
            <p:nvPr/>
          </p:nvSpPr>
          <p:spPr bwMode="auto">
            <a:xfrm>
              <a:off x="2940050" y="2482880"/>
              <a:ext cx="885825" cy="336490"/>
            </a:xfrm>
            <a:prstGeom prst="rect">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30" name="Rectangle 29"/>
            <p:cNvSpPr/>
            <p:nvPr/>
          </p:nvSpPr>
          <p:spPr bwMode="auto">
            <a:xfrm>
              <a:off x="3927475" y="2482880"/>
              <a:ext cx="885825" cy="336490"/>
            </a:xfrm>
            <a:prstGeom prst="rect">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31" name="Rectangle 30"/>
            <p:cNvSpPr/>
            <p:nvPr/>
          </p:nvSpPr>
          <p:spPr bwMode="auto">
            <a:xfrm>
              <a:off x="4813300" y="2482880"/>
              <a:ext cx="1739900" cy="336490"/>
            </a:xfrm>
            <a:prstGeom prst="rect">
              <a:avLst/>
            </a:prstGeom>
            <a:pattFill prst="zigZag">
              <a:fgClr>
                <a:srgbClr val="000000"/>
              </a:fgClr>
              <a:bgClr>
                <a:schemeClr val="bg1"/>
              </a:bgClr>
            </a:patt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cxnSp>
          <p:nvCxnSpPr>
            <p:cNvPr id="32" name="Straight Arrow Connector 31"/>
            <p:cNvCxnSpPr/>
            <p:nvPr/>
          </p:nvCxnSpPr>
          <p:spPr bwMode="auto">
            <a:xfrm>
              <a:off x="1526682" y="3429090"/>
              <a:ext cx="7177580" cy="0"/>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 name="TextBox 32"/>
            <p:cNvSpPr txBox="1"/>
            <p:nvPr/>
          </p:nvSpPr>
          <p:spPr>
            <a:xfrm>
              <a:off x="7696201" y="3060670"/>
              <a:ext cx="931862" cy="461665"/>
            </a:xfrm>
            <a:prstGeom prst="rect">
              <a:avLst/>
            </a:prstGeom>
            <a:noFill/>
          </p:spPr>
          <p:txBody>
            <a:bodyPr wrap="square" rtlCol="0">
              <a:spAutoFit/>
            </a:bodyPr>
            <a:lstStyle/>
            <a:p>
              <a:r>
                <a:rPr lang="en-US" dirty="0" smtClean="0">
                  <a:solidFill>
                    <a:srgbClr val="000000"/>
                  </a:solidFill>
                </a:rPr>
                <a:t>Time</a:t>
              </a:r>
              <a:endParaRPr lang="en-US" dirty="0">
                <a:solidFill>
                  <a:srgbClr val="000000"/>
                </a:solidFill>
              </a:endParaRPr>
            </a:p>
          </p:txBody>
        </p:sp>
        <p:sp>
          <p:nvSpPr>
            <p:cNvPr id="34" name="Rectangle 33"/>
            <p:cNvSpPr/>
            <p:nvPr/>
          </p:nvSpPr>
          <p:spPr bwMode="auto">
            <a:xfrm>
              <a:off x="6553200" y="2482880"/>
              <a:ext cx="885825" cy="336490"/>
            </a:xfrm>
            <a:prstGeom prst="rect">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2" name="TextBox 1"/>
            <p:cNvSpPr txBox="1"/>
            <p:nvPr/>
          </p:nvSpPr>
          <p:spPr>
            <a:xfrm>
              <a:off x="485166" y="2438400"/>
              <a:ext cx="1018534" cy="461665"/>
            </a:xfrm>
            <a:prstGeom prst="rect">
              <a:avLst/>
            </a:prstGeom>
            <a:noFill/>
          </p:spPr>
          <p:txBody>
            <a:bodyPr wrap="square" rtlCol="0">
              <a:spAutoFit/>
            </a:bodyPr>
            <a:lstStyle/>
            <a:p>
              <a:r>
                <a:rPr lang="en-US" dirty="0" smtClean="0">
                  <a:solidFill>
                    <a:srgbClr val="000000"/>
                  </a:solidFill>
                </a:rPr>
                <a:t>Run 1</a:t>
              </a:r>
              <a:endParaRPr lang="en-US" dirty="0">
                <a:solidFill>
                  <a:srgbClr val="000000"/>
                </a:solidFill>
              </a:endParaRPr>
            </a:p>
          </p:txBody>
        </p:sp>
        <p:sp>
          <p:nvSpPr>
            <p:cNvPr id="38" name="TextBox 37"/>
            <p:cNvSpPr txBox="1"/>
            <p:nvPr/>
          </p:nvSpPr>
          <p:spPr>
            <a:xfrm>
              <a:off x="500062" y="2904294"/>
              <a:ext cx="1023938" cy="461665"/>
            </a:xfrm>
            <a:prstGeom prst="rect">
              <a:avLst/>
            </a:prstGeom>
            <a:noFill/>
          </p:spPr>
          <p:txBody>
            <a:bodyPr wrap="square" rtlCol="0">
              <a:spAutoFit/>
            </a:bodyPr>
            <a:lstStyle/>
            <a:p>
              <a:r>
                <a:rPr lang="en-US" dirty="0" smtClean="0">
                  <a:solidFill>
                    <a:srgbClr val="000000"/>
                  </a:solidFill>
                </a:rPr>
                <a:t>Run 2</a:t>
              </a:r>
              <a:endParaRPr lang="en-US" dirty="0">
                <a:solidFill>
                  <a:srgbClr val="000000"/>
                </a:solidFill>
              </a:endParaRPr>
            </a:p>
          </p:txBody>
        </p:sp>
      </p:grpSp>
      <p:sp>
        <p:nvSpPr>
          <p:cNvPr id="39" name="TextBox 38"/>
          <p:cNvSpPr txBox="1"/>
          <p:nvPr/>
        </p:nvSpPr>
        <p:spPr>
          <a:xfrm>
            <a:off x="1143000" y="3902146"/>
            <a:ext cx="7708900" cy="461665"/>
          </a:xfrm>
          <a:prstGeom prst="rect">
            <a:avLst/>
          </a:prstGeom>
          <a:noFill/>
        </p:spPr>
        <p:txBody>
          <a:bodyPr wrap="square" rtlCol="0">
            <a:spAutoFit/>
          </a:bodyPr>
          <a:lstStyle/>
          <a:p>
            <a:r>
              <a:rPr lang="en-US" dirty="0" smtClean="0">
                <a:solidFill>
                  <a:srgbClr val="000000"/>
                </a:solidFill>
              </a:rPr>
              <a:t>Time that a mispredicted branch is on the wrong path</a:t>
            </a:r>
            <a:endParaRPr lang="en-US" dirty="0">
              <a:solidFill>
                <a:srgbClr val="000000"/>
              </a:solidFill>
            </a:endParaRPr>
          </a:p>
        </p:txBody>
      </p:sp>
      <p:sp>
        <p:nvSpPr>
          <p:cNvPr id="3" name="TextBox 2"/>
          <p:cNvSpPr txBox="1"/>
          <p:nvPr/>
        </p:nvSpPr>
        <p:spPr>
          <a:xfrm>
            <a:off x="76200" y="1600200"/>
            <a:ext cx="1734837" cy="523220"/>
          </a:xfrm>
          <a:prstGeom prst="rect">
            <a:avLst/>
          </a:prstGeom>
          <a:noFill/>
        </p:spPr>
        <p:txBody>
          <a:bodyPr wrap="square" rtlCol="0">
            <a:spAutoFit/>
          </a:bodyPr>
          <a:lstStyle/>
          <a:p>
            <a:r>
              <a:rPr lang="en-US" sz="2800" b="1" dirty="0" smtClean="0">
                <a:solidFill>
                  <a:srgbClr val="FF0000"/>
                </a:solidFill>
              </a:rPr>
              <a:t>However</a:t>
            </a:r>
            <a:endParaRPr lang="en-US" sz="2800" b="1" dirty="0">
              <a:solidFill>
                <a:srgbClr val="FF0000"/>
              </a:solidFill>
            </a:endParaRPr>
          </a:p>
        </p:txBody>
      </p:sp>
      <p:sp>
        <p:nvSpPr>
          <p:cNvPr id="43"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2</a:t>
            </a:fld>
            <a:endParaRPr lang="en-US" sz="1400" dirty="0">
              <a:solidFill>
                <a:srgbClr val="534E43"/>
              </a:solidFill>
            </a:endParaRPr>
          </a:p>
        </p:txBody>
      </p:sp>
      <p:sp>
        <p:nvSpPr>
          <p:cNvPr id="44" name="Rectangle 43"/>
          <p:cNvSpPr/>
          <p:nvPr/>
        </p:nvSpPr>
        <p:spPr bwMode="auto">
          <a:xfrm>
            <a:off x="857551" y="3948429"/>
            <a:ext cx="304800" cy="303348"/>
          </a:xfrm>
          <a:prstGeom prst="rect">
            <a:avLst/>
          </a:prstGeom>
          <a:solidFill>
            <a:srgbClr val="16F63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45" name="Rectangle 44"/>
          <p:cNvSpPr/>
          <p:nvPr/>
        </p:nvSpPr>
        <p:spPr bwMode="auto">
          <a:xfrm>
            <a:off x="152400" y="4359524"/>
            <a:ext cx="649588" cy="303348"/>
          </a:xfrm>
          <a:prstGeom prst="rect">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46" name="TextBox 45"/>
          <p:cNvSpPr txBox="1"/>
          <p:nvPr/>
        </p:nvSpPr>
        <p:spPr>
          <a:xfrm>
            <a:off x="857551" y="4285378"/>
            <a:ext cx="2723849" cy="461665"/>
          </a:xfrm>
          <a:prstGeom prst="rect">
            <a:avLst/>
          </a:prstGeom>
          <a:noFill/>
        </p:spPr>
        <p:txBody>
          <a:bodyPr wrap="square" rtlCol="0">
            <a:spAutoFit/>
          </a:bodyPr>
          <a:lstStyle/>
          <a:p>
            <a:r>
              <a:rPr lang="en-US" dirty="0" smtClean="0">
                <a:solidFill>
                  <a:srgbClr val="000000"/>
                </a:solidFill>
              </a:rPr>
              <a:t>High penalty (</a:t>
            </a:r>
            <a:r>
              <a:rPr lang="en-US" b="1" dirty="0" smtClean="0">
                <a:solidFill>
                  <a:srgbClr val="000000"/>
                </a:solidFill>
              </a:rPr>
              <a:t>HP</a:t>
            </a:r>
            <a:r>
              <a:rPr lang="en-US" dirty="0" smtClean="0">
                <a:solidFill>
                  <a:srgbClr val="000000"/>
                </a:solidFill>
              </a:rPr>
              <a:t>)</a:t>
            </a:r>
            <a:endParaRPr lang="en-US" dirty="0">
              <a:solidFill>
                <a:srgbClr val="000000"/>
              </a:solidFill>
            </a:endParaRPr>
          </a:p>
        </p:txBody>
      </p:sp>
      <p:sp>
        <p:nvSpPr>
          <p:cNvPr id="48" name="TextBox 47"/>
          <p:cNvSpPr txBox="1"/>
          <p:nvPr/>
        </p:nvSpPr>
        <p:spPr>
          <a:xfrm>
            <a:off x="4631409" y="4280365"/>
            <a:ext cx="2723849" cy="461665"/>
          </a:xfrm>
          <a:prstGeom prst="rect">
            <a:avLst/>
          </a:prstGeom>
          <a:noFill/>
        </p:spPr>
        <p:txBody>
          <a:bodyPr wrap="square" rtlCol="0">
            <a:spAutoFit/>
          </a:bodyPr>
          <a:lstStyle/>
          <a:p>
            <a:r>
              <a:rPr lang="en-US" dirty="0" smtClean="0">
                <a:solidFill>
                  <a:srgbClr val="000000"/>
                </a:solidFill>
              </a:rPr>
              <a:t>Low penalty (</a:t>
            </a:r>
            <a:r>
              <a:rPr lang="en-US" b="1" dirty="0" smtClean="0">
                <a:solidFill>
                  <a:srgbClr val="000000"/>
                </a:solidFill>
              </a:rPr>
              <a:t>HP</a:t>
            </a:r>
            <a:r>
              <a:rPr lang="en-US" dirty="0" smtClean="0">
                <a:solidFill>
                  <a:srgbClr val="000000"/>
                </a:solidFill>
              </a:rPr>
              <a:t>)</a:t>
            </a:r>
            <a:endParaRPr lang="en-US" dirty="0">
              <a:solidFill>
                <a:srgbClr val="000000"/>
              </a:solidFill>
            </a:endParaRPr>
          </a:p>
        </p:txBody>
      </p:sp>
      <p:sp>
        <p:nvSpPr>
          <p:cNvPr id="49" name="TextBox 48"/>
          <p:cNvSpPr txBox="1"/>
          <p:nvPr/>
        </p:nvSpPr>
        <p:spPr>
          <a:xfrm>
            <a:off x="0" y="3429000"/>
            <a:ext cx="9296400" cy="461665"/>
          </a:xfrm>
          <a:prstGeom prst="rect">
            <a:avLst/>
          </a:prstGeom>
          <a:noFill/>
        </p:spPr>
        <p:txBody>
          <a:bodyPr wrap="square" rtlCol="0">
            <a:spAutoFit/>
          </a:bodyPr>
          <a:lstStyle/>
          <a:p>
            <a:r>
              <a:rPr lang="en-US" dirty="0" smtClean="0">
                <a:solidFill>
                  <a:srgbClr val="000000"/>
                </a:solidFill>
                <a:latin typeface="Times New Roman" pitchFamily="18" charset="0"/>
                <a:cs typeface="Times New Roman" pitchFamily="18" charset="0"/>
              </a:rPr>
              <a:t>The same program on the same computers but different branch predictors</a:t>
            </a:r>
          </a:p>
        </p:txBody>
      </p:sp>
    </p:spTree>
    <p:extLst>
      <p:ext uri="{BB962C8B-B14F-4D97-AF65-F5344CB8AC3E}">
        <p14:creationId xmlns:p14="http://schemas.microsoft.com/office/powerpoint/2010/main" val="1447426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barn(inVertical)">
                                      <p:cBhvr>
                                        <p:cTn id="20" dur="5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circle(in)">
                                      <p:cBhvr>
                                        <p:cTn id="25" dur="2000"/>
                                        <p:tgtEl>
                                          <p:spTgt spid="7"/>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49"/>
                                        </p:tgtEl>
                                        <p:attrNameLst>
                                          <p:attrName>style.visibility</p:attrName>
                                        </p:attrNameLst>
                                      </p:cBhvr>
                                      <p:to>
                                        <p:strVal val="visible"/>
                                      </p:to>
                                    </p:set>
                                    <p:animEffect transition="in" filter="barn(inVertical)">
                                      <p:cBhvr>
                                        <p:cTn id="28" dur="500"/>
                                        <p:tgtEl>
                                          <p:spTgt spid="4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5"/>
                                        </p:tgtEl>
                                        <p:attrNameLst>
                                          <p:attrName>style.visibility</p:attrName>
                                        </p:attrNameLst>
                                      </p:cBhvr>
                                      <p:to>
                                        <p:strVal val="visible"/>
                                      </p:to>
                                    </p:set>
                                    <p:animEffect transition="in" filter="fade">
                                      <p:cBhvr>
                                        <p:cTn id="33" dur="500"/>
                                        <p:tgtEl>
                                          <p:spTgt spid="35"/>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44"/>
                                        </p:tgtEl>
                                        <p:attrNameLst>
                                          <p:attrName>style.visibility</p:attrName>
                                        </p:attrNameLst>
                                      </p:cBhvr>
                                      <p:to>
                                        <p:strVal val="visible"/>
                                      </p:to>
                                    </p:set>
                                    <p:animEffect transition="in" filter="fade">
                                      <p:cBhvr>
                                        <p:cTn id="36" dur="500"/>
                                        <p:tgtEl>
                                          <p:spTgt spid="44"/>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9"/>
                                        </p:tgtEl>
                                        <p:attrNameLst>
                                          <p:attrName>style.visibility</p:attrName>
                                        </p:attrNameLst>
                                      </p:cBhvr>
                                      <p:to>
                                        <p:strVal val="visible"/>
                                      </p:to>
                                    </p:set>
                                    <p:animEffect transition="in" filter="fade">
                                      <p:cBhvr>
                                        <p:cTn id="39" dur="500"/>
                                        <p:tgtEl>
                                          <p:spTgt spid="3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fade">
                                      <p:cBhvr>
                                        <p:cTn id="44" dur="500"/>
                                        <p:tgtEl>
                                          <p:spTgt spid="4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6"/>
                                        </p:tgtEl>
                                        <p:attrNameLst>
                                          <p:attrName>style.visibility</p:attrName>
                                        </p:attrNameLst>
                                      </p:cBhvr>
                                      <p:to>
                                        <p:strVal val="visible"/>
                                      </p:to>
                                    </p:set>
                                    <p:animEffect transition="in" filter="fade">
                                      <p:cBhvr>
                                        <p:cTn id="47" dur="500"/>
                                        <p:tgtEl>
                                          <p:spTgt spid="46"/>
                                        </p:tgtEl>
                                      </p:cBhvr>
                                    </p:animEffect>
                                  </p:childTnLst>
                                </p:cTn>
                              </p:par>
                            </p:childTnLst>
                          </p:cTn>
                        </p:par>
                        <p:par>
                          <p:cTn id="48" fill="hold">
                            <p:stCondLst>
                              <p:cond delay="500"/>
                            </p:stCondLst>
                            <p:childTnLst>
                              <p:par>
                                <p:cTn id="49" presetID="10" presetClass="entr" presetSubtype="0" fill="hold" grpId="0" nodeType="afterEffect">
                                  <p:stCondLst>
                                    <p:cond delay="1000"/>
                                  </p:stCondLst>
                                  <p:childTnLst>
                                    <p:set>
                                      <p:cBhvr>
                                        <p:cTn id="50" dur="1" fill="hold">
                                          <p:stCondLst>
                                            <p:cond delay="0"/>
                                          </p:stCondLst>
                                        </p:cTn>
                                        <p:tgtEl>
                                          <p:spTgt spid="36"/>
                                        </p:tgtEl>
                                        <p:attrNameLst>
                                          <p:attrName>style.visibility</p:attrName>
                                        </p:attrNameLst>
                                      </p:cBhvr>
                                      <p:to>
                                        <p:strVal val="visible"/>
                                      </p:to>
                                    </p:set>
                                    <p:animEffect transition="in" filter="fade">
                                      <p:cBhvr>
                                        <p:cTn id="51" dur="500"/>
                                        <p:tgtEl>
                                          <p:spTgt spid="36"/>
                                        </p:tgtEl>
                                      </p:cBhvr>
                                    </p:animEffect>
                                  </p:childTnLst>
                                </p:cTn>
                              </p:par>
                              <p:par>
                                <p:cTn id="52" presetID="10" presetClass="entr" presetSubtype="0" fill="hold" grpId="0" nodeType="withEffect">
                                  <p:stCondLst>
                                    <p:cond delay="1000"/>
                                  </p:stCondLst>
                                  <p:childTnLst>
                                    <p:set>
                                      <p:cBhvr>
                                        <p:cTn id="53" dur="1" fill="hold">
                                          <p:stCondLst>
                                            <p:cond delay="0"/>
                                          </p:stCondLst>
                                        </p:cTn>
                                        <p:tgtEl>
                                          <p:spTgt spid="48"/>
                                        </p:tgtEl>
                                        <p:attrNameLst>
                                          <p:attrName>style.visibility</p:attrName>
                                        </p:attrNameLst>
                                      </p:cBhvr>
                                      <p:to>
                                        <p:strVal val="visible"/>
                                      </p:to>
                                    </p:set>
                                    <p:animEffect transition="in" filter="fade">
                                      <p:cBhvr>
                                        <p:cTn id="54" dur="100"/>
                                        <p:tgtEl>
                                          <p:spTgt spid="48"/>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
                                        </p:tgtEl>
                                        <p:attrNameLst>
                                          <p:attrName>style.visibility</p:attrName>
                                        </p:attrNameLst>
                                      </p:cBhvr>
                                      <p:to>
                                        <p:strVal val="visible"/>
                                      </p:to>
                                    </p:set>
                                    <p:animEffect transition="in" filter="fade">
                                      <p:cBhvr>
                                        <p:cTn id="59" dur="500"/>
                                        <p:tgtEl>
                                          <p:spTgt spid="4"/>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6"/>
                                        </p:tgtEl>
                                        <p:attrNameLst>
                                          <p:attrName>style.visibility</p:attrName>
                                        </p:attrNameLst>
                                      </p:cBhvr>
                                      <p:to>
                                        <p:strVal val="visible"/>
                                      </p:to>
                                    </p:set>
                                    <p:animEffect transition="in" filter="fade">
                                      <p:cBhvr>
                                        <p:cTn id="64" dur="500"/>
                                        <p:tgtEl>
                                          <p:spTgt spid="16"/>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p:bldP spid="13" grpId="0"/>
      <p:bldP spid="15" grpId="0"/>
      <p:bldP spid="16" grpId="0" animBg="1"/>
      <p:bldP spid="17" grpId="0" animBg="1"/>
      <p:bldP spid="35" grpId="0" animBg="1"/>
      <p:bldP spid="36" grpId="0" animBg="1"/>
      <p:bldP spid="39" grpId="0"/>
      <p:bldP spid="3" grpId="0"/>
      <p:bldP spid="44" grpId="0" animBg="1"/>
      <p:bldP spid="45" grpId="0" animBg="1"/>
      <p:bldP spid="46" grpId="0"/>
      <p:bldP spid="48" grpId="0"/>
      <p:bldP spid="4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1999928939"/>
              </p:ext>
            </p:extLst>
          </p:nvPr>
        </p:nvGraphicFramePr>
        <p:xfrm>
          <a:off x="152400" y="967930"/>
          <a:ext cx="8686799" cy="3702939"/>
        </p:xfrm>
        <a:graphic>
          <a:graphicData uri="http://schemas.openxmlformats.org/presentationml/2006/ole">
            <mc:AlternateContent xmlns:mc="http://schemas.openxmlformats.org/markup-compatibility/2006">
              <mc:Choice xmlns:v="urn:schemas-microsoft-com:vml" Requires="v">
                <p:oleObj spid="_x0000_s11416" name="Visio" r:id="rId4" imgW="2980836" imgH="1193530" progId="Visio.Drawing.11">
                  <p:embed/>
                </p:oleObj>
              </mc:Choice>
              <mc:Fallback>
                <p:oleObj name="Visio" r:id="rId4" imgW="2980836" imgH="1193530" progId="Visio.Drawing.11">
                  <p:embed/>
                  <p:pic>
                    <p:nvPicPr>
                      <p:cNvPr id="0" name="Object 7"/>
                      <p:cNvPicPr>
                        <a:picLocks noChangeAspect="1" noChangeArrowheads="1"/>
                      </p:cNvPicPr>
                      <p:nvPr/>
                    </p:nvPicPr>
                    <p:blipFill>
                      <a:blip r:embed="rId5"/>
                      <a:srcRect/>
                      <a:stretch>
                        <a:fillRect/>
                      </a:stretch>
                    </p:blipFill>
                    <p:spPr bwMode="auto">
                      <a:xfrm>
                        <a:off x="152400" y="967930"/>
                        <a:ext cx="8686799" cy="3702939"/>
                      </a:xfrm>
                      <a:prstGeom prst="rect">
                        <a:avLst/>
                      </a:prstGeom>
                      <a:noFill/>
                      <a:ln>
                        <a:noFill/>
                      </a:ln>
                      <a:extLst/>
                    </p:spPr>
                  </p:pic>
                </p:oleObj>
              </mc:Fallback>
            </mc:AlternateContent>
          </a:graphicData>
        </a:graphic>
      </p:graphicFrame>
      <p:sp>
        <p:nvSpPr>
          <p:cNvPr id="3" name="TextBox 2"/>
          <p:cNvSpPr txBox="1"/>
          <p:nvPr/>
        </p:nvSpPr>
        <p:spPr>
          <a:xfrm>
            <a:off x="2057400" y="914400"/>
            <a:ext cx="457200" cy="584775"/>
          </a:xfrm>
          <a:prstGeom prst="rect">
            <a:avLst/>
          </a:prstGeom>
          <a:noFill/>
        </p:spPr>
        <p:txBody>
          <a:bodyPr wrap="square" rtlCol="0">
            <a:spAutoFit/>
          </a:bodyPr>
          <a:lstStyle/>
          <a:p>
            <a:r>
              <a:rPr lang="en-US" sz="3200" b="1" dirty="0" smtClean="0">
                <a:solidFill>
                  <a:srgbClr val="FF0000"/>
                </a:solidFill>
              </a:rPr>
              <a:t>1</a:t>
            </a:r>
            <a:endParaRPr lang="en-US" sz="3200" b="1" dirty="0">
              <a:solidFill>
                <a:srgbClr val="FF0000"/>
              </a:solidFill>
            </a:endParaRPr>
          </a:p>
        </p:txBody>
      </p:sp>
      <p:sp>
        <p:nvSpPr>
          <p:cNvPr id="6" name="Rectangle 5"/>
          <p:cNvSpPr/>
          <p:nvPr/>
        </p:nvSpPr>
        <p:spPr bwMode="auto">
          <a:xfrm>
            <a:off x="1600200" y="1447800"/>
            <a:ext cx="1371600" cy="939225"/>
          </a:xfrm>
          <a:prstGeom prst="rect">
            <a:avLst/>
          </a:prstGeom>
          <a:noFill/>
          <a:ln w="508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7" name="Rectangle 6"/>
          <p:cNvSpPr/>
          <p:nvPr/>
        </p:nvSpPr>
        <p:spPr bwMode="auto">
          <a:xfrm>
            <a:off x="3810000" y="1502253"/>
            <a:ext cx="2286000" cy="875438"/>
          </a:xfrm>
          <a:prstGeom prst="rect">
            <a:avLst/>
          </a:prstGeom>
          <a:noFill/>
          <a:ln w="508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8" name="TextBox 7"/>
          <p:cNvSpPr txBox="1"/>
          <p:nvPr/>
        </p:nvSpPr>
        <p:spPr>
          <a:xfrm>
            <a:off x="4800600" y="990600"/>
            <a:ext cx="457200" cy="584775"/>
          </a:xfrm>
          <a:prstGeom prst="rect">
            <a:avLst/>
          </a:prstGeom>
          <a:noFill/>
        </p:spPr>
        <p:txBody>
          <a:bodyPr wrap="square" rtlCol="0">
            <a:spAutoFit/>
          </a:bodyPr>
          <a:lstStyle/>
          <a:p>
            <a:r>
              <a:rPr lang="en-US" sz="3200" b="1" dirty="0">
                <a:solidFill>
                  <a:srgbClr val="FF0000"/>
                </a:solidFill>
              </a:rPr>
              <a:t>2</a:t>
            </a:r>
          </a:p>
        </p:txBody>
      </p:sp>
      <p:sp>
        <p:nvSpPr>
          <p:cNvPr id="9" name="Rectangle 8"/>
          <p:cNvSpPr/>
          <p:nvPr/>
        </p:nvSpPr>
        <p:spPr bwMode="auto">
          <a:xfrm>
            <a:off x="3810000" y="2743200"/>
            <a:ext cx="2286000" cy="838200"/>
          </a:xfrm>
          <a:prstGeom prst="rect">
            <a:avLst/>
          </a:prstGeom>
          <a:noFill/>
          <a:ln w="508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10" name="TextBox 9"/>
          <p:cNvSpPr txBox="1"/>
          <p:nvPr/>
        </p:nvSpPr>
        <p:spPr>
          <a:xfrm>
            <a:off x="4808483" y="2286000"/>
            <a:ext cx="457200" cy="584775"/>
          </a:xfrm>
          <a:prstGeom prst="rect">
            <a:avLst/>
          </a:prstGeom>
          <a:noFill/>
        </p:spPr>
        <p:txBody>
          <a:bodyPr wrap="square" rtlCol="0">
            <a:spAutoFit/>
          </a:bodyPr>
          <a:lstStyle/>
          <a:p>
            <a:r>
              <a:rPr lang="en-US" sz="3200" b="1" dirty="0">
                <a:solidFill>
                  <a:srgbClr val="FF0000"/>
                </a:solidFill>
              </a:rPr>
              <a:t>3</a:t>
            </a:r>
          </a:p>
        </p:txBody>
      </p:sp>
      <p:sp>
        <p:nvSpPr>
          <p:cNvPr id="11" name="TextBox 10"/>
          <p:cNvSpPr txBox="1"/>
          <p:nvPr/>
        </p:nvSpPr>
        <p:spPr>
          <a:xfrm>
            <a:off x="24706" y="4872335"/>
            <a:ext cx="7290494" cy="523220"/>
          </a:xfrm>
          <a:prstGeom prst="rect">
            <a:avLst/>
          </a:prstGeom>
          <a:noFill/>
        </p:spPr>
        <p:txBody>
          <a:bodyPr wrap="square" rtlCol="0">
            <a:spAutoFit/>
          </a:bodyPr>
          <a:lstStyle/>
          <a:p>
            <a:r>
              <a:rPr lang="en-US" sz="2800" dirty="0" smtClean="0">
                <a:solidFill>
                  <a:srgbClr val="000000"/>
                </a:solidFill>
                <a:latin typeface="Times New Roman" pitchFamily="18" charset="0"/>
                <a:cs typeface="Times New Roman" pitchFamily="18" charset="0"/>
              </a:rPr>
              <a:t>1: Predict a branch: HP or LP?</a:t>
            </a:r>
            <a:endParaRPr lang="en-US" sz="2800" dirty="0">
              <a:solidFill>
                <a:srgbClr val="000000"/>
              </a:solidFill>
              <a:latin typeface="Times New Roman" pitchFamily="18" charset="0"/>
              <a:cs typeface="Times New Roman" pitchFamily="18" charset="0"/>
            </a:endParaRPr>
          </a:p>
        </p:txBody>
      </p:sp>
      <p:sp>
        <p:nvSpPr>
          <p:cNvPr id="12" name="TextBox 11"/>
          <p:cNvSpPr txBox="1"/>
          <p:nvPr/>
        </p:nvSpPr>
        <p:spPr>
          <a:xfrm>
            <a:off x="24706" y="5333999"/>
            <a:ext cx="9119294" cy="954107"/>
          </a:xfrm>
          <a:prstGeom prst="rect">
            <a:avLst/>
          </a:prstGeom>
          <a:noFill/>
        </p:spPr>
        <p:txBody>
          <a:bodyPr wrap="square" rtlCol="0">
            <a:spAutoFit/>
          </a:bodyPr>
          <a:lstStyle/>
          <a:p>
            <a:r>
              <a:rPr lang="en-US" sz="2800" dirty="0">
                <a:solidFill>
                  <a:srgbClr val="000000"/>
                </a:solidFill>
                <a:latin typeface="Times New Roman" pitchFamily="18" charset="0"/>
                <a:cs typeface="Times New Roman" pitchFamily="18" charset="0"/>
              </a:rPr>
              <a:t>2</a:t>
            </a:r>
            <a:r>
              <a:rPr lang="en-US" sz="2800" dirty="0" smtClean="0">
                <a:solidFill>
                  <a:srgbClr val="000000"/>
                </a:solidFill>
                <a:latin typeface="Times New Roman" pitchFamily="18" charset="0"/>
                <a:cs typeface="Times New Roman" pitchFamily="18" charset="0"/>
              </a:rPr>
              <a:t>: Based on TAGE, can favor HP branches, while only provide normal operation for LP branches;</a:t>
            </a:r>
            <a:endParaRPr lang="en-US" sz="2800" dirty="0">
              <a:solidFill>
                <a:srgbClr val="000000"/>
              </a:solidFill>
              <a:latin typeface="Times New Roman" pitchFamily="18" charset="0"/>
              <a:cs typeface="Times New Roman" pitchFamily="18" charset="0"/>
            </a:endParaRPr>
          </a:p>
        </p:txBody>
      </p:sp>
      <p:sp>
        <p:nvSpPr>
          <p:cNvPr id="13" name="TextBox 12"/>
          <p:cNvSpPr txBox="1"/>
          <p:nvPr/>
        </p:nvSpPr>
        <p:spPr>
          <a:xfrm>
            <a:off x="76200" y="6258580"/>
            <a:ext cx="7290494" cy="523220"/>
          </a:xfrm>
          <a:prstGeom prst="rect">
            <a:avLst/>
          </a:prstGeom>
          <a:noFill/>
        </p:spPr>
        <p:txBody>
          <a:bodyPr wrap="square" rtlCol="0">
            <a:spAutoFit/>
          </a:bodyPr>
          <a:lstStyle/>
          <a:p>
            <a:r>
              <a:rPr lang="en-US" sz="2800" dirty="0" smtClean="0">
                <a:solidFill>
                  <a:srgbClr val="000000"/>
                </a:solidFill>
                <a:latin typeface="Times New Roman" pitchFamily="18" charset="0"/>
                <a:cs typeface="Times New Roman" pitchFamily="18" charset="0"/>
              </a:rPr>
              <a:t>3: Enabled only when beneficial.</a:t>
            </a:r>
            <a:endParaRPr lang="en-US" sz="2800" dirty="0">
              <a:solidFill>
                <a:srgbClr val="000000"/>
              </a:solidFill>
              <a:latin typeface="Times New Roman" pitchFamily="18" charset="0"/>
              <a:cs typeface="Times New Roman" pitchFamily="18" charset="0"/>
            </a:endParaRPr>
          </a:p>
        </p:txBody>
      </p:sp>
      <p:cxnSp>
        <p:nvCxnSpPr>
          <p:cNvPr id="15" name="Straight Arrow Connector 14"/>
          <p:cNvCxnSpPr/>
          <p:nvPr/>
        </p:nvCxnSpPr>
        <p:spPr bwMode="auto">
          <a:xfrm>
            <a:off x="2971800" y="1917412"/>
            <a:ext cx="838200" cy="0"/>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itle 6"/>
          <p:cNvSpPr txBox="1">
            <a:spLocks/>
          </p:cNvSpPr>
          <p:nvPr/>
        </p:nvSpPr>
        <p:spPr bwMode="auto">
          <a:xfrm>
            <a:off x="7086600" y="-76200"/>
            <a:ext cx="2133600"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2000" b="1" dirty="0" smtClean="0">
                <a:solidFill>
                  <a:srgbClr val="000000"/>
                </a:solidFill>
                <a:latin typeface="Times New Roman" pitchFamily="18" charset="0"/>
                <a:ea typeface="宋体" charset="-122"/>
                <a:cs typeface="+mn-cs"/>
              </a:rPr>
              <a:t>Design Overview</a:t>
            </a:r>
            <a:endParaRPr kumimoji="1" lang="en-US" sz="2000" b="1" dirty="0">
              <a:solidFill>
                <a:srgbClr val="000000"/>
              </a:solidFill>
              <a:latin typeface="Times New Roman" pitchFamily="18" charset="0"/>
              <a:ea typeface="宋体" charset="-122"/>
              <a:cs typeface="+mn-cs"/>
            </a:endParaRPr>
          </a:p>
        </p:txBody>
      </p:sp>
      <p:sp>
        <p:nvSpPr>
          <p:cNvPr id="16" name="Title 6"/>
          <p:cNvSpPr txBox="1">
            <a:spLocks/>
          </p:cNvSpPr>
          <p:nvPr/>
        </p:nvSpPr>
        <p:spPr bwMode="auto">
          <a:xfrm>
            <a:off x="609600" y="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a:solidFill>
                  <a:srgbClr val="000000"/>
                </a:solidFill>
                <a:latin typeface="Times New Roman" pitchFamily="18" charset="0"/>
                <a:ea typeface="宋体" charset="-122"/>
                <a:cs typeface="+mn-cs"/>
              </a:rPr>
              <a:t>2</a:t>
            </a:r>
            <a:r>
              <a:rPr kumimoji="1" lang="en-US" altLang="zh-CN" sz="3200" b="1" dirty="0" smtClean="0">
                <a:solidFill>
                  <a:srgbClr val="000000"/>
                </a:solidFill>
                <a:latin typeface="Times New Roman" pitchFamily="18" charset="0"/>
                <a:ea typeface="宋体" charset="-122"/>
                <a:cs typeface="+mn-cs"/>
              </a:rPr>
              <a:t>. Design Overview</a:t>
            </a:r>
            <a:endParaRPr kumimoji="1" lang="en-US" sz="3200" b="1" dirty="0">
              <a:solidFill>
                <a:srgbClr val="000000"/>
              </a:solidFill>
              <a:latin typeface="Times New Roman" pitchFamily="18" charset="0"/>
              <a:ea typeface="宋体" charset="-122"/>
              <a:cs typeface="+mn-cs"/>
            </a:endParaRPr>
          </a:p>
        </p:txBody>
      </p:sp>
      <p:sp>
        <p:nvSpPr>
          <p:cNvPr id="17" name="Rectangle 16"/>
          <p:cNvSpPr/>
          <p:nvPr/>
        </p:nvSpPr>
        <p:spPr bwMode="auto">
          <a:xfrm>
            <a:off x="1600200" y="1447800"/>
            <a:ext cx="4495800" cy="929891"/>
          </a:xfrm>
          <a:prstGeom prst="rect">
            <a:avLst/>
          </a:prstGeom>
          <a:noFill/>
          <a:ln w="76200" cap="flat" cmpd="sng" algn="ctr">
            <a:solidFill>
              <a:schemeClr val="tx1">
                <a:lumMod val="60000"/>
                <a:lumOff val="40000"/>
              </a:schemeClr>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19" name="TextBox 18"/>
          <p:cNvSpPr txBox="1"/>
          <p:nvPr/>
        </p:nvSpPr>
        <p:spPr>
          <a:xfrm>
            <a:off x="3733800" y="757535"/>
            <a:ext cx="3124200" cy="461665"/>
          </a:xfrm>
          <a:prstGeom prst="rect">
            <a:avLst/>
          </a:prstGeom>
          <a:noFill/>
        </p:spPr>
        <p:txBody>
          <a:bodyPr wrap="square" rtlCol="0">
            <a:spAutoFit/>
          </a:bodyPr>
          <a:lstStyle/>
          <a:p>
            <a:r>
              <a:rPr lang="en-US" b="1" dirty="0" smtClean="0">
                <a:solidFill>
                  <a:schemeClr val="tx2">
                    <a:lumMod val="60000"/>
                    <a:lumOff val="40000"/>
                  </a:schemeClr>
                </a:solidFill>
              </a:rPr>
              <a:t>Main predictor</a:t>
            </a:r>
            <a:endParaRPr lang="en-US" b="1" dirty="0">
              <a:solidFill>
                <a:schemeClr val="tx2">
                  <a:lumMod val="60000"/>
                  <a:lumOff val="40000"/>
                </a:schemeClr>
              </a:solidFill>
            </a:endParaRPr>
          </a:p>
        </p:txBody>
      </p:sp>
      <p:sp>
        <p:nvSpPr>
          <p:cNvPr id="20" name="TextBox 19"/>
          <p:cNvSpPr txBox="1"/>
          <p:nvPr/>
        </p:nvSpPr>
        <p:spPr>
          <a:xfrm>
            <a:off x="3581400" y="3581400"/>
            <a:ext cx="3048000" cy="461665"/>
          </a:xfrm>
          <a:prstGeom prst="rect">
            <a:avLst/>
          </a:prstGeom>
          <a:noFill/>
        </p:spPr>
        <p:txBody>
          <a:bodyPr wrap="square" rtlCol="0">
            <a:spAutoFit/>
          </a:bodyPr>
          <a:lstStyle>
            <a:defPPr>
              <a:defRPr lang="en-US"/>
            </a:defPPr>
            <a:lvl1pPr>
              <a:defRPr b="1">
                <a:solidFill>
                  <a:schemeClr val="tx2">
                    <a:lumMod val="60000"/>
                    <a:lumOff val="40000"/>
                  </a:schemeClr>
                </a:solidFill>
              </a:defRPr>
            </a:lvl1pPr>
          </a:lstStyle>
          <a:p>
            <a:r>
              <a:rPr lang="en-US" dirty="0"/>
              <a:t>Assistant predictor</a:t>
            </a:r>
          </a:p>
        </p:txBody>
      </p:sp>
      <p:sp>
        <p:nvSpPr>
          <p:cNvPr id="2" name="TextBox 1"/>
          <p:cNvSpPr txBox="1"/>
          <p:nvPr/>
        </p:nvSpPr>
        <p:spPr>
          <a:xfrm>
            <a:off x="1371600" y="4400490"/>
            <a:ext cx="6477000" cy="461665"/>
          </a:xfrm>
          <a:prstGeom prst="rect">
            <a:avLst/>
          </a:prstGeom>
          <a:noFill/>
        </p:spPr>
        <p:txBody>
          <a:bodyPr wrap="square" rtlCol="0">
            <a:spAutoFit/>
          </a:bodyPr>
          <a:lstStyle/>
          <a:p>
            <a:r>
              <a:rPr lang="en-US" b="1" dirty="0" smtClean="0">
                <a:solidFill>
                  <a:srgbClr val="000000"/>
                </a:solidFill>
              </a:rPr>
              <a:t>Figure 1. Overall structure of our predictor</a:t>
            </a:r>
            <a:endParaRPr lang="en-US" b="1" dirty="0">
              <a:solidFill>
                <a:srgbClr val="000000"/>
              </a:solidFill>
            </a:endParaRPr>
          </a:p>
        </p:txBody>
      </p:sp>
      <p:grpSp>
        <p:nvGrpSpPr>
          <p:cNvPr id="18" name="Group 17"/>
          <p:cNvGrpSpPr/>
          <p:nvPr/>
        </p:nvGrpSpPr>
        <p:grpSpPr>
          <a:xfrm>
            <a:off x="1600200" y="1447800"/>
            <a:ext cx="4495800" cy="2133600"/>
            <a:chOff x="1600200" y="1447800"/>
            <a:chExt cx="4495800" cy="2133600"/>
          </a:xfrm>
        </p:grpSpPr>
        <p:sp>
          <p:nvSpPr>
            <p:cNvPr id="4" name="Rectangle 3"/>
            <p:cNvSpPr/>
            <p:nvPr/>
          </p:nvSpPr>
          <p:spPr bwMode="auto">
            <a:xfrm>
              <a:off x="1600200" y="1447800"/>
              <a:ext cx="1371600" cy="929891"/>
            </a:xfrm>
            <a:prstGeom prst="rect">
              <a:avLst/>
            </a:prstGeom>
            <a:noFill/>
            <a:ln w="50800" cap="flat" cmpd="sng" algn="ctr">
              <a:solidFill>
                <a:srgbClr val="16F63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21" name="Rectangle 20"/>
            <p:cNvSpPr/>
            <p:nvPr/>
          </p:nvSpPr>
          <p:spPr bwMode="auto">
            <a:xfrm>
              <a:off x="3810000" y="1499176"/>
              <a:ext cx="2286000" cy="878516"/>
            </a:xfrm>
            <a:prstGeom prst="rect">
              <a:avLst/>
            </a:prstGeom>
            <a:noFill/>
            <a:ln w="50800" cap="flat" cmpd="sng" algn="ctr">
              <a:solidFill>
                <a:srgbClr val="16F63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22" name="Rectangle 21"/>
            <p:cNvSpPr/>
            <p:nvPr/>
          </p:nvSpPr>
          <p:spPr bwMode="auto">
            <a:xfrm>
              <a:off x="3810000" y="2743200"/>
              <a:ext cx="2286000" cy="838200"/>
            </a:xfrm>
            <a:prstGeom prst="rect">
              <a:avLst/>
            </a:prstGeom>
            <a:noFill/>
            <a:ln w="50800" cap="flat" cmpd="sng" algn="ctr">
              <a:solidFill>
                <a:srgbClr val="16F63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grpSp>
      <p:sp>
        <p:nvSpPr>
          <p:cNvPr id="24"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3</a:t>
            </a:fld>
            <a:endParaRPr lang="en-US" sz="1400" dirty="0">
              <a:solidFill>
                <a:srgbClr val="534E43"/>
              </a:solidFill>
            </a:endParaRPr>
          </a:p>
        </p:txBody>
      </p:sp>
    </p:spTree>
    <p:extLst>
      <p:ext uri="{BB962C8B-B14F-4D97-AF65-F5344CB8AC3E}">
        <p14:creationId xmlns:p14="http://schemas.microsoft.com/office/powerpoint/2010/main" val="3099545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par>
                          <p:cTn id="7" fill="hold">
                            <p:stCondLst>
                              <p:cond delay="0"/>
                            </p:stCondLst>
                            <p:childTnLst>
                              <p:par>
                                <p:cTn id="8" presetID="10" presetClass="exit" presetSubtype="0" fill="hold" nodeType="afterEffect">
                                  <p:stCondLst>
                                    <p:cond delay="1500"/>
                                  </p:stCondLst>
                                  <p:childTnLst>
                                    <p:animEffect transition="out" filter="fade">
                                      <p:cBhvr>
                                        <p:cTn id="9" dur="2000"/>
                                        <p:tgtEl>
                                          <p:spTgt spid="18"/>
                                        </p:tgtEl>
                                      </p:cBhvr>
                                    </p:animEffect>
                                    <p:set>
                                      <p:cBhvr>
                                        <p:cTn id="10" dur="1" fill="hold">
                                          <p:stCondLst>
                                            <p:cond delay="1999"/>
                                          </p:stCondLst>
                                        </p:cTn>
                                        <p:tgtEl>
                                          <p:spTgt spid="1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barn(inVertical)">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barn(inVertical)">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arn(inVertical)">
                                      <p:cBhvr>
                                        <p:cTn id="34" dur="500"/>
                                        <p:tgtEl>
                                          <p:spTgt spid="7"/>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arn(inVertical)">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barn(inVertical)">
                                      <p:cBhvr>
                                        <p:cTn id="45" dur="500"/>
                                        <p:tgtEl>
                                          <p:spTgt spid="19"/>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barn(inVertical)">
                                      <p:cBhvr>
                                        <p:cTn id="50" dur="500"/>
                                        <p:tgtEl>
                                          <p:spTgt spid="10"/>
                                        </p:tgtEl>
                                      </p:cBhvr>
                                    </p:animEffect>
                                  </p:childTnLst>
                                </p:cTn>
                              </p:par>
                              <p:par>
                                <p:cTn id="51" presetID="16" presetClass="entr" presetSubtype="21" fill="hold" grpId="0" nodeType="with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barn(inVertical)">
                                      <p:cBhvr>
                                        <p:cTn id="53" dur="500"/>
                                        <p:tgtEl>
                                          <p:spTgt spid="9"/>
                                        </p:tgtEl>
                                      </p:cBhvr>
                                    </p:animEffect>
                                  </p:childTnLst>
                                </p:cTn>
                              </p:par>
                              <p:par>
                                <p:cTn id="54" presetID="16" presetClass="entr" presetSubtype="21" fill="hold" grpId="0" nodeType="with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barn(inVertical)">
                                      <p:cBhvr>
                                        <p:cTn id="56" dur="500"/>
                                        <p:tgtEl>
                                          <p:spTgt spid="20"/>
                                        </p:tgtEl>
                                      </p:cBhvr>
                                    </p:animEffect>
                                  </p:childTnLst>
                                </p:cTn>
                              </p:par>
                              <p:par>
                                <p:cTn id="57" presetID="16" presetClass="entr" presetSubtype="21" fill="hold" grpId="0" nodeType="with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barn(inVertical)">
                                      <p:cBhvr>
                                        <p:cTn id="5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P spid="8" grpId="0"/>
      <p:bldP spid="9" grpId="0" animBg="1"/>
      <p:bldP spid="10" grpId="0"/>
      <p:bldP spid="11" grpId="0"/>
      <p:bldP spid="12" grpId="0"/>
      <p:bldP spid="13" grpId="0"/>
      <p:bldP spid="17" grpId="0" animBg="1"/>
      <p:bldP spid="19"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p:cNvGrpSpPr/>
          <p:nvPr/>
        </p:nvGrpSpPr>
        <p:grpSpPr>
          <a:xfrm>
            <a:off x="333632" y="1621450"/>
            <a:ext cx="1138882" cy="2307168"/>
            <a:chOff x="1507672" y="3124200"/>
            <a:chExt cx="1003300" cy="2057400"/>
          </a:xfrm>
        </p:grpSpPr>
        <p:sp>
          <p:nvSpPr>
            <p:cNvPr id="14" name="Rectangle 13"/>
            <p:cNvSpPr/>
            <p:nvPr/>
          </p:nvSpPr>
          <p:spPr>
            <a:xfrm>
              <a:off x="1520372" y="3124200"/>
              <a:ext cx="990600" cy="2057400"/>
            </a:xfrm>
            <a:prstGeom prst="rect">
              <a:avLst/>
            </a:prstGeom>
            <a:ln w="1905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Connector 14"/>
            <p:cNvCxnSpPr/>
            <p:nvPr/>
          </p:nvCxnSpPr>
          <p:spPr>
            <a:xfrm>
              <a:off x="1520372" y="3352799"/>
              <a:ext cx="9906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520372" y="3581399"/>
              <a:ext cx="9906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507672" y="4952999"/>
              <a:ext cx="9906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520372" y="4724399"/>
              <a:ext cx="9906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520372" y="4495799"/>
              <a:ext cx="9906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695213" y="3724612"/>
              <a:ext cx="800219" cy="685800"/>
            </a:xfrm>
            <a:prstGeom prst="rect">
              <a:avLst/>
            </a:prstGeom>
            <a:ln w="19050">
              <a:noFill/>
            </a:ln>
          </p:spPr>
          <p:style>
            <a:lnRef idx="1">
              <a:schemeClr val="accent1"/>
            </a:lnRef>
            <a:fillRef idx="0">
              <a:schemeClr val="accent1"/>
            </a:fillRef>
            <a:effectRef idx="0">
              <a:schemeClr val="accent1"/>
            </a:effectRef>
            <a:fontRef idx="minor">
              <a:schemeClr val="tx1"/>
            </a:fontRef>
          </p:style>
          <p:txBody>
            <a:bodyPr vert="eaVert" wrap="square" rtlCol="0">
              <a:spAutoFit/>
            </a:bodyPr>
            <a:lstStyle/>
            <a:p>
              <a:r>
                <a:rPr lang="en-US" sz="4000" b="1" dirty="0" smtClean="0">
                  <a:solidFill>
                    <a:srgbClr val="000000"/>
                  </a:solidFill>
                  <a:latin typeface="Times New Roman" pitchFamily="18" charset="0"/>
                  <a:cs typeface="Times New Roman" pitchFamily="18" charset="0"/>
                </a:rPr>
                <a:t>…</a:t>
              </a:r>
              <a:endParaRPr lang="en-US" sz="4000" b="1" dirty="0">
                <a:solidFill>
                  <a:srgbClr val="000000"/>
                </a:solidFill>
                <a:latin typeface="Times New Roman" pitchFamily="18" charset="0"/>
                <a:cs typeface="Times New Roman" pitchFamily="18" charset="0"/>
              </a:endParaRPr>
            </a:p>
          </p:txBody>
        </p:sp>
      </p:grpSp>
      <p:sp>
        <p:nvSpPr>
          <p:cNvPr id="22" name="TextBox 21"/>
          <p:cNvSpPr txBox="1"/>
          <p:nvPr/>
        </p:nvSpPr>
        <p:spPr>
          <a:xfrm>
            <a:off x="152400" y="3886200"/>
            <a:ext cx="1981199" cy="461665"/>
          </a:xfrm>
          <a:prstGeom prst="rect">
            <a:avLst/>
          </a:prstGeom>
          <a:noFill/>
        </p:spPr>
        <p:txBody>
          <a:bodyPr wrap="square" rtlCol="0">
            <a:spAutoFit/>
          </a:bodyPr>
          <a:lstStyle/>
          <a:p>
            <a:r>
              <a:rPr lang="en-US" dirty="0">
                <a:solidFill>
                  <a:srgbClr val="000000"/>
                </a:solidFill>
              </a:rPr>
              <a:t>P</a:t>
            </a:r>
            <a:r>
              <a:rPr lang="en-US" dirty="0" smtClean="0">
                <a:solidFill>
                  <a:srgbClr val="000000"/>
                </a:solidFill>
              </a:rPr>
              <a:t>enalty table</a:t>
            </a:r>
            <a:endParaRPr lang="en-US" dirty="0">
              <a:solidFill>
                <a:srgbClr val="000000"/>
              </a:solidFill>
            </a:endParaRPr>
          </a:p>
        </p:txBody>
      </p:sp>
      <p:grpSp>
        <p:nvGrpSpPr>
          <p:cNvPr id="9" name="Group 8"/>
          <p:cNvGrpSpPr/>
          <p:nvPr/>
        </p:nvGrpSpPr>
        <p:grpSpPr>
          <a:xfrm>
            <a:off x="152400" y="520700"/>
            <a:ext cx="9135935" cy="497672"/>
            <a:chOff x="152400" y="1473348"/>
            <a:chExt cx="9135935" cy="497672"/>
          </a:xfrm>
        </p:grpSpPr>
        <p:grpSp>
          <p:nvGrpSpPr>
            <p:cNvPr id="8" name="Group 7"/>
            <p:cNvGrpSpPr/>
            <p:nvPr/>
          </p:nvGrpSpPr>
          <p:grpSpPr>
            <a:xfrm>
              <a:off x="152400" y="1490513"/>
              <a:ext cx="6219825" cy="480507"/>
              <a:chOff x="152400" y="1490513"/>
              <a:chExt cx="6219825" cy="480507"/>
            </a:xfrm>
          </p:grpSpPr>
          <p:sp>
            <p:nvSpPr>
              <p:cNvPr id="21" name="Rectangle 20"/>
              <p:cNvSpPr/>
              <p:nvPr/>
            </p:nvSpPr>
            <p:spPr>
              <a:xfrm>
                <a:off x="152400" y="1503362"/>
                <a:ext cx="6219825" cy="401638"/>
              </a:xfrm>
              <a:prstGeom prst="rect">
                <a:avLst/>
              </a:prstGeom>
              <a:solidFill>
                <a:schemeClr val="bg1"/>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p:cNvCxnSpPr/>
              <p:nvPr/>
            </p:nvCxnSpPr>
            <p:spPr bwMode="auto">
              <a:xfrm>
                <a:off x="5600700" y="1490513"/>
                <a:ext cx="0" cy="401638"/>
              </a:xfrm>
              <a:prstGeom prst="line">
                <a:avLst/>
              </a:prstGeom>
              <a:solidFill>
                <a:schemeClr val="accent1"/>
              </a:solidFill>
              <a:ln w="190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9" name="TextBox 28"/>
              <p:cNvSpPr txBox="1"/>
              <p:nvPr/>
            </p:nvSpPr>
            <p:spPr>
              <a:xfrm>
                <a:off x="1066800" y="1509355"/>
                <a:ext cx="4191000" cy="461665"/>
              </a:xfrm>
              <a:prstGeom prst="rect">
                <a:avLst/>
              </a:prstGeom>
              <a:noFill/>
              <a:ln w="19050">
                <a:noFill/>
              </a:ln>
            </p:spPr>
            <p:txBody>
              <a:bodyPr wrap="square" rtlCol="0">
                <a:spAutoFit/>
              </a:bodyPr>
              <a:lstStyle/>
              <a:p>
                <a:r>
                  <a:rPr lang="en-US" dirty="0" smtClean="0">
                    <a:solidFill>
                      <a:srgbClr val="000000"/>
                    </a:solidFill>
                  </a:rPr>
                  <a:t>8-bit penalty counter (</a:t>
                </a:r>
                <a:r>
                  <a:rPr lang="en-US" b="1" dirty="0" smtClean="0">
                    <a:solidFill>
                      <a:srgbClr val="000000"/>
                    </a:solidFill>
                  </a:rPr>
                  <a:t>CNT</a:t>
                </a:r>
                <a:r>
                  <a:rPr lang="en-US" dirty="0" smtClean="0">
                    <a:solidFill>
                      <a:srgbClr val="000000"/>
                    </a:solidFill>
                  </a:rPr>
                  <a:t>) </a:t>
                </a:r>
                <a:endParaRPr lang="en-US" dirty="0">
                  <a:solidFill>
                    <a:srgbClr val="000000"/>
                  </a:solidFill>
                </a:endParaRPr>
              </a:p>
            </p:txBody>
          </p:sp>
        </p:grpSp>
        <p:sp>
          <p:nvSpPr>
            <p:cNvPr id="30" name="TextBox 29"/>
            <p:cNvSpPr txBox="1"/>
            <p:nvPr/>
          </p:nvSpPr>
          <p:spPr>
            <a:xfrm>
              <a:off x="5554534" y="1473348"/>
              <a:ext cx="3733801" cy="461665"/>
            </a:xfrm>
            <a:prstGeom prst="rect">
              <a:avLst/>
            </a:prstGeom>
            <a:noFill/>
            <a:ln w="19050">
              <a:noFill/>
            </a:ln>
          </p:spPr>
          <p:txBody>
            <a:bodyPr wrap="square" rtlCol="0">
              <a:spAutoFit/>
            </a:bodyPr>
            <a:lstStyle/>
            <a:p>
              <a:r>
                <a:rPr lang="en-US" dirty="0">
                  <a:solidFill>
                    <a:srgbClr val="000000"/>
                  </a:solidFill>
                </a:rPr>
                <a:t>1</a:t>
              </a:r>
              <a:r>
                <a:rPr lang="en-US" dirty="0" smtClean="0">
                  <a:solidFill>
                    <a:srgbClr val="000000"/>
                  </a:solidFill>
                </a:rPr>
                <a:t>-bit  penalty state (</a:t>
              </a:r>
              <a:r>
                <a:rPr lang="en-US" b="1" dirty="0" smtClean="0">
                  <a:solidFill>
                    <a:srgbClr val="000000"/>
                  </a:solidFill>
                </a:rPr>
                <a:t>STA</a:t>
              </a:r>
              <a:r>
                <a:rPr lang="en-US" dirty="0" smtClean="0">
                  <a:solidFill>
                    <a:srgbClr val="000000"/>
                  </a:solidFill>
                </a:rPr>
                <a:t>)</a:t>
              </a:r>
              <a:endParaRPr lang="en-US" dirty="0">
                <a:solidFill>
                  <a:srgbClr val="000000"/>
                </a:solidFill>
              </a:endParaRPr>
            </a:p>
          </p:txBody>
        </p:sp>
      </p:grpSp>
      <p:cxnSp>
        <p:nvCxnSpPr>
          <p:cNvPr id="4" name="Straight Connector 3"/>
          <p:cNvCxnSpPr/>
          <p:nvPr/>
        </p:nvCxnSpPr>
        <p:spPr bwMode="auto">
          <a:xfrm>
            <a:off x="152400" y="956817"/>
            <a:ext cx="195648" cy="664632"/>
          </a:xfrm>
          <a:prstGeom prst="line">
            <a:avLst/>
          </a:prstGeom>
          <a:solidFill>
            <a:schemeClr val="accent1"/>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5"/>
          <p:cNvCxnSpPr/>
          <p:nvPr/>
        </p:nvCxnSpPr>
        <p:spPr bwMode="auto">
          <a:xfrm flipV="1">
            <a:off x="1476632" y="956821"/>
            <a:ext cx="4895593" cy="664628"/>
          </a:xfrm>
          <a:prstGeom prst="line">
            <a:avLst/>
          </a:prstGeom>
          <a:solidFill>
            <a:schemeClr val="accent1"/>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Title 6"/>
          <p:cNvSpPr txBox="1">
            <a:spLocks/>
          </p:cNvSpPr>
          <p:nvPr/>
        </p:nvSpPr>
        <p:spPr bwMode="auto">
          <a:xfrm>
            <a:off x="7086600" y="-76200"/>
            <a:ext cx="2133600"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2000" b="1" dirty="0" smtClean="0">
                <a:solidFill>
                  <a:srgbClr val="000000"/>
                </a:solidFill>
                <a:latin typeface="Times New Roman" pitchFamily="18" charset="0"/>
                <a:ea typeface="宋体" charset="-122"/>
                <a:cs typeface="+mn-cs"/>
              </a:rPr>
              <a:t>Design Overview</a:t>
            </a:r>
            <a:endParaRPr kumimoji="1" lang="en-US" sz="2000" b="1" dirty="0">
              <a:solidFill>
                <a:srgbClr val="000000"/>
              </a:solidFill>
              <a:latin typeface="Times New Roman" pitchFamily="18" charset="0"/>
              <a:ea typeface="宋体" charset="-122"/>
              <a:cs typeface="+mn-cs"/>
            </a:endParaRPr>
          </a:p>
        </p:txBody>
      </p:sp>
      <p:sp>
        <p:nvSpPr>
          <p:cNvPr id="26" name="Title 6"/>
          <p:cNvSpPr txBox="1">
            <a:spLocks/>
          </p:cNvSpPr>
          <p:nvPr/>
        </p:nvSpPr>
        <p:spPr bwMode="auto">
          <a:xfrm>
            <a:off x="609600" y="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smtClean="0">
                <a:solidFill>
                  <a:srgbClr val="000000"/>
                </a:solidFill>
                <a:latin typeface="Times New Roman" pitchFamily="18" charset="0"/>
                <a:ea typeface="宋体" charset="-122"/>
                <a:cs typeface="+mn-cs"/>
              </a:rPr>
              <a:t>2.1 Penalty Predictor</a:t>
            </a:r>
            <a:endParaRPr kumimoji="1" lang="en-US" sz="3200" b="1" dirty="0">
              <a:solidFill>
                <a:srgbClr val="000000"/>
              </a:solidFill>
              <a:latin typeface="Times New Roman" pitchFamily="18" charset="0"/>
              <a:ea typeface="宋体" charset="-122"/>
              <a:cs typeface="+mn-cs"/>
            </a:endParaRPr>
          </a:p>
        </p:txBody>
      </p:sp>
      <p:sp>
        <p:nvSpPr>
          <p:cNvPr id="32" name="Flowchart: Preparation 31"/>
          <p:cNvSpPr/>
          <p:nvPr/>
        </p:nvSpPr>
        <p:spPr bwMode="auto">
          <a:xfrm>
            <a:off x="5601714" y="1143000"/>
            <a:ext cx="1657946" cy="533400"/>
          </a:xfrm>
          <a:prstGeom prst="flowChartPreparation">
            <a:avLst/>
          </a:prstGeom>
          <a:noFill/>
          <a:ln w="19050" cap="flat" cmpd="sng" algn="ctr">
            <a:solidFill>
              <a:srgbClr val="000000"/>
            </a:solidFill>
            <a:prstDash val="solid"/>
            <a:round/>
            <a:headEnd type="none" w="med" len="med"/>
            <a:tailEnd type="none" w="med" len="med"/>
          </a:ln>
          <a:effectLst/>
          <a:extLst/>
        </p:spPr>
        <p:txBody>
          <a:bodyPr vert="horz" wrap="square" lIns="0" tIns="0" rIns="0" bIns="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i="0" u="none" strike="noStrike" cap="none" normalizeH="0" baseline="0" dirty="0" smtClean="0">
                <a:ln>
                  <a:noFill/>
                </a:ln>
                <a:solidFill>
                  <a:srgbClr val="000000"/>
                </a:solidFill>
                <a:effectLst/>
              </a:rPr>
              <a:t>CNT = 0;</a:t>
            </a:r>
          </a:p>
          <a:p>
            <a:pPr marL="0" marR="0" indent="0" algn="l" defTabSz="914400" rtl="0" eaLnBrk="0" fontAlgn="base" latinLnBrk="0" hangingPunct="0">
              <a:lnSpc>
                <a:spcPct val="100000"/>
              </a:lnSpc>
              <a:spcBef>
                <a:spcPct val="0"/>
              </a:spcBef>
              <a:spcAft>
                <a:spcPct val="0"/>
              </a:spcAft>
              <a:buClrTx/>
              <a:buSzTx/>
              <a:buFontTx/>
              <a:buNone/>
              <a:tabLst/>
            </a:pPr>
            <a:r>
              <a:rPr lang="en-US" sz="1800" dirty="0" smtClean="0">
                <a:solidFill>
                  <a:srgbClr val="000000"/>
                </a:solidFill>
              </a:rPr>
              <a:t>STA = LP</a:t>
            </a:r>
            <a:endParaRPr kumimoji="0" lang="en-US" sz="1800" i="0" u="none" strike="noStrike" cap="none" normalizeH="0" baseline="0" dirty="0" smtClean="0">
              <a:ln>
                <a:noFill/>
              </a:ln>
              <a:solidFill>
                <a:srgbClr val="000000"/>
              </a:solidFill>
              <a:effectLst/>
            </a:endParaRPr>
          </a:p>
        </p:txBody>
      </p:sp>
      <p:grpSp>
        <p:nvGrpSpPr>
          <p:cNvPr id="62" name="Group 61"/>
          <p:cNvGrpSpPr/>
          <p:nvPr/>
        </p:nvGrpSpPr>
        <p:grpSpPr>
          <a:xfrm>
            <a:off x="5046766" y="1663698"/>
            <a:ext cx="3792434" cy="1571384"/>
            <a:chOff x="4284766" y="2044698"/>
            <a:chExt cx="3792434" cy="1571384"/>
          </a:xfrm>
        </p:grpSpPr>
        <p:sp>
          <p:nvSpPr>
            <p:cNvPr id="35" name="Flowchart: Decision 34"/>
            <p:cNvSpPr/>
            <p:nvPr/>
          </p:nvSpPr>
          <p:spPr bwMode="auto">
            <a:xfrm>
              <a:off x="4284766" y="2247898"/>
              <a:ext cx="2780464" cy="797003"/>
            </a:xfrm>
            <a:prstGeom prst="flowChartDecision">
              <a:avLst/>
            </a:prstGeom>
            <a:noFill/>
            <a:ln w="19050" cap="flat" cmpd="sng" algn="ctr">
              <a:solidFill>
                <a:srgbClr val="000000"/>
              </a:solidFill>
              <a:prstDash val="solid"/>
              <a:round/>
              <a:headEnd type="none" w="med" len="med"/>
              <a:tailEnd type="none" w="med" len="med"/>
            </a:ln>
            <a:effectLs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en-US" sz="1800" dirty="0" smtClean="0">
                  <a:solidFill>
                    <a:srgbClr val="000000"/>
                  </a:solidFill>
                </a:rPr>
                <a:t>    Penalty</a:t>
              </a:r>
            </a:p>
            <a:p>
              <a:r>
                <a:rPr lang="en-US" sz="1800" dirty="0" smtClean="0">
                  <a:solidFill>
                    <a:srgbClr val="000000"/>
                  </a:solidFill>
                </a:rPr>
                <a:t>&gt;= </a:t>
              </a:r>
              <a:r>
                <a:rPr lang="en-US" sz="1800" dirty="0">
                  <a:solidFill>
                    <a:srgbClr val="000000"/>
                  </a:solidFill>
                </a:rPr>
                <a:t>120 </a:t>
              </a:r>
              <a:r>
                <a:rPr lang="en-US" sz="1800" dirty="0" err="1">
                  <a:solidFill>
                    <a:srgbClr val="000000"/>
                  </a:solidFill>
                </a:rPr>
                <a:t>cyc</a:t>
              </a:r>
              <a:r>
                <a:rPr lang="en-US" sz="1800" dirty="0">
                  <a:solidFill>
                    <a:srgbClr val="000000"/>
                  </a:solidFill>
                </a:rPr>
                <a:t>?</a:t>
              </a:r>
            </a:p>
          </p:txBody>
        </p:sp>
        <p:sp>
          <p:nvSpPr>
            <p:cNvPr id="36" name="Flowchart: Process 35"/>
            <p:cNvSpPr/>
            <p:nvPr/>
          </p:nvSpPr>
          <p:spPr bwMode="auto">
            <a:xfrm>
              <a:off x="5083079" y="3306518"/>
              <a:ext cx="1191815" cy="309564"/>
            </a:xfrm>
            <a:prstGeom prst="flowChartProcess">
              <a:avLst/>
            </a:prstGeom>
            <a:noFill/>
            <a:ln w="19050" cap="flat" cmpd="sng" algn="ctr">
              <a:solidFill>
                <a:srgbClr val="000000"/>
              </a:solidFill>
              <a:prstDash val="solid"/>
              <a:round/>
              <a:headEnd type="none" w="med" len="med"/>
              <a:tailEnd type="none" w="med" len="med"/>
            </a:ln>
            <a:effectLs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en-US" sz="1800" dirty="0" smtClean="0">
                  <a:solidFill>
                    <a:srgbClr val="000000"/>
                  </a:solidFill>
                </a:rPr>
                <a:t> CNT += 8;</a:t>
              </a:r>
              <a:endParaRPr lang="en-US" sz="1800" dirty="0">
                <a:solidFill>
                  <a:srgbClr val="000000"/>
                </a:solidFill>
              </a:endParaRPr>
            </a:p>
          </p:txBody>
        </p:sp>
        <p:sp>
          <p:nvSpPr>
            <p:cNvPr id="37" name="Flowchart: Process 36"/>
            <p:cNvSpPr/>
            <p:nvPr/>
          </p:nvSpPr>
          <p:spPr bwMode="auto">
            <a:xfrm>
              <a:off x="7177087" y="3292231"/>
              <a:ext cx="900113" cy="309564"/>
            </a:xfrm>
            <a:prstGeom prst="flowChartProcess">
              <a:avLst/>
            </a:prstGeom>
            <a:noFill/>
            <a:ln w="19050" cap="flat" cmpd="sng" algn="ctr">
              <a:solidFill>
                <a:srgbClr val="000000"/>
              </a:solidFill>
              <a:prstDash val="solid"/>
              <a:round/>
              <a:headEnd type="none" w="med" len="med"/>
              <a:tailEnd type="none" w="med" len="med"/>
            </a:ln>
            <a:effectLs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en-US" sz="1800" dirty="0">
                  <a:solidFill>
                    <a:srgbClr val="000000"/>
                  </a:solidFill>
                </a:rPr>
                <a:t> CNT --;</a:t>
              </a:r>
            </a:p>
          </p:txBody>
        </p:sp>
        <p:cxnSp>
          <p:nvCxnSpPr>
            <p:cNvPr id="38" name="Straight Arrow Connector 37"/>
            <p:cNvCxnSpPr/>
            <p:nvPr/>
          </p:nvCxnSpPr>
          <p:spPr bwMode="auto">
            <a:xfrm>
              <a:off x="5674225" y="2044698"/>
              <a:ext cx="0" cy="203200"/>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Straight Arrow Connector 38"/>
            <p:cNvCxnSpPr>
              <a:stCxn id="35" idx="2"/>
              <a:endCxn id="36" idx="0"/>
            </p:cNvCxnSpPr>
            <p:nvPr/>
          </p:nvCxnSpPr>
          <p:spPr bwMode="auto">
            <a:xfrm>
              <a:off x="5674998" y="3044901"/>
              <a:ext cx="3989" cy="261617"/>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0" name="TextBox 39"/>
            <p:cNvSpPr txBox="1"/>
            <p:nvPr/>
          </p:nvSpPr>
          <p:spPr>
            <a:xfrm>
              <a:off x="5223393" y="2999601"/>
              <a:ext cx="381000" cy="276999"/>
            </a:xfrm>
            <a:prstGeom prst="rect">
              <a:avLst/>
            </a:prstGeom>
            <a:noFill/>
          </p:spPr>
          <p:txBody>
            <a:bodyPr wrap="square" lIns="0" tIns="0" rIns="0" bIns="0" rtlCol="0">
              <a:spAutoFit/>
            </a:bodyPr>
            <a:lstStyle/>
            <a:p>
              <a:r>
                <a:rPr lang="en-US" sz="1800" dirty="0" smtClean="0">
                  <a:solidFill>
                    <a:srgbClr val="000000"/>
                  </a:solidFill>
                </a:rPr>
                <a:t>Yes</a:t>
              </a:r>
              <a:endParaRPr lang="en-US" sz="1800" dirty="0">
                <a:solidFill>
                  <a:srgbClr val="000000"/>
                </a:solidFill>
              </a:endParaRPr>
            </a:p>
          </p:txBody>
        </p:sp>
        <p:sp>
          <p:nvSpPr>
            <p:cNvPr id="41" name="TextBox 40"/>
            <p:cNvSpPr txBox="1"/>
            <p:nvPr/>
          </p:nvSpPr>
          <p:spPr>
            <a:xfrm>
              <a:off x="7204593" y="2390001"/>
              <a:ext cx="381000" cy="276999"/>
            </a:xfrm>
            <a:prstGeom prst="rect">
              <a:avLst/>
            </a:prstGeom>
            <a:noFill/>
          </p:spPr>
          <p:txBody>
            <a:bodyPr wrap="square" lIns="0" tIns="0" rIns="0" bIns="0" rtlCol="0">
              <a:spAutoFit/>
            </a:bodyPr>
            <a:lstStyle/>
            <a:p>
              <a:r>
                <a:rPr lang="en-US" sz="1800" dirty="0" smtClean="0">
                  <a:solidFill>
                    <a:srgbClr val="000000"/>
                  </a:solidFill>
                </a:rPr>
                <a:t>No</a:t>
              </a:r>
              <a:endParaRPr lang="en-US" sz="1800" dirty="0">
                <a:solidFill>
                  <a:srgbClr val="000000"/>
                </a:solidFill>
              </a:endParaRPr>
            </a:p>
          </p:txBody>
        </p:sp>
        <p:cxnSp>
          <p:nvCxnSpPr>
            <p:cNvPr id="42" name="Elbow Connector 41"/>
            <p:cNvCxnSpPr/>
            <p:nvPr/>
          </p:nvCxnSpPr>
          <p:spPr bwMode="auto">
            <a:xfrm rot="16200000" flipH="1">
              <a:off x="7028036" y="2693158"/>
              <a:ext cx="639518" cy="558698"/>
            </a:xfrm>
            <a:prstGeom prst="bentConnector3">
              <a:avLst>
                <a:gd name="adj1" fmla="val -1235"/>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63" name="Group 62"/>
          <p:cNvGrpSpPr/>
          <p:nvPr/>
        </p:nvGrpSpPr>
        <p:grpSpPr>
          <a:xfrm>
            <a:off x="5046765" y="3225401"/>
            <a:ext cx="3348453" cy="1498999"/>
            <a:chOff x="4284765" y="3606401"/>
            <a:chExt cx="3348453" cy="1498999"/>
          </a:xfrm>
        </p:grpSpPr>
        <p:sp>
          <p:nvSpPr>
            <p:cNvPr id="43" name="Flowchart: Decision 42"/>
            <p:cNvSpPr/>
            <p:nvPr/>
          </p:nvSpPr>
          <p:spPr bwMode="auto">
            <a:xfrm>
              <a:off x="4284765" y="3917950"/>
              <a:ext cx="2783681" cy="381000"/>
            </a:xfrm>
            <a:prstGeom prst="flowChartDecision">
              <a:avLst/>
            </a:prstGeom>
            <a:noFill/>
            <a:ln w="19050" cap="flat" cmpd="sng" algn="ctr">
              <a:solidFill>
                <a:srgbClr val="000000"/>
              </a:solidFill>
              <a:prstDash val="solid"/>
              <a:round/>
              <a:headEnd type="none" w="med" len="med"/>
              <a:tailEnd type="none" w="med" len="med"/>
            </a:ln>
            <a:effectLs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en-US" sz="1800" dirty="0">
                  <a:solidFill>
                    <a:srgbClr val="000000"/>
                  </a:solidFill>
                </a:rPr>
                <a:t>CNT &gt;= 192?</a:t>
              </a:r>
            </a:p>
          </p:txBody>
        </p:sp>
        <p:cxnSp>
          <p:nvCxnSpPr>
            <p:cNvPr id="44" name="Straight Arrow Connector 43"/>
            <p:cNvCxnSpPr/>
            <p:nvPr/>
          </p:nvCxnSpPr>
          <p:spPr bwMode="auto">
            <a:xfrm>
              <a:off x="5674226" y="3616081"/>
              <a:ext cx="0" cy="295519"/>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Elbow Connector 44"/>
            <p:cNvCxnSpPr/>
            <p:nvPr/>
          </p:nvCxnSpPr>
          <p:spPr bwMode="auto">
            <a:xfrm rot="5400000">
              <a:off x="6595736" y="2702391"/>
              <a:ext cx="127399" cy="1935419"/>
            </a:xfrm>
            <a:prstGeom prst="bentConnector2">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6" name="Flowchart: Process 45"/>
            <p:cNvSpPr/>
            <p:nvPr/>
          </p:nvSpPr>
          <p:spPr bwMode="auto">
            <a:xfrm>
              <a:off x="5067839" y="4562472"/>
              <a:ext cx="1200149" cy="309564"/>
            </a:xfrm>
            <a:prstGeom prst="flowChartProcess">
              <a:avLst/>
            </a:prstGeom>
            <a:noFill/>
            <a:ln w="19050" cap="flat" cmpd="sng" algn="ctr">
              <a:solidFill>
                <a:srgbClr val="000000"/>
              </a:solidFill>
              <a:prstDash val="solid"/>
              <a:round/>
              <a:headEnd type="none" w="med" len="med"/>
              <a:tailEnd type="none" w="med" len="med"/>
            </a:ln>
            <a:effectLs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en-US" sz="1800" dirty="0">
                  <a:solidFill>
                    <a:srgbClr val="000000"/>
                  </a:solidFill>
                </a:rPr>
                <a:t> STA = HP</a:t>
              </a:r>
            </a:p>
          </p:txBody>
        </p:sp>
        <p:cxnSp>
          <p:nvCxnSpPr>
            <p:cNvPr id="47" name="Straight Arrow Connector 46"/>
            <p:cNvCxnSpPr>
              <a:stCxn id="43" idx="2"/>
            </p:cNvCxnSpPr>
            <p:nvPr/>
          </p:nvCxnSpPr>
          <p:spPr bwMode="auto">
            <a:xfrm>
              <a:off x="5676606" y="4298950"/>
              <a:ext cx="2381" cy="273050"/>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0" name="Straight Arrow Connector 49"/>
            <p:cNvCxnSpPr/>
            <p:nvPr/>
          </p:nvCxnSpPr>
          <p:spPr bwMode="auto">
            <a:xfrm>
              <a:off x="5677796" y="4868223"/>
              <a:ext cx="1191" cy="237177"/>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4" name="TextBox 53"/>
            <p:cNvSpPr txBox="1"/>
            <p:nvPr/>
          </p:nvSpPr>
          <p:spPr>
            <a:xfrm>
              <a:off x="5223393" y="4285473"/>
              <a:ext cx="381000" cy="276999"/>
            </a:xfrm>
            <a:prstGeom prst="rect">
              <a:avLst/>
            </a:prstGeom>
            <a:noFill/>
          </p:spPr>
          <p:txBody>
            <a:bodyPr wrap="square" lIns="0" tIns="0" rIns="0" bIns="0" rtlCol="0">
              <a:spAutoFit/>
            </a:bodyPr>
            <a:lstStyle/>
            <a:p>
              <a:r>
                <a:rPr lang="en-US" sz="1800" dirty="0" smtClean="0">
                  <a:solidFill>
                    <a:srgbClr val="000000"/>
                  </a:solidFill>
                </a:rPr>
                <a:t>Yes</a:t>
              </a:r>
              <a:endParaRPr lang="en-US" sz="1800" dirty="0">
                <a:solidFill>
                  <a:srgbClr val="000000"/>
                </a:solidFill>
              </a:endParaRPr>
            </a:p>
          </p:txBody>
        </p:sp>
        <p:cxnSp>
          <p:nvCxnSpPr>
            <p:cNvPr id="55" name="Elbow Connector 54"/>
            <p:cNvCxnSpPr>
              <a:stCxn id="43" idx="3"/>
            </p:cNvCxnSpPr>
            <p:nvPr/>
          </p:nvCxnSpPr>
          <p:spPr bwMode="auto">
            <a:xfrm>
              <a:off x="7068446" y="4108450"/>
              <a:ext cx="564772" cy="882650"/>
            </a:xfrm>
            <a:prstGeom prst="bentConnector2">
              <a:avLst/>
            </a:prstGeom>
            <a:solidFill>
              <a:schemeClr val="accent1"/>
            </a:solidFill>
            <a:ln w="190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Straight Arrow Connector 55"/>
            <p:cNvCxnSpPr/>
            <p:nvPr/>
          </p:nvCxnSpPr>
          <p:spPr bwMode="auto">
            <a:xfrm flipH="1">
              <a:off x="5671368" y="4986811"/>
              <a:ext cx="1959672" cy="0"/>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7" name="TextBox 56"/>
            <p:cNvSpPr txBox="1"/>
            <p:nvPr/>
          </p:nvSpPr>
          <p:spPr>
            <a:xfrm>
              <a:off x="7204593" y="3837801"/>
              <a:ext cx="381000" cy="276999"/>
            </a:xfrm>
            <a:prstGeom prst="rect">
              <a:avLst/>
            </a:prstGeom>
            <a:noFill/>
          </p:spPr>
          <p:txBody>
            <a:bodyPr wrap="square" lIns="0" tIns="0" rIns="0" bIns="0" rtlCol="0">
              <a:spAutoFit/>
            </a:bodyPr>
            <a:lstStyle/>
            <a:p>
              <a:r>
                <a:rPr lang="en-US" sz="1800" dirty="0" smtClean="0">
                  <a:solidFill>
                    <a:srgbClr val="000000"/>
                  </a:solidFill>
                </a:rPr>
                <a:t>No</a:t>
              </a:r>
              <a:endParaRPr lang="en-US" sz="1800" dirty="0">
                <a:solidFill>
                  <a:srgbClr val="000000"/>
                </a:solidFill>
              </a:endParaRPr>
            </a:p>
          </p:txBody>
        </p:sp>
      </p:grpSp>
      <p:cxnSp>
        <p:nvCxnSpPr>
          <p:cNvPr id="59" name="Straight Arrow Connector 58"/>
          <p:cNvCxnSpPr/>
          <p:nvPr/>
        </p:nvCxnSpPr>
        <p:spPr bwMode="auto">
          <a:xfrm flipH="1">
            <a:off x="6429913" y="5715000"/>
            <a:ext cx="1965305" cy="0"/>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64" name="Group 63"/>
          <p:cNvGrpSpPr/>
          <p:nvPr/>
        </p:nvGrpSpPr>
        <p:grpSpPr>
          <a:xfrm>
            <a:off x="4706841" y="1765299"/>
            <a:ext cx="3682302" cy="3949701"/>
            <a:chOff x="3944841" y="2146299"/>
            <a:chExt cx="3682302" cy="3949701"/>
          </a:xfrm>
        </p:grpSpPr>
        <p:sp>
          <p:nvSpPr>
            <p:cNvPr id="48" name="Flowchart: Decision 47"/>
            <p:cNvSpPr/>
            <p:nvPr/>
          </p:nvSpPr>
          <p:spPr bwMode="auto">
            <a:xfrm>
              <a:off x="4204219" y="5105400"/>
              <a:ext cx="2934026" cy="381000"/>
            </a:xfrm>
            <a:prstGeom prst="flowChartDecision">
              <a:avLst/>
            </a:prstGeom>
            <a:noFill/>
            <a:ln w="19050" cap="flat" cmpd="sng" algn="ctr">
              <a:solidFill>
                <a:srgbClr val="000000"/>
              </a:solidFill>
              <a:prstDash val="solid"/>
              <a:round/>
              <a:headEnd type="none" w="med" len="med"/>
              <a:tailEnd type="none" w="med" len="med"/>
            </a:ln>
            <a:effectLs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en-US" sz="1800" dirty="0" smtClean="0">
                  <a:solidFill>
                    <a:srgbClr val="000000"/>
                  </a:solidFill>
                </a:rPr>
                <a:t>   CNT == 0</a:t>
              </a:r>
              <a:r>
                <a:rPr lang="en-US" sz="1800" dirty="0">
                  <a:solidFill>
                    <a:srgbClr val="000000"/>
                  </a:solidFill>
                </a:rPr>
                <a:t>?</a:t>
              </a:r>
            </a:p>
          </p:txBody>
        </p:sp>
        <p:sp>
          <p:nvSpPr>
            <p:cNvPr id="49" name="Flowchart: Process 48"/>
            <p:cNvSpPr/>
            <p:nvPr/>
          </p:nvSpPr>
          <p:spPr bwMode="auto">
            <a:xfrm>
              <a:off x="5091651" y="5710236"/>
              <a:ext cx="1200149" cy="309564"/>
            </a:xfrm>
            <a:prstGeom prst="flowChartProcess">
              <a:avLst/>
            </a:prstGeom>
            <a:noFill/>
            <a:ln w="19050" cap="flat" cmpd="sng" algn="ctr">
              <a:solidFill>
                <a:srgbClr val="000000"/>
              </a:solidFill>
              <a:prstDash val="solid"/>
              <a:round/>
              <a:headEnd type="none" w="med" len="med"/>
              <a:tailEnd type="none" w="med" len="med"/>
            </a:ln>
            <a:effectLs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r>
                <a:rPr lang="en-US" sz="1800" dirty="0">
                  <a:solidFill>
                    <a:srgbClr val="000000"/>
                  </a:solidFill>
                </a:rPr>
                <a:t> STA = LP</a:t>
              </a:r>
            </a:p>
          </p:txBody>
        </p:sp>
        <p:cxnSp>
          <p:nvCxnSpPr>
            <p:cNvPr id="51" name="Straight Arrow Connector 50"/>
            <p:cNvCxnSpPr/>
            <p:nvPr/>
          </p:nvCxnSpPr>
          <p:spPr bwMode="auto">
            <a:xfrm>
              <a:off x="5679781" y="5486400"/>
              <a:ext cx="0" cy="223836"/>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2" name="Elbow Connector 51"/>
            <p:cNvCxnSpPr/>
            <p:nvPr/>
          </p:nvCxnSpPr>
          <p:spPr bwMode="auto">
            <a:xfrm rot="16200000" flipV="1">
              <a:off x="2874866" y="3216275"/>
              <a:ext cx="3873501" cy="1733550"/>
            </a:xfrm>
            <a:prstGeom prst="bentConnector3">
              <a:avLst>
                <a:gd name="adj1" fmla="val -4099"/>
              </a:avLst>
            </a:prstGeom>
            <a:solidFill>
              <a:schemeClr val="accent1"/>
            </a:solidFill>
            <a:ln w="190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Straight Arrow Connector 52"/>
            <p:cNvCxnSpPr/>
            <p:nvPr/>
          </p:nvCxnSpPr>
          <p:spPr bwMode="auto">
            <a:xfrm>
              <a:off x="3944841" y="2146299"/>
              <a:ext cx="1723846" cy="0"/>
            </a:xfrm>
            <a:prstGeom prst="straightConnector1">
              <a:avLst/>
            </a:prstGeom>
            <a:solidFill>
              <a:schemeClr val="accent1"/>
            </a:solidFill>
            <a:ln w="1905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 name="Elbow Connector 57"/>
            <p:cNvCxnSpPr>
              <a:stCxn id="48" idx="3"/>
            </p:cNvCxnSpPr>
            <p:nvPr/>
          </p:nvCxnSpPr>
          <p:spPr bwMode="auto">
            <a:xfrm>
              <a:off x="7138245" y="5295900"/>
              <a:ext cx="488898" cy="800100"/>
            </a:xfrm>
            <a:prstGeom prst="bentConnector2">
              <a:avLst/>
            </a:prstGeom>
            <a:solidFill>
              <a:schemeClr val="accent1"/>
            </a:solidFill>
            <a:ln w="190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0" name="TextBox 59"/>
            <p:cNvSpPr txBox="1"/>
            <p:nvPr/>
          </p:nvSpPr>
          <p:spPr>
            <a:xfrm>
              <a:off x="5223393" y="5438001"/>
              <a:ext cx="381000" cy="276999"/>
            </a:xfrm>
            <a:prstGeom prst="rect">
              <a:avLst/>
            </a:prstGeom>
            <a:noFill/>
          </p:spPr>
          <p:txBody>
            <a:bodyPr wrap="square" lIns="0" tIns="0" rIns="0" bIns="0" rtlCol="0">
              <a:spAutoFit/>
            </a:bodyPr>
            <a:lstStyle/>
            <a:p>
              <a:r>
                <a:rPr lang="en-US" sz="1800" dirty="0" smtClean="0">
                  <a:solidFill>
                    <a:srgbClr val="000000"/>
                  </a:solidFill>
                </a:rPr>
                <a:t>Yes</a:t>
              </a:r>
              <a:endParaRPr lang="en-US" sz="1800" dirty="0">
                <a:solidFill>
                  <a:srgbClr val="000000"/>
                </a:solidFill>
              </a:endParaRPr>
            </a:p>
          </p:txBody>
        </p:sp>
        <p:sp>
          <p:nvSpPr>
            <p:cNvPr id="61" name="TextBox 60"/>
            <p:cNvSpPr txBox="1"/>
            <p:nvPr/>
          </p:nvSpPr>
          <p:spPr>
            <a:xfrm>
              <a:off x="7204593" y="5057001"/>
              <a:ext cx="381000" cy="276999"/>
            </a:xfrm>
            <a:prstGeom prst="rect">
              <a:avLst/>
            </a:prstGeom>
            <a:noFill/>
          </p:spPr>
          <p:txBody>
            <a:bodyPr wrap="square" lIns="0" tIns="0" rIns="0" bIns="0" rtlCol="0">
              <a:spAutoFit/>
            </a:bodyPr>
            <a:lstStyle/>
            <a:p>
              <a:r>
                <a:rPr lang="en-US" sz="1800" dirty="0" smtClean="0">
                  <a:solidFill>
                    <a:srgbClr val="000000"/>
                  </a:solidFill>
                </a:rPr>
                <a:t>No</a:t>
              </a:r>
              <a:endParaRPr lang="en-US" sz="1800" dirty="0">
                <a:solidFill>
                  <a:srgbClr val="000000"/>
                </a:solidFill>
              </a:endParaRPr>
            </a:p>
          </p:txBody>
        </p:sp>
      </p:grpSp>
      <p:sp>
        <p:nvSpPr>
          <p:cNvPr id="65" name="TextBox 64"/>
          <p:cNvSpPr txBox="1"/>
          <p:nvPr/>
        </p:nvSpPr>
        <p:spPr>
          <a:xfrm>
            <a:off x="331115" y="5867400"/>
            <a:ext cx="8305800" cy="830997"/>
          </a:xfrm>
          <a:prstGeom prst="rect">
            <a:avLst/>
          </a:prstGeom>
          <a:noFill/>
          <a:ln w="47625">
            <a:solidFill>
              <a:srgbClr val="FF0000"/>
            </a:solidFill>
          </a:ln>
        </p:spPr>
        <p:txBody>
          <a:bodyPr wrap="square" rtlCol="0">
            <a:spAutoFit/>
          </a:bodyPr>
          <a:lstStyle>
            <a:defPPr>
              <a:defRPr lang="en-US"/>
            </a:defPPr>
            <a:lvl1pPr>
              <a:defRPr>
                <a:solidFill>
                  <a:srgbClr val="000000"/>
                </a:solidFill>
              </a:defRPr>
            </a:lvl1pPr>
          </a:lstStyle>
          <a:p>
            <a:r>
              <a:rPr lang="en-US" dirty="0"/>
              <a:t>High-penalty state </a:t>
            </a:r>
            <a:r>
              <a:rPr lang="en-US" dirty="0" smtClean="0"/>
              <a:t>remains </a:t>
            </a:r>
            <a:r>
              <a:rPr lang="en-US" dirty="0"/>
              <a:t>at least hundreds of </a:t>
            </a:r>
            <a:r>
              <a:rPr lang="en-US" dirty="0" smtClean="0"/>
              <a:t>executions, so the following </a:t>
            </a:r>
            <a:r>
              <a:rPr lang="en-US" dirty="0"/>
              <a:t>HP </a:t>
            </a:r>
            <a:r>
              <a:rPr lang="en-US" dirty="0" smtClean="0"/>
              <a:t>branches </a:t>
            </a:r>
            <a:r>
              <a:rPr lang="en-US" dirty="0"/>
              <a:t>can get </a:t>
            </a:r>
            <a:r>
              <a:rPr lang="en-US" dirty="0" smtClean="0"/>
              <a:t>benefits. </a:t>
            </a:r>
            <a:endParaRPr lang="en-US" dirty="0"/>
          </a:p>
        </p:txBody>
      </p:sp>
      <p:sp>
        <p:nvSpPr>
          <p:cNvPr id="66"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4</a:t>
            </a:fld>
            <a:endParaRPr lang="en-US" sz="1400" dirty="0">
              <a:solidFill>
                <a:srgbClr val="534E43"/>
              </a:solidFill>
            </a:endParaRPr>
          </a:p>
        </p:txBody>
      </p:sp>
    </p:spTree>
    <p:extLst>
      <p:ext uri="{BB962C8B-B14F-4D97-AF65-F5344CB8AC3E}">
        <p14:creationId xmlns:p14="http://schemas.microsoft.com/office/powerpoint/2010/main" val="3349511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fade">
                                      <p:cBhvr>
                                        <p:cTn id="18" dur="500"/>
                                        <p:tgtEl>
                                          <p:spTgt spid="3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2"/>
                                        </p:tgtEl>
                                        <p:attrNameLst>
                                          <p:attrName>style.visibility</p:attrName>
                                        </p:attrNameLst>
                                      </p:cBhvr>
                                      <p:to>
                                        <p:strVal val="visible"/>
                                      </p:to>
                                    </p:set>
                                    <p:animEffect transition="in" filter="fade">
                                      <p:cBhvr>
                                        <p:cTn id="23" dur="500"/>
                                        <p:tgtEl>
                                          <p:spTgt spid="6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3"/>
                                        </p:tgtEl>
                                        <p:attrNameLst>
                                          <p:attrName>style.visibility</p:attrName>
                                        </p:attrNameLst>
                                      </p:cBhvr>
                                      <p:to>
                                        <p:strVal val="visible"/>
                                      </p:to>
                                    </p:set>
                                    <p:animEffect transition="in" filter="fade">
                                      <p:cBhvr>
                                        <p:cTn id="28" dur="500"/>
                                        <p:tgtEl>
                                          <p:spTgt spid="6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64"/>
                                        </p:tgtEl>
                                        <p:attrNameLst>
                                          <p:attrName>style.visibility</p:attrName>
                                        </p:attrNameLst>
                                      </p:cBhvr>
                                      <p:to>
                                        <p:strVal val="visible"/>
                                      </p:to>
                                    </p:set>
                                    <p:animEffect transition="in" filter="fade">
                                      <p:cBhvr>
                                        <p:cTn id="33" dur="500"/>
                                        <p:tgtEl>
                                          <p:spTgt spid="64"/>
                                        </p:tgtEl>
                                      </p:cBhvr>
                                    </p:animEffect>
                                  </p:childTnLst>
                                </p:cTn>
                              </p:par>
                              <p:par>
                                <p:cTn id="34" presetID="10" presetClass="entr" presetSubtype="0" fill="hold" nodeType="withEffect">
                                  <p:stCondLst>
                                    <p:cond delay="0"/>
                                  </p:stCondLst>
                                  <p:childTnLst>
                                    <p:set>
                                      <p:cBhvr>
                                        <p:cTn id="35" dur="1" fill="hold">
                                          <p:stCondLst>
                                            <p:cond delay="0"/>
                                          </p:stCondLst>
                                        </p:cTn>
                                        <p:tgtEl>
                                          <p:spTgt spid="59"/>
                                        </p:tgtEl>
                                        <p:attrNameLst>
                                          <p:attrName>style.visibility</p:attrName>
                                        </p:attrNameLst>
                                      </p:cBhvr>
                                      <p:to>
                                        <p:strVal val="visible"/>
                                      </p:to>
                                    </p:set>
                                    <p:animEffect transition="in" filter="fade">
                                      <p:cBhvr>
                                        <p:cTn id="36" dur="500"/>
                                        <p:tgtEl>
                                          <p:spTgt spid="59"/>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65"/>
                                        </p:tgtEl>
                                        <p:attrNameLst>
                                          <p:attrName>style.visibility</p:attrName>
                                        </p:attrNameLst>
                                      </p:cBhvr>
                                      <p:to>
                                        <p:strVal val="visible"/>
                                      </p:to>
                                    </p:set>
                                    <p:animEffect transition="in" filter="fade">
                                      <p:cBhvr>
                                        <p:cTn id="41"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6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p:cNvGraphicFramePr>
            <a:graphicFrameLocks noChangeAspect="1"/>
          </p:cNvGraphicFramePr>
          <p:nvPr>
            <p:extLst>
              <p:ext uri="{D42A27DB-BD31-4B8C-83A1-F6EECF244321}">
                <p14:modId xmlns:p14="http://schemas.microsoft.com/office/powerpoint/2010/main" val="4106060251"/>
              </p:ext>
            </p:extLst>
          </p:nvPr>
        </p:nvGraphicFramePr>
        <p:xfrm>
          <a:off x="0" y="2610849"/>
          <a:ext cx="9007389" cy="2521803"/>
        </p:xfrm>
        <a:graphic>
          <a:graphicData uri="http://schemas.openxmlformats.org/presentationml/2006/ole">
            <mc:AlternateContent xmlns:mc="http://schemas.openxmlformats.org/markup-compatibility/2006">
              <mc:Choice xmlns:v="urn:schemas-microsoft-com:vml" Requires="v">
                <p:oleObj spid="_x0000_s15507" name="Visio" r:id="rId4" imgW="4822583" imgH="1353226" progId="Visio.Drawing.11">
                  <p:embed/>
                </p:oleObj>
              </mc:Choice>
              <mc:Fallback>
                <p:oleObj name="Visio" r:id="rId4" imgW="4822583" imgH="1353226" progId="Visio.Drawing.11">
                  <p:embed/>
                  <p:pic>
                    <p:nvPicPr>
                      <p:cNvPr id="0" name=""/>
                      <p:cNvPicPr/>
                      <p:nvPr/>
                    </p:nvPicPr>
                    <p:blipFill>
                      <a:blip r:embed="rId5"/>
                      <a:stretch>
                        <a:fillRect/>
                      </a:stretch>
                    </p:blipFill>
                    <p:spPr>
                      <a:xfrm>
                        <a:off x="0" y="2610849"/>
                        <a:ext cx="9007389" cy="2521803"/>
                      </a:xfrm>
                      <a:prstGeom prst="rect">
                        <a:avLst/>
                      </a:prstGeom>
                    </p:spPr>
                  </p:pic>
                </p:oleObj>
              </mc:Fallback>
            </mc:AlternateContent>
          </a:graphicData>
        </a:graphic>
      </p:graphicFrame>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25" name="Group 24"/>
          <p:cNvGrpSpPr/>
          <p:nvPr/>
        </p:nvGrpSpPr>
        <p:grpSpPr>
          <a:xfrm>
            <a:off x="381000" y="4876800"/>
            <a:ext cx="990600" cy="609600"/>
            <a:chOff x="381000" y="3505200"/>
            <a:chExt cx="1066800" cy="685800"/>
          </a:xfrm>
        </p:grpSpPr>
        <p:cxnSp>
          <p:nvCxnSpPr>
            <p:cNvPr id="18" name="Straight Connector 17"/>
            <p:cNvCxnSpPr/>
            <p:nvPr/>
          </p:nvCxnSpPr>
          <p:spPr bwMode="auto">
            <a:xfrm>
              <a:off x="381000" y="3505200"/>
              <a:ext cx="0" cy="685800"/>
            </a:xfrm>
            <a:prstGeom prst="line">
              <a:avLst/>
            </a:prstGeom>
            <a:noFill/>
            <a:ln w="50800" cap="flat" cmpd="sng" algn="ctr">
              <a:solidFill>
                <a:srgbClr val="FF0000"/>
              </a:solidFill>
              <a:prstDash val="solid"/>
              <a:round/>
              <a:headEnd type="none" w="med" len="med"/>
              <a:tailEnd type="none" w="med" len="med"/>
            </a:ln>
            <a:effectLst/>
            <a:extLst/>
          </p:spPr>
        </p:cxnSp>
        <p:cxnSp>
          <p:nvCxnSpPr>
            <p:cNvPr id="20" name="Straight Connector 19"/>
            <p:cNvCxnSpPr/>
            <p:nvPr/>
          </p:nvCxnSpPr>
          <p:spPr bwMode="auto">
            <a:xfrm>
              <a:off x="381000" y="4191000"/>
              <a:ext cx="1066800" cy="0"/>
            </a:xfrm>
            <a:prstGeom prst="line">
              <a:avLst/>
            </a:prstGeom>
            <a:noFill/>
            <a:ln w="50800" cap="flat" cmpd="sng" algn="ctr">
              <a:solidFill>
                <a:srgbClr val="FF0000"/>
              </a:solidFill>
              <a:prstDash val="solid"/>
              <a:round/>
              <a:headEnd type="none" w="med" len="med"/>
              <a:tailEnd type="none" w="med" len="med"/>
            </a:ln>
            <a:effectLst/>
            <a:extLst/>
          </p:spPr>
        </p:cxnSp>
        <p:cxnSp>
          <p:nvCxnSpPr>
            <p:cNvPr id="23" name="Straight Connector 22"/>
            <p:cNvCxnSpPr/>
            <p:nvPr/>
          </p:nvCxnSpPr>
          <p:spPr bwMode="auto">
            <a:xfrm>
              <a:off x="1447800" y="3505200"/>
              <a:ext cx="0" cy="685800"/>
            </a:xfrm>
            <a:prstGeom prst="line">
              <a:avLst/>
            </a:prstGeom>
            <a:noFill/>
            <a:ln w="50800" cap="flat" cmpd="sng" algn="ctr">
              <a:solidFill>
                <a:srgbClr val="FF0000"/>
              </a:solidFill>
              <a:prstDash val="solid"/>
              <a:round/>
              <a:headEnd type="none" w="med" len="med"/>
              <a:tailEnd type="none" w="med" len="med"/>
            </a:ln>
            <a:effectLst/>
            <a:extLst/>
          </p:spPr>
        </p:cxnSp>
      </p:grpSp>
      <p:grpSp>
        <p:nvGrpSpPr>
          <p:cNvPr id="26" name="Group 25"/>
          <p:cNvGrpSpPr/>
          <p:nvPr/>
        </p:nvGrpSpPr>
        <p:grpSpPr>
          <a:xfrm>
            <a:off x="1609724" y="4876800"/>
            <a:ext cx="7458076" cy="609600"/>
            <a:chOff x="381000" y="3505200"/>
            <a:chExt cx="1066800" cy="685800"/>
          </a:xfrm>
        </p:grpSpPr>
        <p:cxnSp>
          <p:nvCxnSpPr>
            <p:cNvPr id="27" name="Straight Connector 26"/>
            <p:cNvCxnSpPr/>
            <p:nvPr/>
          </p:nvCxnSpPr>
          <p:spPr bwMode="auto">
            <a:xfrm>
              <a:off x="381000" y="3505200"/>
              <a:ext cx="0" cy="685800"/>
            </a:xfrm>
            <a:prstGeom prst="line">
              <a:avLst/>
            </a:prstGeom>
            <a:noFill/>
            <a:ln w="50800" cap="flat" cmpd="sng" algn="ctr">
              <a:solidFill>
                <a:srgbClr val="FF0000"/>
              </a:solidFill>
              <a:prstDash val="solid"/>
              <a:round/>
              <a:headEnd type="none" w="med" len="med"/>
              <a:tailEnd type="none" w="med" len="med"/>
            </a:ln>
            <a:effectLst/>
            <a:extLst/>
          </p:spPr>
        </p:cxnSp>
        <p:cxnSp>
          <p:nvCxnSpPr>
            <p:cNvPr id="28" name="Straight Connector 27"/>
            <p:cNvCxnSpPr/>
            <p:nvPr/>
          </p:nvCxnSpPr>
          <p:spPr bwMode="auto">
            <a:xfrm>
              <a:off x="381000" y="4191000"/>
              <a:ext cx="1066800" cy="0"/>
            </a:xfrm>
            <a:prstGeom prst="line">
              <a:avLst/>
            </a:prstGeom>
            <a:noFill/>
            <a:ln w="50800" cap="flat" cmpd="sng" algn="ctr">
              <a:solidFill>
                <a:srgbClr val="FF0000"/>
              </a:solidFill>
              <a:prstDash val="solid"/>
              <a:round/>
              <a:headEnd type="none" w="med" len="med"/>
              <a:tailEnd type="none" w="med" len="med"/>
            </a:ln>
            <a:effectLst/>
            <a:extLst/>
          </p:spPr>
        </p:cxnSp>
        <p:cxnSp>
          <p:nvCxnSpPr>
            <p:cNvPr id="29" name="Straight Connector 28"/>
            <p:cNvCxnSpPr/>
            <p:nvPr/>
          </p:nvCxnSpPr>
          <p:spPr bwMode="auto">
            <a:xfrm>
              <a:off x="1447800" y="3505200"/>
              <a:ext cx="0" cy="685800"/>
            </a:xfrm>
            <a:prstGeom prst="line">
              <a:avLst/>
            </a:prstGeom>
            <a:noFill/>
            <a:ln w="50800" cap="flat" cmpd="sng" algn="ctr">
              <a:solidFill>
                <a:srgbClr val="FF0000"/>
              </a:solidFill>
              <a:prstDash val="solid"/>
              <a:round/>
              <a:headEnd type="none" w="med" len="med"/>
              <a:tailEnd type="none" w="med" len="med"/>
            </a:ln>
            <a:effectLst/>
            <a:extLst/>
          </p:spPr>
        </p:cxnSp>
      </p:grpSp>
      <p:sp>
        <p:nvSpPr>
          <p:cNvPr id="30" name="TextBox 29"/>
          <p:cNvSpPr txBox="1"/>
          <p:nvPr/>
        </p:nvSpPr>
        <p:spPr>
          <a:xfrm>
            <a:off x="228600" y="5486400"/>
            <a:ext cx="1371600" cy="1200329"/>
          </a:xfrm>
          <a:prstGeom prst="rect">
            <a:avLst/>
          </a:prstGeom>
          <a:noFill/>
        </p:spPr>
        <p:txBody>
          <a:bodyPr wrap="square" rtlCol="0">
            <a:spAutoFit/>
          </a:bodyPr>
          <a:lstStyle/>
          <a:p>
            <a:r>
              <a:rPr lang="en-US" dirty="0" smtClean="0">
                <a:solidFill>
                  <a:srgbClr val="000000"/>
                </a:solidFill>
              </a:rPr>
              <a:t>2-bit bimodal</a:t>
            </a:r>
          </a:p>
          <a:p>
            <a:r>
              <a:rPr lang="en-US" dirty="0" smtClean="0">
                <a:solidFill>
                  <a:srgbClr val="000000"/>
                </a:solidFill>
              </a:rPr>
              <a:t>predictor</a:t>
            </a:r>
            <a:endParaRPr lang="en-US" dirty="0">
              <a:solidFill>
                <a:srgbClr val="000000"/>
              </a:solidFill>
            </a:endParaRPr>
          </a:p>
        </p:txBody>
      </p:sp>
      <p:grpSp>
        <p:nvGrpSpPr>
          <p:cNvPr id="44" name="Group 43"/>
          <p:cNvGrpSpPr/>
          <p:nvPr/>
        </p:nvGrpSpPr>
        <p:grpSpPr>
          <a:xfrm>
            <a:off x="2438400" y="5867400"/>
            <a:ext cx="5408612" cy="891867"/>
            <a:chOff x="2133600" y="5395098"/>
            <a:chExt cx="5408612" cy="891867"/>
          </a:xfrm>
        </p:grpSpPr>
        <p:grpSp>
          <p:nvGrpSpPr>
            <p:cNvPr id="43" name="Group 42"/>
            <p:cNvGrpSpPr/>
            <p:nvPr/>
          </p:nvGrpSpPr>
          <p:grpSpPr>
            <a:xfrm>
              <a:off x="2133600" y="5395098"/>
              <a:ext cx="5408612" cy="891867"/>
              <a:chOff x="2133600" y="5387895"/>
              <a:chExt cx="5408612" cy="891867"/>
            </a:xfrm>
          </p:grpSpPr>
          <p:grpSp>
            <p:nvGrpSpPr>
              <p:cNvPr id="42" name="Group 41"/>
              <p:cNvGrpSpPr/>
              <p:nvPr/>
            </p:nvGrpSpPr>
            <p:grpSpPr>
              <a:xfrm>
                <a:off x="2133600" y="5387895"/>
                <a:ext cx="4902200" cy="867945"/>
                <a:chOff x="2133600" y="5422392"/>
                <a:chExt cx="4902200" cy="867945"/>
              </a:xfrm>
            </p:grpSpPr>
            <p:grpSp>
              <p:nvGrpSpPr>
                <p:cNvPr id="34" name="Group 33"/>
                <p:cNvGrpSpPr/>
                <p:nvPr/>
              </p:nvGrpSpPr>
              <p:grpSpPr>
                <a:xfrm>
                  <a:off x="2133600" y="5422392"/>
                  <a:ext cx="4902200" cy="867945"/>
                  <a:chOff x="152400" y="1390996"/>
                  <a:chExt cx="4902200" cy="867945"/>
                </a:xfrm>
              </p:grpSpPr>
              <p:sp>
                <p:nvSpPr>
                  <p:cNvPr id="36" name="Rectangle 35"/>
                  <p:cNvSpPr/>
                  <p:nvPr/>
                </p:nvSpPr>
                <p:spPr>
                  <a:xfrm>
                    <a:off x="152400" y="1390996"/>
                    <a:ext cx="4902200" cy="452448"/>
                  </a:xfrm>
                  <a:prstGeom prst="rect">
                    <a:avLst/>
                  </a:prstGeom>
                  <a:solidFill>
                    <a:schemeClr val="bg1"/>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cxnSp>
                <p:nvCxnSpPr>
                  <p:cNvPr id="37" name="Straight Connector 36"/>
                  <p:cNvCxnSpPr/>
                  <p:nvPr/>
                </p:nvCxnSpPr>
                <p:spPr bwMode="auto">
                  <a:xfrm>
                    <a:off x="3276600" y="1390996"/>
                    <a:ext cx="0" cy="458518"/>
                  </a:xfrm>
                  <a:prstGeom prst="line">
                    <a:avLst/>
                  </a:pr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8" name="TextBox 37"/>
                  <p:cNvSpPr txBox="1"/>
                  <p:nvPr/>
                </p:nvSpPr>
                <p:spPr>
                  <a:xfrm>
                    <a:off x="3423691" y="1427944"/>
                    <a:ext cx="939800" cy="830997"/>
                  </a:xfrm>
                  <a:prstGeom prst="rect">
                    <a:avLst/>
                  </a:prstGeom>
                  <a:noFill/>
                </p:spPr>
                <p:txBody>
                  <a:bodyPr wrap="square" rtlCol="0">
                    <a:spAutoFit/>
                  </a:bodyPr>
                  <a:lstStyle/>
                  <a:p>
                    <a:r>
                      <a:rPr lang="en-US" dirty="0">
                        <a:solidFill>
                          <a:srgbClr val="000000"/>
                        </a:solidFill>
                      </a:rPr>
                      <a:t>3</a:t>
                    </a:r>
                    <a:r>
                      <a:rPr lang="en-US" dirty="0" smtClean="0">
                        <a:solidFill>
                          <a:srgbClr val="000000"/>
                        </a:solidFill>
                      </a:rPr>
                      <a:t>-bit </a:t>
                    </a:r>
                    <a:endParaRPr lang="en-US" dirty="0">
                      <a:solidFill>
                        <a:srgbClr val="000000"/>
                      </a:solidFill>
                    </a:endParaRPr>
                  </a:p>
                  <a:p>
                    <a:r>
                      <a:rPr lang="en-US" dirty="0" err="1" smtClean="0">
                        <a:solidFill>
                          <a:srgbClr val="000000"/>
                        </a:solidFill>
                      </a:rPr>
                      <a:t>pred</a:t>
                    </a:r>
                    <a:endParaRPr lang="en-US" dirty="0">
                      <a:solidFill>
                        <a:srgbClr val="000000"/>
                      </a:solidFill>
                    </a:endParaRPr>
                  </a:p>
                </p:txBody>
              </p:sp>
            </p:grpSp>
            <p:cxnSp>
              <p:nvCxnSpPr>
                <p:cNvPr id="39" name="Straight Connector 38"/>
                <p:cNvCxnSpPr/>
                <p:nvPr/>
              </p:nvCxnSpPr>
              <p:spPr bwMode="auto">
                <a:xfrm>
                  <a:off x="6310312" y="5422392"/>
                  <a:ext cx="0" cy="452448"/>
                </a:xfrm>
                <a:prstGeom prst="line">
                  <a:avLst/>
                </a:pr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40" name="TextBox 39"/>
              <p:cNvSpPr txBox="1"/>
              <p:nvPr/>
            </p:nvSpPr>
            <p:spPr>
              <a:xfrm>
                <a:off x="6310312" y="5448765"/>
                <a:ext cx="1231900" cy="830997"/>
              </a:xfrm>
              <a:prstGeom prst="rect">
                <a:avLst/>
              </a:prstGeom>
              <a:noFill/>
            </p:spPr>
            <p:txBody>
              <a:bodyPr wrap="square" rtlCol="0">
                <a:spAutoFit/>
              </a:bodyPr>
              <a:lstStyle/>
              <a:p>
                <a:r>
                  <a:rPr lang="en-US" dirty="0" smtClean="0">
                    <a:solidFill>
                      <a:srgbClr val="000000"/>
                    </a:solidFill>
                  </a:rPr>
                  <a:t>2-bit </a:t>
                </a:r>
                <a:endParaRPr lang="en-US" dirty="0">
                  <a:solidFill>
                    <a:srgbClr val="000000"/>
                  </a:solidFill>
                </a:endParaRPr>
              </a:p>
              <a:p>
                <a:r>
                  <a:rPr lang="en-US" dirty="0">
                    <a:solidFill>
                      <a:srgbClr val="000000"/>
                    </a:solidFill>
                  </a:rPr>
                  <a:t>u</a:t>
                </a:r>
                <a:r>
                  <a:rPr lang="en-US" dirty="0" smtClean="0">
                    <a:solidFill>
                      <a:srgbClr val="000000"/>
                    </a:solidFill>
                  </a:rPr>
                  <a:t>se (U)</a:t>
                </a:r>
                <a:endParaRPr lang="en-US" dirty="0">
                  <a:solidFill>
                    <a:srgbClr val="000000"/>
                  </a:solidFill>
                </a:endParaRPr>
              </a:p>
            </p:txBody>
          </p:sp>
        </p:grpSp>
        <p:sp>
          <p:nvSpPr>
            <p:cNvPr id="35" name="TextBox 34"/>
            <p:cNvSpPr txBox="1"/>
            <p:nvPr/>
          </p:nvSpPr>
          <p:spPr>
            <a:xfrm>
              <a:off x="3124200" y="5432047"/>
              <a:ext cx="1447800" cy="830997"/>
            </a:xfrm>
            <a:prstGeom prst="rect">
              <a:avLst/>
            </a:prstGeom>
            <a:noFill/>
          </p:spPr>
          <p:txBody>
            <a:bodyPr wrap="square" rtlCol="0">
              <a:spAutoFit/>
            </a:bodyPr>
            <a:lstStyle/>
            <a:p>
              <a:r>
                <a:rPr lang="en-US" dirty="0">
                  <a:solidFill>
                    <a:srgbClr val="000000"/>
                  </a:solidFill>
                </a:rPr>
                <a:t>[</a:t>
              </a:r>
              <a:r>
                <a:rPr lang="en-US" dirty="0" smtClean="0">
                  <a:solidFill>
                    <a:srgbClr val="000000"/>
                  </a:solidFill>
                </a:rPr>
                <a:t>9-16]-bit </a:t>
              </a:r>
            </a:p>
            <a:p>
              <a:r>
                <a:rPr lang="en-US" dirty="0">
                  <a:solidFill>
                    <a:srgbClr val="000000"/>
                  </a:solidFill>
                </a:rPr>
                <a:t> </a:t>
              </a:r>
              <a:r>
                <a:rPr lang="en-US" dirty="0" smtClean="0">
                  <a:solidFill>
                    <a:srgbClr val="000000"/>
                  </a:solidFill>
                </a:rPr>
                <a:t>   tag</a:t>
              </a:r>
              <a:endParaRPr lang="en-US" dirty="0">
                <a:solidFill>
                  <a:srgbClr val="000000"/>
                </a:solidFill>
              </a:endParaRPr>
            </a:p>
          </p:txBody>
        </p:sp>
      </p:grpSp>
      <p:sp>
        <p:nvSpPr>
          <p:cNvPr id="57" name="TextBox 56"/>
          <p:cNvSpPr txBox="1"/>
          <p:nvPr/>
        </p:nvSpPr>
        <p:spPr>
          <a:xfrm>
            <a:off x="380999" y="914400"/>
            <a:ext cx="8600623" cy="523220"/>
          </a:xfrm>
          <a:prstGeom prst="rect">
            <a:avLst/>
          </a:prstGeom>
          <a:noFill/>
        </p:spPr>
        <p:txBody>
          <a:bodyPr wrap="square" rtlCol="0">
            <a:spAutoFit/>
          </a:bodyPr>
          <a:lstStyle/>
          <a:p>
            <a:r>
              <a:rPr lang="en-US" sz="2800" dirty="0" smtClean="0">
                <a:solidFill>
                  <a:srgbClr val="000000"/>
                </a:solidFill>
                <a:latin typeface="Times New Roman" pitchFamily="18" charset="0"/>
                <a:cs typeface="Times New Roman" pitchFamily="18" charset="0"/>
              </a:rPr>
              <a:t>Hash (His, PC) </a:t>
            </a:r>
            <a:r>
              <a:rPr lang="en-US" sz="2800" dirty="0" smtClean="0">
                <a:solidFill>
                  <a:srgbClr val="000000"/>
                </a:solidFill>
                <a:latin typeface="Times New Roman" pitchFamily="18" charset="0"/>
                <a:cs typeface="Times New Roman" pitchFamily="18" charset="0"/>
                <a:sym typeface="Wingdings" pitchFamily="2" charset="2"/>
              </a:rPr>
              <a:t> Index: direct to one entry in each bank;</a:t>
            </a:r>
          </a:p>
        </p:txBody>
      </p:sp>
      <p:cxnSp>
        <p:nvCxnSpPr>
          <p:cNvPr id="61" name="Straight Arrow Connector 60"/>
          <p:cNvCxnSpPr/>
          <p:nvPr/>
        </p:nvCxnSpPr>
        <p:spPr bwMode="auto">
          <a:xfrm>
            <a:off x="1752600" y="5657910"/>
            <a:ext cx="7315200" cy="0"/>
          </a:xfrm>
          <a:prstGeom prst="straightConnector1">
            <a:avLst/>
          </a:prstGeom>
          <a:solidFill>
            <a:schemeClr val="accent1"/>
          </a:solidFill>
          <a:ln w="25400"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2" name="TextBox 61"/>
          <p:cNvSpPr txBox="1"/>
          <p:nvPr/>
        </p:nvSpPr>
        <p:spPr>
          <a:xfrm>
            <a:off x="7493000" y="5638800"/>
            <a:ext cx="1803400" cy="400110"/>
          </a:xfrm>
          <a:prstGeom prst="rect">
            <a:avLst/>
          </a:prstGeom>
          <a:noFill/>
        </p:spPr>
        <p:txBody>
          <a:bodyPr wrap="square" rtlCol="0">
            <a:spAutoFit/>
          </a:bodyPr>
          <a:lstStyle/>
          <a:p>
            <a:r>
              <a:rPr lang="en-US" sz="2000" dirty="0" smtClean="0">
                <a:solidFill>
                  <a:srgbClr val="000000"/>
                </a:solidFill>
              </a:rPr>
              <a:t>wider tag</a:t>
            </a:r>
            <a:endParaRPr lang="en-US" sz="2000" dirty="0">
              <a:solidFill>
                <a:srgbClr val="000000"/>
              </a:solidFill>
            </a:endParaRPr>
          </a:p>
        </p:txBody>
      </p:sp>
      <p:sp>
        <p:nvSpPr>
          <p:cNvPr id="31" name="TextBox 30"/>
          <p:cNvSpPr txBox="1"/>
          <p:nvPr/>
        </p:nvSpPr>
        <p:spPr>
          <a:xfrm>
            <a:off x="95748" y="528935"/>
            <a:ext cx="1828800" cy="461665"/>
          </a:xfrm>
          <a:prstGeom prst="rect">
            <a:avLst/>
          </a:prstGeom>
          <a:noFill/>
        </p:spPr>
        <p:txBody>
          <a:bodyPr wrap="square" rtlCol="0">
            <a:spAutoFit/>
          </a:bodyPr>
          <a:lstStyle/>
          <a:p>
            <a:r>
              <a:rPr lang="en-US" b="1" dirty="0" smtClean="0">
                <a:solidFill>
                  <a:srgbClr val="FF0000"/>
                </a:solidFill>
              </a:rPr>
              <a:t>Prediction: </a:t>
            </a:r>
            <a:endParaRPr lang="en-US" b="1" dirty="0">
              <a:solidFill>
                <a:srgbClr val="FF0000"/>
              </a:solidFill>
            </a:endParaRPr>
          </a:p>
        </p:txBody>
      </p:sp>
      <p:sp>
        <p:nvSpPr>
          <p:cNvPr id="3" name="TextBox 2"/>
          <p:cNvSpPr txBox="1"/>
          <p:nvPr/>
        </p:nvSpPr>
        <p:spPr>
          <a:xfrm>
            <a:off x="381000" y="1919645"/>
            <a:ext cx="8991600" cy="523220"/>
          </a:xfrm>
          <a:prstGeom prst="rect">
            <a:avLst/>
          </a:prstGeom>
          <a:noFill/>
        </p:spPr>
        <p:txBody>
          <a:bodyPr wrap="square" rtlCol="0">
            <a:spAutoFit/>
          </a:bodyPr>
          <a:lstStyle>
            <a:defPPr>
              <a:defRPr lang="en-US"/>
            </a:defPPr>
            <a:lvl1pPr>
              <a:defRPr>
                <a:solidFill>
                  <a:srgbClr val="000000"/>
                </a:solidFill>
                <a:latin typeface="Times New Roman" pitchFamily="18" charset="0"/>
                <a:cs typeface="Times New Roman" pitchFamily="18" charset="0"/>
              </a:defRPr>
            </a:lvl1pPr>
          </a:lstStyle>
          <a:p>
            <a:r>
              <a:rPr lang="en-US" sz="2800" dirty="0" smtClean="0"/>
              <a:t>Higher bank</a:t>
            </a:r>
            <a:r>
              <a:rPr lang="en-US" sz="2800" dirty="0"/>
              <a:t>: longer history, wider </a:t>
            </a:r>
            <a:r>
              <a:rPr lang="en-US" sz="2800" dirty="0" smtClean="0"/>
              <a:t>tag -&gt; more </a:t>
            </a:r>
            <a:r>
              <a:rPr lang="en-US" sz="2800" dirty="0"/>
              <a:t>accurate</a:t>
            </a:r>
          </a:p>
        </p:txBody>
      </p:sp>
      <p:sp>
        <p:nvSpPr>
          <p:cNvPr id="45" name="Title 6"/>
          <p:cNvSpPr txBox="1">
            <a:spLocks/>
          </p:cNvSpPr>
          <p:nvPr/>
        </p:nvSpPr>
        <p:spPr bwMode="auto">
          <a:xfrm>
            <a:off x="7086600" y="-76200"/>
            <a:ext cx="2133600"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2000" b="1" dirty="0" smtClean="0">
                <a:solidFill>
                  <a:srgbClr val="000000"/>
                </a:solidFill>
                <a:latin typeface="Times New Roman" pitchFamily="18" charset="0"/>
                <a:ea typeface="宋体" charset="-122"/>
                <a:cs typeface="+mn-cs"/>
              </a:rPr>
              <a:t>Design Overview</a:t>
            </a:r>
            <a:endParaRPr kumimoji="1" lang="en-US" sz="2000" b="1" dirty="0">
              <a:solidFill>
                <a:srgbClr val="000000"/>
              </a:solidFill>
              <a:latin typeface="Times New Roman" pitchFamily="18" charset="0"/>
              <a:ea typeface="宋体" charset="-122"/>
              <a:cs typeface="+mn-cs"/>
            </a:endParaRPr>
          </a:p>
        </p:txBody>
      </p:sp>
      <p:sp>
        <p:nvSpPr>
          <p:cNvPr id="46" name="Title 6"/>
          <p:cNvSpPr txBox="1">
            <a:spLocks/>
          </p:cNvSpPr>
          <p:nvPr/>
        </p:nvSpPr>
        <p:spPr bwMode="auto">
          <a:xfrm>
            <a:off x="609600" y="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smtClean="0">
                <a:solidFill>
                  <a:srgbClr val="000000"/>
                </a:solidFill>
                <a:latin typeface="Times New Roman" pitchFamily="18" charset="0"/>
                <a:ea typeface="宋体" charset="-122"/>
                <a:cs typeface="+mn-cs"/>
              </a:rPr>
              <a:t>2.2 Two-class TAGE Predictor</a:t>
            </a:r>
            <a:endParaRPr kumimoji="1" lang="en-US" sz="3200" b="1" dirty="0">
              <a:solidFill>
                <a:srgbClr val="000000"/>
              </a:solidFill>
              <a:latin typeface="Times New Roman" pitchFamily="18" charset="0"/>
              <a:ea typeface="宋体" charset="-122"/>
              <a:cs typeface="+mn-cs"/>
            </a:endParaRPr>
          </a:p>
        </p:txBody>
      </p:sp>
      <p:sp>
        <p:nvSpPr>
          <p:cNvPr id="47" name="TextBox 46"/>
          <p:cNvSpPr txBox="1"/>
          <p:nvPr/>
        </p:nvSpPr>
        <p:spPr>
          <a:xfrm>
            <a:off x="2209800" y="1376065"/>
            <a:ext cx="7142571" cy="523220"/>
          </a:xfrm>
          <a:prstGeom prst="rect">
            <a:avLst/>
          </a:prstGeom>
          <a:noFill/>
        </p:spPr>
        <p:txBody>
          <a:bodyPr wrap="square" rtlCol="0">
            <a:spAutoFit/>
          </a:bodyPr>
          <a:lstStyle>
            <a:defPPr>
              <a:defRPr lang="en-US"/>
            </a:defPPr>
            <a:lvl1pPr>
              <a:defRPr>
                <a:solidFill>
                  <a:srgbClr val="000000"/>
                </a:solidFill>
                <a:latin typeface="Times New Roman" pitchFamily="18" charset="0"/>
                <a:cs typeface="Times New Roman" pitchFamily="18" charset="0"/>
              </a:defRPr>
            </a:lvl1pPr>
          </a:lstStyle>
          <a:p>
            <a:r>
              <a:rPr lang="en-US" sz="2800" dirty="0" smtClean="0">
                <a:sym typeface="Wingdings" pitchFamily="2" charset="2"/>
              </a:rPr>
              <a:t>      Tag</a:t>
            </a:r>
            <a:r>
              <a:rPr lang="en-US" sz="2800" dirty="0">
                <a:sym typeface="Wingdings" pitchFamily="2" charset="2"/>
              </a:rPr>
              <a:t>: check whether hit (</a:t>
            </a:r>
            <a:r>
              <a:rPr lang="en-US" sz="2800" b="1" dirty="0">
                <a:sym typeface="Wingdings" pitchFamily="2" charset="2"/>
              </a:rPr>
              <a:t>H</a:t>
            </a:r>
            <a:r>
              <a:rPr lang="en-US" sz="2800" dirty="0">
                <a:sym typeface="Wingdings" pitchFamily="2" charset="2"/>
              </a:rPr>
              <a:t>) or miss (</a:t>
            </a:r>
            <a:r>
              <a:rPr lang="en-US" sz="2800" b="1" dirty="0">
                <a:sym typeface="Wingdings" pitchFamily="2" charset="2"/>
              </a:rPr>
              <a:t>M</a:t>
            </a:r>
            <a:r>
              <a:rPr lang="en-US" sz="2800" dirty="0">
                <a:sym typeface="Wingdings" pitchFamily="2" charset="2"/>
              </a:rPr>
              <a:t>);</a:t>
            </a:r>
            <a:endParaRPr lang="en-US" sz="2800" dirty="0"/>
          </a:p>
        </p:txBody>
      </p:sp>
      <p:grpSp>
        <p:nvGrpSpPr>
          <p:cNvPr id="15" name="Group 14"/>
          <p:cNvGrpSpPr/>
          <p:nvPr/>
        </p:nvGrpSpPr>
        <p:grpSpPr>
          <a:xfrm>
            <a:off x="24992" y="2641011"/>
            <a:ext cx="8083913" cy="969961"/>
            <a:chOff x="28575" y="2314576"/>
            <a:chExt cx="8083913" cy="969961"/>
          </a:xfrm>
        </p:grpSpPr>
        <p:sp>
          <p:nvSpPr>
            <p:cNvPr id="48" name="Rectangle 47"/>
            <p:cNvSpPr/>
            <p:nvPr/>
          </p:nvSpPr>
          <p:spPr bwMode="auto">
            <a:xfrm>
              <a:off x="28575" y="2314576"/>
              <a:ext cx="952500" cy="219074"/>
            </a:xfrm>
            <a:prstGeom prst="rect">
              <a:avLst/>
            </a:prstGeom>
            <a:noFill/>
            <a:ln w="3810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49" name="Rectangle 48"/>
            <p:cNvSpPr/>
            <p:nvPr/>
          </p:nvSpPr>
          <p:spPr bwMode="auto">
            <a:xfrm>
              <a:off x="28575" y="2686050"/>
              <a:ext cx="952500" cy="200025"/>
            </a:xfrm>
            <a:prstGeom prst="rect">
              <a:avLst/>
            </a:prstGeom>
            <a:noFill/>
            <a:ln w="3810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13" name="Oval 12"/>
            <p:cNvSpPr/>
            <p:nvPr/>
          </p:nvSpPr>
          <p:spPr bwMode="auto">
            <a:xfrm>
              <a:off x="1235710" y="2989580"/>
              <a:ext cx="491490" cy="287020"/>
            </a:xfrm>
            <a:prstGeom prst="ellipse">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55" name="Oval 54"/>
            <p:cNvSpPr/>
            <p:nvPr/>
          </p:nvSpPr>
          <p:spPr bwMode="auto">
            <a:xfrm>
              <a:off x="2514600" y="2997517"/>
              <a:ext cx="491490" cy="287020"/>
            </a:xfrm>
            <a:prstGeom prst="ellipse">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56" name="Oval 55"/>
            <p:cNvSpPr/>
            <p:nvPr/>
          </p:nvSpPr>
          <p:spPr bwMode="auto">
            <a:xfrm>
              <a:off x="3790950" y="2991167"/>
              <a:ext cx="491490" cy="287020"/>
            </a:xfrm>
            <a:prstGeom prst="ellipse">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58" name="Oval 57"/>
            <p:cNvSpPr/>
            <p:nvPr/>
          </p:nvSpPr>
          <p:spPr bwMode="auto">
            <a:xfrm>
              <a:off x="5060950" y="2991167"/>
              <a:ext cx="491490" cy="287020"/>
            </a:xfrm>
            <a:prstGeom prst="ellipse">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59" name="Oval 58"/>
            <p:cNvSpPr/>
            <p:nvPr/>
          </p:nvSpPr>
          <p:spPr bwMode="auto">
            <a:xfrm>
              <a:off x="7620998" y="2994660"/>
              <a:ext cx="491490" cy="287020"/>
            </a:xfrm>
            <a:prstGeom prst="ellipse">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60" name="Oval 59"/>
            <p:cNvSpPr/>
            <p:nvPr/>
          </p:nvSpPr>
          <p:spPr bwMode="auto">
            <a:xfrm>
              <a:off x="6342379" y="2991167"/>
              <a:ext cx="491490" cy="287020"/>
            </a:xfrm>
            <a:prstGeom prst="ellipse">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grpSp>
      <p:grpSp>
        <p:nvGrpSpPr>
          <p:cNvPr id="94" name="Group 93"/>
          <p:cNvGrpSpPr/>
          <p:nvPr/>
        </p:nvGrpSpPr>
        <p:grpSpPr>
          <a:xfrm>
            <a:off x="364670" y="3675900"/>
            <a:ext cx="8616953" cy="1319373"/>
            <a:chOff x="364670" y="3351051"/>
            <a:chExt cx="8616953" cy="1319373"/>
          </a:xfrm>
        </p:grpSpPr>
        <p:grpSp>
          <p:nvGrpSpPr>
            <p:cNvPr id="63" name="Group 62"/>
            <p:cNvGrpSpPr/>
            <p:nvPr/>
          </p:nvGrpSpPr>
          <p:grpSpPr>
            <a:xfrm>
              <a:off x="364670" y="3505200"/>
              <a:ext cx="949780" cy="258762"/>
              <a:chOff x="826407" y="5546725"/>
              <a:chExt cx="910318" cy="258762"/>
            </a:xfrm>
          </p:grpSpPr>
          <p:cxnSp>
            <p:nvCxnSpPr>
              <p:cNvPr id="64" name="Straight Connector 63"/>
              <p:cNvCxnSpPr/>
              <p:nvPr/>
            </p:nvCxnSpPr>
            <p:spPr bwMode="auto">
              <a:xfrm>
                <a:off x="826407" y="5805487"/>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Straight Connector 64"/>
              <p:cNvCxnSpPr/>
              <p:nvPr/>
            </p:nvCxnSpPr>
            <p:spPr bwMode="auto">
              <a:xfrm>
                <a:off x="826407" y="5546725"/>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9" name="Group 18"/>
            <p:cNvGrpSpPr/>
            <p:nvPr/>
          </p:nvGrpSpPr>
          <p:grpSpPr>
            <a:xfrm>
              <a:off x="1647370" y="4318000"/>
              <a:ext cx="949780" cy="258762"/>
              <a:chOff x="1647370" y="4318000"/>
              <a:chExt cx="949780" cy="258762"/>
            </a:xfrm>
          </p:grpSpPr>
          <p:grpSp>
            <p:nvGrpSpPr>
              <p:cNvPr id="69" name="Group 68"/>
              <p:cNvGrpSpPr/>
              <p:nvPr/>
            </p:nvGrpSpPr>
            <p:grpSpPr>
              <a:xfrm>
                <a:off x="1647370" y="4318000"/>
                <a:ext cx="949780" cy="258762"/>
                <a:chOff x="826407" y="5546725"/>
                <a:chExt cx="910318" cy="258762"/>
              </a:xfrm>
            </p:grpSpPr>
            <p:cxnSp>
              <p:nvCxnSpPr>
                <p:cNvPr id="70" name="Straight Connector 69"/>
                <p:cNvCxnSpPr/>
                <p:nvPr/>
              </p:nvCxnSpPr>
              <p:spPr bwMode="auto">
                <a:xfrm>
                  <a:off x="826407" y="5805487"/>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 name="Straight Connector 70"/>
                <p:cNvCxnSpPr/>
                <p:nvPr/>
              </p:nvCxnSpPr>
              <p:spPr bwMode="auto">
                <a:xfrm>
                  <a:off x="826407" y="5546725"/>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87" name="TextBox 86"/>
              <p:cNvSpPr txBox="1"/>
              <p:nvPr/>
            </p:nvSpPr>
            <p:spPr>
              <a:xfrm>
                <a:off x="2230028" y="4325779"/>
                <a:ext cx="276226"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U0</a:t>
                </a:r>
                <a:endParaRPr lang="en-US" sz="1600" dirty="0">
                  <a:solidFill>
                    <a:srgbClr val="000000"/>
                  </a:solidFill>
                  <a:latin typeface="Times New Roman" pitchFamily="18" charset="0"/>
                  <a:cs typeface="Times New Roman" pitchFamily="18" charset="0"/>
                </a:endParaRPr>
              </a:p>
            </p:txBody>
          </p:sp>
        </p:grpSp>
        <p:grpSp>
          <p:nvGrpSpPr>
            <p:cNvPr id="21" name="Group 20"/>
            <p:cNvGrpSpPr/>
            <p:nvPr/>
          </p:nvGrpSpPr>
          <p:grpSpPr>
            <a:xfrm>
              <a:off x="2923720" y="3448050"/>
              <a:ext cx="949780" cy="258762"/>
              <a:chOff x="2923720" y="3448050"/>
              <a:chExt cx="949780" cy="258762"/>
            </a:xfrm>
          </p:grpSpPr>
          <p:grpSp>
            <p:nvGrpSpPr>
              <p:cNvPr id="72" name="Group 71"/>
              <p:cNvGrpSpPr/>
              <p:nvPr/>
            </p:nvGrpSpPr>
            <p:grpSpPr>
              <a:xfrm>
                <a:off x="2923720" y="3448050"/>
                <a:ext cx="949780" cy="258762"/>
                <a:chOff x="826407" y="5546725"/>
                <a:chExt cx="910318" cy="258762"/>
              </a:xfrm>
            </p:grpSpPr>
            <p:cxnSp>
              <p:nvCxnSpPr>
                <p:cNvPr id="73" name="Straight Connector 72"/>
                <p:cNvCxnSpPr/>
                <p:nvPr/>
              </p:nvCxnSpPr>
              <p:spPr bwMode="auto">
                <a:xfrm>
                  <a:off x="826407" y="5805487"/>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4" name="Straight Connector 73"/>
                <p:cNvCxnSpPr/>
                <p:nvPr/>
              </p:nvCxnSpPr>
              <p:spPr bwMode="auto">
                <a:xfrm>
                  <a:off x="826407" y="5546725"/>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88" name="TextBox 87"/>
              <p:cNvSpPr txBox="1"/>
              <p:nvPr/>
            </p:nvSpPr>
            <p:spPr>
              <a:xfrm>
                <a:off x="3506378" y="3448050"/>
                <a:ext cx="276226"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U2</a:t>
                </a:r>
                <a:endParaRPr lang="en-US" sz="1600" dirty="0">
                  <a:solidFill>
                    <a:srgbClr val="000000"/>
                  </a:solidFill>
                  <a:latin typeface="Times New Roman" pitchFamily="18" charset="0"/>
                  <a:cs typeface="Times New Roman" pitchFamily="18" charset="0"/>
                </a:endParaRPr>
              </a:p>
            </p:txBody>
          </p:sp>
        </p:grpSp>
        <p:grpSp>
          <p:nvGrpSpPr>
            <p:cNvPr id="24" name="Group 23"/>
            <p:cNvGrpSpPr/>
            <p:nvPr/>
          </p:nvGrpSpPr>
          <p:grpSpPr>
            <a:xfrm>
              <a:off x="5475514" y="4411662"/>
              <a:ext cx="949780" cy="258762"/>
              <a:chOff x="5475514" y="4411662"/>
              <a:chExt cx="949780" cy="258762"/>
            </a:xfrm>
          </p:grpSpPr>
          <p:grpSp>
            <p:nvGrpSpPr>
              <p:cNvPr id="78" name="Group 77"/>
              <p:cNvGrpSpPr/>
              <p:nvPr/>
            </p:nvGrpSpPr>
            <p:grpSpPr>
              <a:xfrm>
                <a:off x="5475514" y="4411662"/>
                <a:ext cx="949780" cy="258762"/>
                <a:chOff x="826407" y="5546725"/>
                <a:chExt cx="910318" cy="258762"/>
              </a:xfrm>
            </p:grpSpPr>
            <p:cxnSp>
              <p:nvCxnSpPr>
                <p:cNvPr id="79" name="Straight Connector 78"/>
                <p:cNvCxnSpPr/>
                <p:nvPr/>
              </p:nvCxnSpPr>
              <p:spPr bwMode="auto">
                <a:xfrm>
                  <a:off x="826407" y="5805487"/>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0" name="Straight Connector 79"/>
                <p:cNvCxnSpPr/>
                <p:nvPr/>
              </p:nvCxnSpPr>
              <p:spPr bwMode="auto">
                <a:xfrm>
                  <a:off x="826407" y="5546725"/>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89" name="TextBox 88"/>
              <p:cNvSpPr txBox="1"/>
              <p:nvPr/>
            </p:nvSpPr>
            <p:spPr>
              <a:xfrm>
                <a:off x="6096000" y="4419600"/>
                <a:ext cx="276226"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U0</a:t>
                </a:r>
                <a:endParaRPr lang="en-US" sz="1600" dirty="0">
                  <a:solidFill>
                    <a:srgbClr val="000000"/>
                  </a:solidFill>
                  <a:latin typeface="Times New Roman" pitchFamily="18" charset="0"/>
                  <a:cs typeface="Times New Roman" pitchFamily="18" charset="0"/>
                </a:endParaRPr>
              </a:p>
            </p:txBody>
          </p:sp>
        </p:grpSp>
        <p:grpSp>
          <p:nvGrpSpPr>
            <p:cNvPr id="22" name="Group 21"/>
            <p:cNvGrpSpPr/>
            <p:nvPr/>
          </p:nvGrpSpPr>
          <p:grpSpPr>
            <a:xfrm>
              <a:off x="4201160" y="3705813"/>
              <a:ext cx="949780" cy="259284"/>
              <a:chOff x="4201160" y="3705813"/>
              <a:chExt cx="949780" cy="259284"/>
            </a:xfrm>
          </p:grpSpPr>
          <p:grpSp>
            <p:nvGrpSpPr>
              <p:cNvPr id="75" name="Group 74"/>
              <p:cNvGrpSpPr/>
              <p:nvPr/>
            </p:nvGrpSpPr>
            <p:grpSpPr>
              <a:xfrm>
                <a:off x="4201160" y="3706335"/>
                <a:ext cx="949780" cy="258762"/>
                <a:chOff x="826407" y="5546725"/>
                <a:chExt cx="910318" cy="258762"/>
              </a:xfrm>
            </p:grpSpPr>
            <p:cxnSp>
              <p:nvCxnSpPr>
                <p:cNvPr id="76" name="Straight Connector 75"/>
                <p:cNvCxnSpPr/>
                <p:nvPr/>
              </p:nvCxnSpPr>
              <p:spPr bwMode="auto">
                <a:xfrm>
                  <a:off x="826407" y="5805487"/>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7" name="Straight Connector 76"/>
                <p:cNvCxnSpPr/>
                <p:nvPr/>
              </p:nvCxnSpPr>
              <p:spPr bwMode="auto">
                <a:xfrm>
                  <a:off x="826407" y="5546725"/>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90" name="TextBox 89"/>
              <p:cNvSpPr txBox="1"/>
              <p:nvPr/>
            </p:nvSpPr>
            <p:spPr>
              <a:xfrm>
                <a:off x="4798377" y="3705813"/>
                <a:ext cx="276226"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U1</a:t>
                </a:r>
                <a:endParaRPr lang="en-US" sz="1600" dirty="0">
                  <a:solidFill>
                    <a:srgbClr val="000000"/>
                  </a:solidFill>
                  <a:latin typeface="Times New Roman" pitchFamily="18" charset="0"/>
                  <a:cs typeface="Times New Roman" pitchFamily="18" charset="0"/>
                </a:endParaRPr>
              </a:p>
            </p:txBody>
          </p:sp>
        </p:grpSp>
        <p:grpSp>
          <p:nvGrpSpPr>
            <p:cNvPr id="32" name="Group 31"/>
            <p:cNvGrpSpPr/>
            <p:nvPr/>
          </p:nvGrpSpPr>
          <p:grpSpPr>
            <a:xfrm>
              <a:off x="6759303" y="3351051"/>
              <a:ext cx="949780" cy="263844"/>
              <a:chOff x="6759303" y="3351051"/>
              <a:chExt cx="949780" cy="263844"/>
            </a:xfrm>
          </p:grpSpPr>
          <p:grpSp>
            <p:nvGrpSpPr>
              <p:cNvPr id="81" name="Group 80"/>
              <p:cNvGrpSpPr/>
              <p:nvPr/>
            </p:nvGrpSpPr>
            <p:grpSpPr>
              <a:xfrm>
                <a:off x="6759303" y="3356133"/>
                <a:ext cx="949780" cy="258762"/>
                <a:chOff x="826407" y="5546725"/>
                <a:chExt cx="910318" cy="258762"/>
              </a:xfrm>
            </p:grpSpPr>
            <p:cxnSp>
              <p:nvCxnSpPr>
                <p:cNvPr id="82" name="Straight Connector 81"/>
                <p:cNvCxnSpPr/>
                <p:nvPr/>
              </p:nvCxnSpPr>
              <p:spPr bwMode="auto">
                <a:xfrm>
                  <a:off x="826407" y="5805487"/>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3" name="Straight Connector 82"/>
                <p:cNvCxnSpPr/>
                <p:nvPr/>
              </p:nvCxnSpPr>
              <p:spPr bwMode="auto">
                <a:xfrm>
                  <a:off x="826407" y="5546725"/>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91" name="TextBox 90"/>
              <p:cNvSpPr txBox="1"/>
              <p:nvPr/>
            </p:nvSpPr>
            <p:spPr>
              <a:xfrm>
                <a:off x="7354887" y="3351051"/>
                <a:ext cx="276226"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U1</a:t>
                </a:r>
                <a:endParaRPr lang="en-US" sz="1600" dirty="0">
                  <a:solidFill>
                    <a:srgbClr val="000000"/>
                  </a:solidFill>
                  <a:latin typeface="Times New Roman" pitchFamily="18" charset="0"/>
                  <a:cs typeface="Times New Roman" pitchFamily="18" charset="0"/>
                </a:endParaRPr>
              </a:p>
            </p:txBody>
          </p:sp>
        </p:grpSp>
        <p:grpSp>
          <p:nvGrpSpPr>
            <p:cNvPr id="93" name="Group 92"/>
            <p:cNvGrpSpPr/>
            <p:nvPr/>
          </p:nvGrpSpPr>
          <p:grpSpPr>
            <a:xfrm>
              <a:off x="8031843" y="3505722"/>
              <a:ext cx="949780" cy="261573"/>
              <a:chOff x="8031843" y="3505722"/>
              <a:chExt cx="949780" cy="261573"/>
            </a:xfrm>
          </p:grpSpPr>
          <p:grpSp>
            <p:nvGrpSpPr>
              <p:cNvPr id="84" name="Group 83"/>
              <p:cNvGrpSpPr/>
              <p:nvPr/>
            </p:nvGrpSpPr>
            <p:grpSpPr>
              <a:xfrm>
                <a:off x="8031843" y="3508533"/>
                <a:ext cx="949780" cy="258762"/>
                <a:chOff x="826407" y="5546725"/>
                <a:chExt cx="910318" cy="258762"/>
              </a:xfrm>
            </p:grpSpPr>
            <p:cxnSp>
              <p:nvCxnSpPr>
                <p:cNvPr id="85" name="Straight Connector 84"/>
                <p:cNvCxnSpPr/>
                <p:nvPr/>
              </p:nvCxnSpPr>
              <p:spPr bwMode="auto">
                <a:xfrm>
                  <a:off x="826407" y="5805487"/>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6" name="Straight Connector 85"/>
                <p:cNvCxnSpPr/>
                <p:nvPr/>
              </p:nvCxnSpPr>
              <p:spPr bwMode="auto">
                <a:xfrm>
                  <a:off x="826407" y="5546725"/>
                  <a:ext cx="910318" cy="0"/>
                </a:xfrm>
                <a:prstGeom prst="line">
                  <a:avLst/>
                </a:prstGeom>
                <a:solidFill>
                  <a:schemeClr val="accent1"/>
                </a:solidFill>
                <a:ln w="1587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92" name="TextBox 91"/>
              <p:cNvSpPr txBox="1"/>
              <p:nvPr/>
            </p:nvSpPr>
            <p:spPr>
              <a:xfrm>
                <a:off x="8628743" y="3505722"/>
                <a:ext cx="276226"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U1</a:t>
                </a:r>
                <a:endParaRPr lang="en-US" sz="1600" dirty="0">
                  <a:solidFill>
                    <a:srgbClr val="000000"/>
                  </a:solidFill>
                  <a:latin typeface="Times New Roman" pitchFamily="18" charset="0"/>
                  <a:cs typeface="Times New Roman" pitchFamily="18" charset="0"/>
                </a:endParaRPr>
              </a:p>
            </p:txBody>
          </p:sp>
        </p:grpSp>
      </p:grpSp>
      <p:grpSp>
        <p:nvGrpSpPr>
          <p:cNvPr id="103" name="Group 102"/>
          <p:cNvGrpSpPr/>
          <p:nvPr/>
        </p:nvGrpSpPr>
        <p:grpSpPr>
          <a:xfrm>
            <a:off x="428171" y="3680982"/>
            <a:ext cx="7931784" cy="1295400"/>
            <a:chOff x="428171" y="3356133"/>
            <a:chExt cx="7931784" cy="1295400"/>
          </a:xfrm>
        </p:grpSpPr>
        <p:sp>
          <p:nvSpPr>
            <p:cNvPr id="96" name="TextBox 95"/>
            <p:cNvSpPr txBox="1"/>
            <p:nvPr/>
          </p:nvSpPr>
          <p:spPr>
            <a:xfrm>
              <a:off x="428171" y="3505722"/>
              <a:ext cx="257629" cy="246221"/>
            </a:xfrm>
            <a:prstGeom prst="rect">
              <a:avLst/>
            </a:prstGeom>
            <a:noFill/>
          </p:spPr>
          <p:txBody>
            <a:bodyPr wrap="square" lIns="0" tIns="0" rIns="0" bIns="0" rtlCol="0" anchor="ctr" anchorCtr="0">
              <a:spAutoFit/>
            </a:bodyPr>
            <a:lstStyle/>
            <a:p>
              <a:r>
                <a:rPr lang="en-US" sz="1600" dirty="0">
                  <a:solidFill>
                    <a:srgbClr val="000000"/>
                  </a:solidFill>
                  <a:latin typeface="Times New Roman" pitchFamily="18" charset="0"/>
                  <a:cs typeface="Times New Roman" pitchFamily="18" charset="0"/>
                </a:rPr>
                <a:t>H</a:t>
              </a:r>
            </a:p>
          </p:txBody>
        </p:sp>
        <p:sp>
          <p:nvSpPr>
            <p:cNvPr id="97" name="TextBox 96"/>
            <p:cNvSpPr txBox="1"/>
            <p:nvPr/>
          </p:nvSpPr>
          <p:spPr>
            <a:xfrm>
              <a:off x="1699305" y="4317999"/>
              <a:ext cx="258989"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M</a:t>
              </a:r>
              <a:endParaRPr lang="en-US" sz="1600" dirty="0">
                <a:solidFill>
                  <a:srgbClr val="000000"/>
                </a:solidFill>
                <a:latin typeface="Times New Roman" pitchFamily="18" charset="0"/>
                <a:cs typeface="Times New Roman" pitchFamily="18" charset="0"/>
              </a:endParaRPr>
            </a:p>
          </p:txBody>
        </p:sp>
        <p:sp>
          <p:nvSpPr>
            <p:cNvPr id="98" name="TextBox 97"/>
            <p:cNvSpPr txBox="1"/>
            <p:nvPr/>
          </p:nvSpPr>
          <p:spPr>
            <a:xfrm>
              <a:off x="2997744" y="3448050"/>
              <a:ext cx="257629" cy="246221"/>
            </a:xfrm>
            <a:prstGeom prst="rect">
              <a:avLst/>
            </a:prstGeom>
            <a:noFill/>
          </p:spPr>
          <p:txBody>
            <a:bodyPr wrap="square" lIns="0" tIns="0" rIns="0" bIns="0" rtlCol="0" anchor="ctr" anchorCtr="0">
              <a:spAutoFit/>
            </a:bodyPr>
            <a:lstStyle/>
            <a:p>
              <a:r>
                <a:rPr lang="en-US" sz="1600" dirty="0">
                  <a:solidFill>
                    <a:srgbClr val="000000"/>
                  </a:solidFill>
                  <a:latin typeface="Times New Roman" pitchFamily="18" charset="0"/>
                  <a:cs typeface="Times New Roman" pitchFamily="18" charset="0"/>
                </a:rPr>
                <a:t>H</a:t>
              </a:r>
            </a:p>
          </p:txBody>
        </p:sp>
        <p:sp>
          <p:nvSpPr>
            <p:cNvPr id="99" name="TextBox 98"/>
            <p:cNvSpPr txBox="1"/>
            <p:nvPr/>
          </p:nvSpPr>
          <p:spPr>
            <a:xfrm>
              <a:off x="4274094" y="3706812"/>
              <a:ext cx="258989"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M</a:t>
              </a:r>
              <a:endParaRPr lang="en-US" sz="1600" dirty="0">
                <a:solidFill>
                  <a:srgbClr val="000000"/>
                </a:solidFill>
                <a:latin typeface="Times New Roman" pitchFamily="18" charset="0"/>
                <a:cs typeface="Times New Roman" pitchFamily="18" charset="0"/>
              </a:endParaRPr>
            </a:p>
          </p:txBody>
        </p:sp>
        <p:sp>
          <p:nvSpPr>
            <p:cNvPr id="100" name="TextBox 99"/>
            <p:cNvSpPr txBox="1"/>
            <p:nvPr/>
          </p:nvSpPr>
          <p:spPr>
            <a:xfrm>
              <a:off x="5544094" y="4405312"/>
              <a:ext cx="258989"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M</a:t>
              </a:r>
              <a:endParaRPr lang="en-US" sz="1600" dirty="0">
                <a:solidFill>
                  <a:srgbClr val="000000"/>
                </a:solidFill>
                <a:latin typeface="Times New Roman" pitchFamily="18" charset="0"/>
                <a:cs typeface="Times New Roman" pitchFamily="18" charset="0"/>
              </a:endParaRPr>
            </a:p>
          </p:txBody>
        </p:sp>
        <p:sp>
          <p:nvSpPr>
            <p:cNvPr id="101" name="TextBox 100"/>
            <p:cNvSpPr txBox="1"/>
            <p:nvPr/>
          </p:nvSpPr>
          <p:spPr>
            <a:xfrm>
              <a:off x="6827611" y="3356133"/>
              <a:ext cx="258989"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M</a:t>
              </a:r>
              <a:endParaRPr lang="en-US" sz="1600" dirty="0">
                <a:solidFill>
                  <a:srgbClr val="000000"/>
                </a:solidFill>
                <a:latin typeface="Times New Roman" pitchFamily="18" charset="0"/>
                <a:cs typeface="Times New Roman" pitchFamily="18" charset="0"/>
              </a:endParaRPr>
            </a:p>
          </p:txBody>
        </p:sp>
        <p:sp>
          <p:nvSpPr>
            <p:cNvPr id="102" name="TextBox 101"/>
            <p:cNvSpPr txBox="1"/>
            <p:nvPr/>
          </p:nvSpPr>
          <p:spPr>
            <a:xfrm>
              <a:off x="8100966" y="3517741"/>
              <a:ext cx="258989" cy="246221"/>
            </a:xfrm>
            <a:prstGeom prst="rect">
              <a:avLst/>
            </a:prstGeom>
            <a:noFill/>
          </p:spPr>
          <p:txBody>
            <a:bodyPr wrap="square" lIns="0" tIns="0" rIns="0" bIns="0" rtlCol="0" anchor="ctr" anchorCtr="0">
              <a:spAutoFit/>
            </a:bodyPr>
            <a:lstStyle/>
            <a:p>
              <a:r>
                <a:rPr lang="en-US" sz="1600" dirty="0" smtClean="0">
                  <a:solidFill>
                    <a:srgbClr val="000000"/>
                  </a:solidFill>
                  <a:latin typeface="Times New Roman" pitchFamily="18" charset="0"/>
                  <a:cs typeface="Times New Roman" pitchFamily="18" charset="0"/>
                </a:rPr>
                <a:t>M</a:t>
              </a:r>
              <a:endParaRPr lang="en-US" sz="1600" dirty="0">
                <a:solidFill>
                  <a:srgbClr val="000000"/>
                </a:solidFill>
                <a:latin typeface="Times New Roman" pitchFamily="18" charset="0"/>
                <a:cs typeface="Times New Roman" pitchFamily="18" charset="0"/>
              </a:endParaRPr>
            </a:p>
          </p:txBody>
        </p:sp>
      </p:grpSp>
      <p:grpSp>
        <p:nvGrpSpPr>
          <p:cNvPr id="106" name="Group 105"/>
          <p:cNvGrpSpPr/>
          <p:nvPr/>
        </p:nvGrpSpPr>
        <p:grpSpPr>
          <a:xfrm>
            <a:off x="355600" y="3772899"/>
            <a:ext cx="3516990" cy="311307"/>
            <a:chOff x="355600" y="3448050"/>
            <a:chExt cx="3516990" cy="311307"/>
          </a:xfrm>
        </p:grpSpPr>
        <p:sp>
          <p:nvSpPr>
            <p:cNvPr id="104" name="Rectangle 103"/>
            <p:cNvSpPr/>
            <p:nvPr/>
          </p:nvSpPr>
          <p:spPr bwMode="auto">
            <a:xfrm>
              <a:off x="355600" y="3505200"/>
              <a:ext cx="948870" cy="254157"/>
            </a:xfrm>
            <a:prstGeom prst="rect">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sp>
          <p:nvSpPr>
            <p:cNvPr id="105" name="Rectangle 104"/>
            <p:cNvSpPr/>
            <p:nvPr/>
          </p:nvSpPr>
          <p:spPr bwMode="auto">
            <a:xfrm>
              <a:off x="2923720" y="3448050"/>
              <a:ext cx="948870" cy="254157"/>
            </a:xfrm>
            <a:prstGeom prst="rect">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en-US"/>
            </a:p>
          </p:txBody>
        </p:sp>
      </p:grpSp>
      <p:grpSp>
        <p:nvGrpSpPr>
          <p:cNvPr id="109" name="Group 108"/>
          <p:cNvGrpSpPr/>
          <p:nvPr/>
        </p:nvGrpSpPr>
        <p:grpSpPr>
          <a:xfrm>
            <a:off x="2318248" y="2362200"/>
            <a:ext cx="2298700" cy="1079500"/>
            <a:chOff x="2273300" y="2209800"/>
            <a:chExt cx="2298700" cy="1079500"/>
          </a:xfrm>
        </p:grpSpPr>
        <p:sp>
          <p:nvSpPr>
            <p:cNvPr id="107" name="TextBox 106"/>
            <p:cNvSpPr txBox="1"/>
            <p:nvPr/>
          </p:nvSpPr>
          <p:spPr>
            <a:xfrm>
              <a:off x="2273300" y="2209800"/>
              <a:ext cx="2298700" cy="457200"/>
            </a:xfrm>
            <a:prstGeom prst="rect">
              <a:avLst/>
            </a:prstGeom>
            <a:noFill/>
          </p:spPr>
          <p:txBody>
            <a:bodyPr wrap="square" rtlCol="0">
              <a:spAutoFit/>
            </a:bodyPr>
            <a:lstStyle/>
            <a:p>
              <a:r>
                <a:rPr lang="en-US" dirty="0" smtClean="0">
                  <a:solidFill>
                    <a:srgbClr val="FF0000"/>
                  </a:solidFill>
                </a:rPr>
                <a:t>Final Prediction</a:t>
              </a:r>
              <a:endParaRPr lang="en-US" dirty="0">
                <a:solidFill>
                  <a:srgbClr val="FF0000"/>
                </a:solidFill>
              </a:endParaRPr>
            </a:p>
          </p:txBody>
        </p:sp>
        <p:sp>
          <p:nvSpPr>
            <p:cNvPr id="108" name="Up Arrow 107"/>
            <p:cNvSpPr/>
            <p:nvPr/>
          </p:nvSpPr>
          <p:spPr bwMode="auto">
            <a:xfrm>
              <a:off x="3213100" y="2667000"/>
              <a:ext cx="292100" cy="622300"/>
            </a:xfrm>
            <a:prstGeom prst="upArrow">
              <a:avLst/>
            </a:prstGeom>
            <a:no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grpSp>
      <p:sp>
        <p:nvSpPr>
          <p:cNvPr id="4" name="TextBox 3"/>
          <p:cNvSpPr txBox="1"/>
          <p:nvPr/>
        </p:nvSpPr>
        <p:spPr>
          <a:xfrm>
            <a:off x="5396047" y="412821"/>
            <a:ext cx="3692253" cy="400110"/>
          </a:xfrm>
          <a:prstGeom prst="rect">
            <a:avLst/>
          </a:prstGeom>
          <a:noFill/>
        </p:spPr>
        <p:txBody>
          <a:bodyPr wrap="square" rtlCol="0">
            <a:spAutoFit/>
          </a:bodyPr>
          <a:lstStyle/>
          <a:p>
            <a:r>
              <a:rPr lang="en-US" sz="2000" dirty="0" smtClean="0">
                <a:solidFill>
                  <a:srgbClr val="000000"/>
                </a:solidFill>
                <a:latin typeface="Times New Roman" pitchFamily="18" charset="0"/>
                <a:cs typeface="Times New Roman" pitchFamily="18" charset="0"/>
              </a:rPr>
              <a:t>                          [Only rough idea]</a:t>
            </a:r>
            <a:endParaRPr lang="en-US" sz="2000" dirty="0">
              <a:solidFill>
                <a:srgbClr val="000000"/>
              </a:solidFill>
              <a:latin typeface="Times New Roman" pitchFamily="18" charset="0"/>
              <a:cs typeface="Times New Roman" pitchFamily="18" charset="0"/>
            </a:endParaRPr>
          </a:p>
        </p:txBody>
      </p:sp>
      <p:sp>
        <p:nvSpPr>
          <p:cNvPr id="95"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5</a:t>
            </a:fld>
            <a:endParaRPr lang="en-US" sz="1400" dirty="0">
              <a:solidFill>
                <a:srgbClr val="534E43"/>
              </a:solidFill>
            </a:endParaRPr>
          </a:p>
        </p:txBody>
      </p:sp>
    </p:spTree>
    <p:extLst>
      <p:ext uri="{BB962C8B-B14F-4D97-AF65-F5344CB8AC3E}">
        <p14:creationId xmlns:p14="http://schemas.microsoft.com/office/powerpoint/2010/main" val="4101341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par>
                                <p:cTn id="8" presetID="10" presetClass="entr" presetSubtype="0"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fade">
                                      <p:cBhvr>
                                        <p:cTn id="15" dur="500"/>
                                        <p:tgtEl>
                                          <p:spTgt spid="26"/>
                                        </p:tgtEl>
                                      </p:cBhvr>
                                    </p:animEffect>
                                  </p:childTnLst>
                                </p:cTn>
                              </p:par>
                              <p:par>
                                <p:cTn id="16" presetID="10" presetClass="entr" presetSubtype="0" fill="hold" nodeType="withEffect">
                                  <p:stCondLst>
                                    <p:cond delay="0"/>
                                  </p:stCondLst>
                                  <p:childTnLst>
                                    <p:set>
                                      <p:cBhvr>
                                        <p:cTn id="17" dur="1" fill="hold">
                                          <p:stCondLst>
                                            <p:cond delay="0"/>
                                          </p:stCondLst>
                                        </p:cTn>
                                        <p:tgtEl>
                                          <p:spTgt spid="44"/>
                                        </p:tgtEl>
                                        <p:attrNameLst>
                                          <p:attrName>style.visibility</p:attrName>
                                        </p:attrNameLst>
                                      </p:cBhvr>
                                      <p:to>
                                        <p:strVal val="visible"/>
                                      </p:to>
                                    </p:set>
                                    <p:animEffect transition="in" filter="fade">
                                      <p:cBhvr>
                                        <p:cTn id="18" dur="500"/>
                                        <p:tgtEl>
                                          <p:spTgt spid="4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1"/>
                                        </p:tgtEl>
                                        <p:attrNameLst>
                                          <p:attrName>style.visibility</p:attrName>
                                        </p:attrNameLst>
                                      </p:cBhvr>
                                      <p:to>
                                        <p:strVal val="visible"/>
                                      </p:to>
                                    </p:set>
                                    <p:animEffect transition="in" filter="fade">
                                      <p:cBhvr>
                                        <p:cTn id="23" dur="500"/>
                                        <p:tgtEl>
                                          <p:spTgt spid="6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2"/>
                                        </p:tgtEl>
                                        <p:attrNameLst>
                                          <p:attrName>style.visibility</p:attrName>
                                        </p:attrNameLst>
                                      </p:cBhvr>
                                      <p:to>
                                        <p:strVal val="visible"/>
                                      </p:to>
                                    </p:set>
                                    <p:animEffect transition="in" filter="fade">
                                      <p:cBhvr>
                                        <p:cTn id="26" dur="500"/>
                                        <p:tgtEl>
                                          <p:spTgt spid="6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fade">
                                      <p:cBhvr>
                                        <p:cTn id="31" dur="500"/>
                                        <p:tgtEl>
                                          <p:spTgt spid="3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500"/>
                                        <p:tgtEl>
                                          <p:spTgt spid="57"/>
                                        </p:tgtEl>
                                      </p:cBhvr>
                                    </p:animEffect>
                                  </p:childTnLst>
                                </p:cTn>
                              </p:par>
                            </p:childTnLst>
                          </p:cTn>
                        </p:par>
                        <p:par>
                          <p:cTn id="37" fill="hold">
                            <p:stCondLst>
                              <p:cond delay="500"/>
                            </p:stCondLst>
                            <p:childTnLst>
                              <p:par>
                                <p:cTn id="38" presetID="14" presetClass="entr" presetSubtype="10" repeatCount="2000" fill="hold" nodeType="after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randombar(horizontal)">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nodeType="click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barn(inVertical)">
                                      <p:cBhvr>
                                        <p:cTn id="45" dur="1000"/>
                                        <p:tgtEl>
                                          <p:spTgt spid="9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47"/>
                                        </p:tgtEl>
                                        <p:attrNameLst>
                                          <p:attrName>style.visibility</p:attrName>
                                        </p:attrNameLst>
                                      </p:cBhvr>
                                      <p:to>
                                        <p:strVal val="visible"/>
                                      </p:to>
                                    </p:set>
                                    <p:animEffect transition="in" filter="fade">
                                      <p:cBhvr>
                                        <p:cTn id="50" dur="500"/>
                                        <p:tgtEl>
                                          <p:spTgt spid="4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103"/>
                                        </p:tgtEl>
                                        <p:attrNameLst>
                                          <p:attrName>style.visibility</p:attrName>
                                        </p:attrNameLst>
                                      </p:cBhvr>
                                      <p:to>
                                        <p:strVal val="visible"/>
                                      </p:to>
                                    </p:set>
                                    <p:animEffect transition="in" filter="fade">
                                      <p:cBhvr>
                                        <p:cTn id="55" dur="500"/>
                                        <p:tgtEl>
                                          <p:spTgt spid="103"/>
                                        </p:tgtEl>
                                      </p:cBhvr>
                                    </p:animEffect>
                                  </p:childTnLst>
                                </p:cTn>
                              </p:par>
                            </p:childTnLst>
                          </p:cTn>
                        </p:par>
                        <p:par>
                          <p:cTn id="56" fill="hold">
                            <p:stCondLst>
                              <p:cond delay="500"/>
                            </p:stCondLst>
                            <p:childTnLst>
                              <p:par>
                                <p:cTn id="57" presetID="22" presetClass="entr" presetSubtype="4" fill="hold" nodeType="afterEffect">
                                  <p:stCondLst>
                                    <p:cond delay="1000"/>
                                  </p:stCondLst>
                                  <p:childTnLst>
                                    <p:set>
                                      <p:cBhvr>
                                        <p:cTn id="58" dur="1" fill="hold">
                                          <p:stCondLst>
                                            <p:cond delay="0"/>
                                          </p:stCondLst>
                                        </p:cTn>
                                        <p:tgtEl>
                                          <p:spTgt spid="106"/>
                                        </p:tgtEl>
                                        <p:attrNameLst>
                                          <p:attrName>style.visibility</p:attrName>
                                        </p:attrNameLst>
                                      </p:cBhvr>
                                      <p:to>
                                        <p:strVal val="visible"/>
                                      </p:to>
                                    </p:set>
                                    <p:animEffect transition="in" filter="wipe(down)">
                                      <p:cBhvr>
                                        <p:cTn id="59" dur="500"/>
                                        <p:tgtEl>
                                          <p:spTgt spid="106"/>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3"/>
                                        </p:tgtEl>
                                        <p:attrNameLst>
                                          <p:attrName>style.visibility</p:attrName>
                                        </p:attrNameLst>
                                      </p:cBhvr>
                                      <p:to>
                                        <p:strVal val="visible"/>
                                      </p:to>
                                    </p:set>
                                    <p:animEffect transition="in" filter="fade">
                                      <p:cBhvr>
                                        <p:cTn id="64" dur="500"/>
                                        <p:tgtEl>
                                          <p:spTgt spid="3"/>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109"/>
                                        </p:tgtEl>
                                        <p:attrNameLst>
                                          <p:attrName>style.visibility</p:attrName>
                                        </p:attrNameLst>
                                      </p:cBhvr>
                                      <p:to>
                                        <p:strVal val="visible"/>
                                      </p:to>
                                    </p:set>
                                    <p:animEffect transition="in" filter="fade">
                                      <p:cBhvr>
                                        <p:cTn id="69"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57" grpId="0"/>
      <p:bldP spid="62" grpId="0"/>
      <p:bldP spid="31" grpId="0"/>
      <p:bldP spid="3" grpId="0"/>
      <p:bldP spid="4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1" name="TextBox 30"/>
          <p:cNvSpPr txBox="1"/>
          <p:nvPr/>
        </p:nvSpPr>
        <p:spPr>
          <a:xfrm>
            <a:off x="56243" y="29865"/>
            <a:ext cx="1467757" cy="461665"/>
          </a:xfrm>
          <a:prstGeom prst="rect">
            <a:avLst/>
          </a:prstGeom>
          <a:noFill/>
        </p:spPr>
        <p:txBody>
          <a:bodyPr wrap="square" rtlCol="0">
            <a:spAutoFit/>
          </a:bodyPr>
          <a:lstStyle/>
          <a:p>
            <a:r>
              <a:rPr lang="en-US" b="1" dirty="0" smtClean="0">
                <a:solidFill>
                  <a:srgbClr val="FF0000"/>
                </a:solidFill>
              </a:rPr>
              <a:t>Update: </a:t>
            </a:r>
            <a:endParaRPr lang="en-US" b="1" dirty="0">
              <a:solidFill>
                <a:srgbClr val="FF0000"/>
              </a:solidFill>
            </a:endParaRPr>
          </a:p>
        </p:txBody>
      </p:sp>
      <p:sp>
        <p:nvSpPr>
          <p:cNvPr id="3" name="TextBox 2"/>
          <p:cNvSpPr txBox="1"/>
          <p:nvPr/>
        </p:nvSpPr>
        <p:spPr>
          <a:xfrm>
            <a:off x="181428" y="3948736"/>
            <a:ext cx="10000343" cy="523220"/>
          </a:xfrm>
          <a:prstGeom prst="rect">
            <a:avLst/>
          </a:prstGeom>
          <a:noFill/>
        </p:spPr>
        <p:txBody>
          <a:bodyPr wrap="square" rtlCol="0">
            <a:spAutoFit/>
          </a:bodyPr>
          <a:lstStyle/>
          <a:p>
            <a:r>
              <a:rPr lang="en-US" sz="2800" dirty="0" smtClean="0">
                <a:solidFill>
                  <a:srgbClr val="000000"/>
                </a:solidFill>
              </a:rPr>
              <a:t>New entries allocated at higher banks when </a:t>
            </a:r>
            <a:r>
              <a:rPr lang="en-US" sz="2800" dirty="0" err="1" smtClean="0">
                <a:solidFill>
                  <a:srgbClr val="000000"/>
                </a:solidFill>
              </a:rPr>
              <a:t>mispred</a:t>
            </a:r>
            <a:r>
              <a:rPr lang="en-US" sz="2800" dirty="0" smtClean="0">
                <a:solidFill>
                  <a:srgbClr val="000000"/>
                </a:solidFill>
              </a:rPr>
              <a:t>.</a:t>
            </a:r>
            <a:endParaRPr lang="en-US" sz="2800" dirty="0">
              <a:solidFill>
                <a:srgbClr val="000000"/>
              </a:solidFill>
            </a:endParaRPr>
          </a:p>
        </p:txBody>
      </p:sp>
      <p:sp>
        <p:nvSpPr>
          <p:cNvPr id="7" name="TextBox 6"/>
          <p:cNvSpPr txBox="1"/>
          <p:nvPr/>
        </p:nvSpPr>
        <p:spPr>
          <a:xfrm>
            <a:off x="304800" y="4444883"/>
            <a:ext cx="8686800" cy="523220"/>
          </a:xfrm>
          <a:prstGeom prst="rect">
            <a:avLst/>
          </a:prstGeom>
          <a:noFill/>
        </p:spPr>
        <p:txBody>
          <a:bodyPr wrap="square" rtlCol="0">
            <a:spAutoFit/>
          </a:bodyPr>
          <a:lstStyle/>
          <a:p>
            <a:r>
              <a:rPr lang="en-US" sz="2800" dirty="0" smtClean="0">
                <a:solidFill>
                  <a:srgbClr val="000000"/>
                </a:solidFill>
              </a:rPr>
              <a:t>LP: only one entry allocated; </a:t>
            </a:r>
            <a:endParaRPr lang="en-US" sz="2800" dirty="0">
              <a:solidFill>
                <a:srgbClr val="000000"/>
              </a:solidFill>
            </a:endParaRPr>
          </a:p>
        </p:txBody>
      </p:sp>
      <p:sp>
        <p:nvSpPr>
          <p:cNvPr id="8" name="TextBox 7"/>
          <p:cNvSpPr txBox="1"/>
          <p:nvPr/>
        </p:nvSpPr>
        <p:spPr>
          <a:xfrm>
            <a:off x="304800" y="4944648"/>
            <a:ext cx="8686800" cy="523220"/>
          </a:xfrm>
          <a:prstGeom prst="rect">
            <a:avLst/>
          </a:prstGeom>
          <a:noFill/>
        </p:spPr>
        <p:txBody>
          <a:bodyPr wrap="square" rtlCol="0">
            <a:spAutoFit/>
          </a:bodyPr>
          <a:lstStyle/>
          <a:p>
            <a:r>
              <a:rPr lang="en-US" sz="2800" dirty="0" smtClean="0">
                <a:solidFill>
                  <a:srgbClr val="000000"/>
                </a:solidFill>
              </a:rPr>
              <a:t>HP: a second entry allocated with two limitations</a:t>
            </a:r>
            <a:endParaRPr lang="en-US" sz="2800" dirty="0">
              <a:solidFill>
                <a:srgbClr val="000000"/>
              </a:solidFill>
            </a:endParaRPr>
          </a:p>
        </p:txBody>
      </p:sp>
      <p:sp>
        <p:nvSpPr>
          <p:cNvPr id="9" name="TextBox 8"/>
          <p:cNvSpPr txBox="1"/>
          <p:nvPr/>
        </p:nvSpPr>
        <p:spPr>
          <a:xfrm>
            <a:off x="609600" y="5325648"/>
            <a:ext cx="8686800" cy="461665"/>
          </a:xfrm>
          <a:prstGeom prst="rect">
            <a:avLst/>
          </a:prstGeom>
          <a:noFill/>
        </p:spPr>
        <p:txBody>
          <a:bodyPr wrap="square" rtlCol="0">
            <a:spAutoFit/>
          </a:bodyPr>
          <a:lstStyle/>
          <a:p>
            <a:r>
              <a:rPr lang="en-US" dirty="0" smtClean="0">
                <a:solidFill>
                  <a:srgbClr val="000000"/>
                </a:solidFill>
              </a:rPr>
              <a:t>1. A bank with a useless entry;</a:t>
            </a:r>
          </a:p>
        </p:txBody>
      </p:sp>
      <p:sp>
        <p:nvSpPr>
          <p:cNvPr id="13" name="Title 6"/>
          <p:cNvSpPr txBox="1">
            <a:spLocks/>
          </p:cNvSpPr>
          <p:nvPr/>
        </p:nvSpPr>
        <p:spPr bwMode="auto">
          <a:xfrm>
            <a:off x="7086600" y="-76200"/>
            <a:ext cx="2133600"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2000" b="1" dirty="0" smtClean="0">
                <a:solidFill>
                  <a:srgbClr val="000000"/>
                </a:solidFill>
                <a:latin typeface="Times New Roman" pitchFamily="18" charset="0"/>
                <a:ea typeface="宋体" charset="-122"/>
                <a:cs typeface="+mn-cs"/>
              </a:rPr>
              <a:t>Design Overview</a:t>
            </a:r>
            <a:endParaRPr kumimoji="1" lang="en-US" sz="2000" b="1" dirty="0">
              <a:solidFill>
                <a:srgbClr val="000000"/>
              </a:solidFill>
              <a:latin typeface="Times New Roman" pitchFamily="18" charset="0"/>
              <a:ea typeface="宋体" charset="-122"/>
              <a:cs typeface="+mn-cs"/>
            </a:endParaRPr>
          </a:p>
        </p:txBody>
      </p:sp>
      <p:sp>
        <p:nvSpPr>
          <p:cNvPr id="16" name="Title 6"/>
          <p:cNvSpPr txBox="1">
            <a:spLocks/>
          </p:cNvSpPr>
          <p:nvPr/>
        </p:nvSpPr>
        <p:spPr bwMode="auto">
          <a:xfrm>
            <a:off x="609600" y="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smtClean="0">
                <a:solidFill>
                  <a:srgbClr val="000000"/>
                </a:solidFill>
                <a:latin typeface="Times New Roman" pitchFamily="18" charset="0"/>
                <a:ea typeface="宋体" charset="-122"/>
                <a:cs typeface="+mn-cs"/>
              </a:rPr>
              <a:t>2.2 Two-class TAGE Predictor</a:t>
            </a:r>
            <a:endParaRPr kumimoji="1" lang="en-US" sz="3200" b="1" dirty="0">
              <a:solidFill>
                <a:srgbClr val="000000"/>
              </a:solidFill>
              <a:latin typeface="Times New Roman" pitchFamily="18" charset="0"/>
              <a:ea typeface="宋体" charset="-122"/>
              <a:cs typeface="+mn-cs"/>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86696278"/>
              </p:ext>
            </p:extLst>
          </p:nvPr>
        </p:nvGraphicFramePr>
        <p:xfrm>
          <a:off x="92438" y="712787"/>
          <a:ext cx="8955405" cy="2487613"/>
        </p:xfrm>
        <a:graphic>
          <a:graphicData uri="http://schemas.openxmlformats.org/presentationml/2006/ole">
            <mc:AlternateContent xmlns:mc="http://schemas.openxmlformats.org/markup-compatibility/2006">
              <mc:Choice xmlns:v="urn:schemas-microsoft-com:vml" Requires="v">
                <p:oleObj spid="_x0000_s16533" name="Visio" r:id="rId4" imgW="6486120" imgH="1802520" progId="Visio.Drawing.11">
                  <p:embed/>
                </p:oleObj>
              </mc:Choice>
              <mc:Fallback>
                <p:oleObj name="Visio" r:id="rId4" imgW="6486120" imgH="1802520" progId="Visio.Drawing.11">
                  <p:embed/>
                  <p:pic>
                    <p:nvPicPr>
                      <p:cNvPr id="0" name=""/>
                      <p:cNvPicPr/>
                      <p:nvPr/>
                    </p:nvPicPr>
                    <p:blipFill>
                      <a:blip r:embed="rId5"/>
                      <a:stretch>
                        <a:fillRect/>
                      </a:stretch>
                    </p:blipFill>
                    <p:spPr>
                      <a:xfrm>
                        <a:off x="92438" y="712787"/>
                        <a:ext cx="8955405" cy="2487613"/>
                      </a:xfrm>
                      <a:prstGeom prst="rect">
                        <a:avLst/>
                      </a:prstGeom>
                    </p:spPr>
                  </p:pic>
                </p:oleObj>
              </mc:Fallback>
            </mc:AlternateContent>
          </a:graphicData>
        </a:graphic>
      </p:graphicFrame>
      <p:sp>
        <p:nvSpPr>
          <p:cNvPr id="17" name="TextBox 16"/>
          <p:cNvSpPr txBox="1"/>
          <p:nvPr/>
        </p:nvSpPr>
        <p:spPr>
          <a:xfrm>
            <a:off x="2832100" y="3105090"/>
            <a:ext cx="1295400" cy="400110"/>
          </a:xfrm>
          <a:prstGeom prst="rect">
            <a:avLst/>
          </a:prstGeom>
          <a:noFill/>
        </p:spPr>
        <p:txBody>
          <a:bodyPr wrap="square" rtlCol="0">
            <a:spAutoFit/>
          </a:bodyPr>
          <a:lstStyle/>
          <a:p>
            <a:r>
              <a:rPr lang="en-US" sz="2000" b="1" dirty="0" err="1" smtClean="0">
                <a:solidFill>
                  <a:srgbClr val="FF0000"/>
                </a:solidFill>
              </a:rPr>
              <a:t>mispred</a:t>
            </a:r>
            <a:endParaRPr lang="en-US" sz="2000" b="1" dirty="0">
              <a:solidFill>
                <a:srgbClr val="FF0000"/>
              </a:solidFill>
            </a:endParaRPr>
          </a:p>
        </p:txBody>
      </p:sp>
      <p:sp>
        <p:nvSpPr>
          <p:cNvPr id="6" name="Double Brace 5"/>
          <p:cNvSpPr/>
          <p:nvPr/>
        </p:nvSpPr>
        <p:spPr bwMode="auto">
          <a:xfrm>
            <a:off x="181429" y="4648200"/>
            <a:ext cx="9448800" cy="609600"/>
          </a:xfrm>
          <a:prstGeom prst="bracePair">
            <a:avLst/>
          </a:prstGeom>
          <a:noFill/>
          <a:ln w="1905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18" name="Oval 17"/>
          <p:cNvSpPr/>
          <p:nvPr/>
        </p:nvSpPr>
        <p:spPr bwMode="auto">
          <a:xfrm>
            <a:off x="4780643" y="2193131"/>
            <a:ext cx="400957" cy="381000"/>
          </a:xfrm>
          <a:prstGeom prst="ellipse">
            <a:avLst/>
          </a:prstGeom>
          <a:noFill/>
          <a:ln w="4445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20" name="TextBox 19"/>
          <p:cNvSpPr txBox="1"/>
          <p:nvPr/>
        </p:nvSpPr>
        <p:spPr>
          <a:xfrm>
            <a:off x="4130037" y="3174869"/>
            <a:ext cx="1205047" cy="923330"/>
          </a:xfrm>
          <a:prstGeom prst="rect">
            <a:avLst/>
          </a:prstGeom>
          <a:noFill/>
        </p:spPr>
        <p:txBody>
          <a:bodyPr wrap="square" rtlCol="0">
            <a:spAutoFit/>
          </a:bodyPr>
          <a:lstStyle/>
          <a:p>
            <a:r>
              <a:rPr lang="en-US" sz="1800" dirty="0" smtClean="0">
                <a:solidFill>
                  <a:srgbClr val="000000"/>
                </a:solidFill>
              </a:rPr>
              <a:t>Since occupied, </a:t>
            </a:r>
            <a:r>
              <a:rPr lang="en-US" sz="1800" dirty="0">
                <a:solidFill>
                  <a:srgbClr val="000000"/>
                </a:solidFill>
              </a:rPr>
              <a:t>n</a:t>
            </a:r>
            <a:r>
              <a:rPr lang="en-US" sz="1800" dirty="0" smtClean="0">
                <a:solidFill>
                  <a:srgbClr val="000000"/>
                </a:solidFill>
              </a:rPr>
              <a:t>ot used.</a:t>
            </a:r>
            <a:endParaRPr lang="en-US" sz="1800" dirty="0">
              <a:solidFill>
                <a:srgbClr val="000000"/>
              </a:solidFill>
            </a:endParaRPr>
          </a:p>
        </p:txBody>
      </p:sp>
      <p:sp>
        <p:nvSpPr>
          <p:cNvPr id="22" name="Oval 21"/>
          <p:cNvSpPr/>
          <p:nvPr/>
        </p:nvSpPr>
        <p:spPr bwMode="auto">
          <a:xfrm>
            <a:off x="6053183" y="2713315"/>
            <a:ext cx="400957" cy="381000"/>
          </a:xfrm>
          <a:prstGeom prst="ellipse">
            <a:avLst/>
          </a:prstGeom>
          <a:noFill/>
          <a:ln w="4445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23" name="TextBox 22"/>
          <p:cNvSpPr txBox="1"/>
          <p:nvPr/>
        </p:nvSpPr>
        <p:spPr>
          <a:xfrm>
            <a:off x="5450659" y="3124200"/>
            <a:ext cx="1205047" cy="923330"/>
          </a:xfrm>
          <a:prstGeom prst="rect">
            <a:avLst/>
          </a:prstGeom>
          <a:noFill/>
        </p:spPr>
        <p:txBody>
          <a:bodyPr wrap="square" rtlCol="0">
            <a:spAutoFit/>
          </a:bodyPr>
          <a:lstStyle/>
          <a:p>
            <a:r>
              <a:rPr lang="en-US" sz="1800" dirty="0" smtClean="0">
                <a:solidFill>
                  <a:srgbClr val="000000"/>
                </a:solidFill>
              </a:rPr>
              <a:t>First allocation here</a:t>
            </a:r>
            <a:endParaRPr lang="en-US" sz="1800" dirty="0">
              <a:solidFill>
                <a:srgbClr val="000000"/>
              </a:solidFill>
            </a:endParaRPr>
          </a:p>
        </p:txBody>
      </p:sp>
      <p:sp>
        <p:nvSpPr>
          <p:cNvPr id="21" name="TextBox 20"/>
          <p:cNvSpPr txBox="1"/>
          <p:nvPr/>
        </p:nvSpPr>
        <p:spPr>
          <a:xfrm>
            <a:off x="6559188" y="5334000"/>
            <a:ext cx="2560865" cy="1477328"/>
          </a:xfrm>
          <a:prstGeom prst="rect">
            <a:avLst/>
          </a:prstGeom>
          <a:noFill/>
          <a:ln w="44450">
            <a:solidFill>
              <a:schemeClr val="accent4">
                <a:lumMod val="60000"/>
                <a:lumOff val="40000"/>
              </a:schemeClr>
            </a:solidFill>
          </a:ln>
        </p:spPr>
        <p:txBody>
          <a:bodyPr wrap="square" lIns="91440" tIns="0" rIns="0" bIns="0" rtlCol="0">
            <a:spAutoFit/>
          </a:bodyPr>
          <a:lstStyle/>
          <a:p>
            <a:r>
              <a:rPr lang="en-US" dirty="0" smtClean="0">
                <a:solidFill>
                  <a:srgbClr val="000000"/>
                </a:solidFill>
              </a:rPr>
              <a:t>HP’s double-entry allocation doesn’t harm that of LP too much</a:t>
            </a:r>
            <a:endParaRPr lang="en-US" dirty="0">
              <a:solidFill>
                <a:srgbClr val="000000"/>
              </a:solidFill>
            </a:endParaRPr>
          </a:p>
        </p:txBody>
      </p:sp>
      <p:sp>
        <p:nvSpPr>
          <p:cNvPr id="24" name="Right Arrow 23"/>
          <p:cNvSpPr/>
          <p:nvPr/>
        </p:nvSpPr>
        <p:spPr bwMode="auto">
          <a:xfrm>
            <a:off x="5562600" y="5467868"/>
            <a:ext cx="918577" cy="337170"/>
          </a:xfrm>
          <a:prstGeom prst="rightArrow">
            <a:avLst/>
          </a:prstGeom>
          <a:solidFill>
            <a:schemeClr val="accent4">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grpSp>
        <p:nvGrpSpPr>
          <p:cNvPr id="41" name="Group 40"/>
          <p:cNvGrpSpPr/>
          <p:nvPr/>
        </p:nvGrpSpPr>
        <p:grpSpPr>
          <a:xfrm>
            <a:off x="480060" y="5534451"/>
            <a:ext cx="177165" cy="358232"/>
            <a:chOff x="480060" y="5356768"/>
            <a:chExt cx="177165" cy="358232"/>
          </a:xfrm>
        </p:grpSpPr>
        <p:cxnSp>
          <p:nvCxnSpPr>
            <p:cNvPr id="33" name="Straight Connector 32"/>
            <p:cNvCxnSpPr/>
            <p:nvPr/>
          </p:nvCxnSpPr>
          <p:spPr bwMode="auto">
            <a:xfrm flipH="1">
              <a:off x="480060" y="5715000"/>
              <a:ext cx="177165" cy="0"/>
            </a:xfrm>
            <a:prstGeom prst="line">
              <a:avLst/>
            </a:prstGeom>
            <a:solidFill>
              <a:schemeClr val="accent1"/>
            </a:solidFill>
            <a:ln w="190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Connector 34"/>
            <p:cNvCxnSpPr/>
            <p:nvPr/>
          </p:nvCxnSpPr>
          <p:spPr bwMode="auto">
            <a:xfrm>
              <a:off x="480060" y="5356768"/>
              <a:ext cx="0" cy="358232"/>
            </a:xfrm>
            <a:prstGeom prst="line">
              <a:avLst/>
            </a:prstGeom>
            <a:solidFill>
              <a:schemeClr val="accent1"/>
            </a:solidFill>
            <a:ln w="190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Connector 35"/>
            <p:cNvCxnSpPr/>
            <p:nvPr/>
          </p:nvCxnSpPr>
          <p:spPr bwMode="auto">
            <a:xfrm flipH="1">
              <a:off x="480060" y="5356768"/>
              <a:ext cx="177165" cy="0"/>
            </a:xfrm>
            <a:prstGeom prst="line">
              <a:avLst/>
            </a:prstGeom>
            <a:solidFill>
              <a:schemeClr val="accent1"/>
            </a:solidFill>
            <a:ln w="1905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43" name="Oval 42"/>
          <p:cNvSpPr/>
          <p:nvPr/>
        </p:nvSpPr>
        <p:spPr bwMode="auto">
          <a:xfrm>
            <a:off x="7320643" y="1735931"/>
            <a:ext cx="400957" cy="381000"/>
          </a:xfrm>
          <a:prstGeom prst="ellipse">
            <a:avLst/>
          </a:prstGeom>
          <a:noFill/>
          <a:ln w="4445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44" name="TextBox 43"/>
          <p:cNvSpPr txBox="1"/>
          <p:nvPr/>
        </p:nvSpPr>
        <p:spPr>
          <a:xfrm>
            <a:off x="6629400" y="3191470"/>
            <a:ext cx="1205047" cy="923330"/>
          </a:xfrm>
          <a:prstGeom prst="rect">
            <a:avLst/>
          </a:prstGeom>
          <a:noFill/>
        </p:spPr>
        <p:txBody>
          <a:bodyPr wrap="square" rtlCol="0">
            <a:spAutoFit/>
          </a:bodyPr>
          <a:lstStyle/>
          <a:p>
            <a:r>
              <a:rPr lang="en-US" sz="1800" dirty="0" smtClean="0">
                <a:solidFill>
                  <a:srgbClr val="000000"/>
                </a:solidFill>
              </a:rPr>
              <a:t>Since occupied, </a:t>
            </a:r>
            <a:r>
              <a:rPr lang="en-US" sz="1800" dirty="0">
                <a:solidFill>
                  <a:srgbClr val="000000"/>
                </a:solidFill>
              </a:rPr>
              <a:t>n</a:t>
            </a:r>
            <a:r>
              <a:rPr lang="en-US" sz="1800" dirty="0" smtClean="0">
                <a:solidFill>
                  <a:srgbClr val="000000"/>
                </a:solidFill>
              </a:rPr>
              <a:t>ot used.</a:t>
            </a:r>
            <a:endParaRPr lang="en-US" sz="1800" dirty="0">
              <a:solidFill>
                <a:srgbClr val="000000"/>
              </a:solidFill>
            </a:endParaRPr>
          </a:p>
        </p:txBody>
      </p:sp>
      <p:sp>
        <p:nvSpPr>
          <p:cNvPr id="45" name="Oval 44"/>
          <p:cNvSpPr/>
          <p:nvPr/>
        </p:nvSpPr>
        <p:spPr bwMode="auto">
          <a:xfrm>
            <a:off x="8567783" y="1786215"/>
            <a:ext cx="400957" cy="381000"/>
          </a:xfrm>
          <a:prstGeom prst="ellipse">
            <a:avLst/>
          </a:prstGeom>
          <a:noFill/>
          <a:ln w="4445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46" name="TextBox 45"/>
          <p:cNvSpPr txBox="1"/>
          <p:nvPr/>
        </p:nvSpPr>
        <p:spPr>
          <a:xfrm>
            <a:off x="7848600" y="3174869"/>
            <a:ext cx="1354907" cy="923330"/>
          </a:xfrm>
          <a:prstGeom prst="rect">
            <a:avLst/>
          </a:prstGeom>
          <a:noFill/>
        </p:spPr>
        <p:txBody>
          <a:bodyPr wrap="square" rtlCol="0">
            <a:spAutoFit/>
          </a:bodyPr>
          <a:lstStyle/>
          <a:p>
            <a:r>
              <a:rPr lang="en-US" sz="1800" dirty="0" smtClean="0">
                <a:solidFill>
                  <a:srgbClr val="000000"/>
                </a:solidFill>
              </a:rPr>
              <a:t>Second allocation here for HP</a:t>
            </a:r>
            <a:endParaRPr lang="en-US" sz="1800" dirty="0">
              <a:solidFill>
                <a:srgbClr val="000000"/>
              </a:solidFill>
            </a:endParaRPr>
          </a:p>
        </p:txBody>
      </p:sp>
      <p:sp>
        <p:nvSpPr>
          <p:cNvPr id="28" name="TextBox 27"/>
          <p:cNvSpPr txBox="1"/>
          <p:nvPr/>
        </p:nvSpPr>
        <p:spPr>
          <a:xfrm>
            <a:off x="609600" y="5695890"/>
            <a:ext cx="8686800" cy="830997"/>
          </a:xfrm>
          <a:prstGeom prst="rect">
            <a:avLst/>
          </a:prstGeom>
          <a:noFill/>
        </p:spPr>
        <p:txBody>
          <a:bodyPr wrap="square" rtlCol="0">
            <a:spAutoFit/>
          </a:bodyPr>
          <a:lstStyle/>
          <a:p>
            <a:r>
              <a:rPr lang="en-US" dirty="0" smtClean="0">
                <a:solidFill>
                  <a:srgbClr val="000000"/>
                </a:solidFill>
              </a:rPr>
              <a:t>2. </a:t>
            </a:r>
            <a:r>
              <a:rPr lang="en-US" dirty="0">
                <a:solidFill>
                  <a:srgbClr val="000000"/>
                </a:solidFill>
              </a:rPr>
              <a:t>L</a:t>
            </a:r>
            <a:r>
              <a:rPr lang="en-US" dirty="0" smtClean="0">
                <a:solidFill>
                  <a:srgbClr val="000000"/>
                </a:solidFill>
              </a:rPr>
              <a:t>ast two allocations in the bank are </a:t>
            </a:r>
          </a:p>
          <a:p>
            <a:r>
              <a:rPr lang="en-US" dirty="0">
                <a:solidFill>
                  <a:srgbClr val="000000"/>
                </a:solidFill>
              </a:rPr>
              <a:t> </a:t>
            </a:r>
            <a:r>
              <a:rPr lang="en-US" dirty="0" smtClean="0">
                <a:solidFill>
                  <a:srgbClr val="000000"/>
                </a:solidFill>
              </a:rPr>
              <a:t>   one-entry allocations; </a:t>
            </a:r>
            <a:endParaRPr lang="en-US" dirty="0">
              <a:solidFill>
                <a:srgbClr val="000000"/>
              </a:solidFill>
            </a:endParaRPr>
          </a:p>
        </p:txBody>
      </p:sp>
      <p:sp>
        <p:nvSpPr>
          <p:cNvPr id="29"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6</a:t>
            </a:fld>
            <a:endParaRPr lang="en-US" sz="1400" dirty="0">
              <a:solidFill>
                <a:srgbClr val="534E43"/>
              </a:solidFill>
            </a:endParaRPr>
          </a:p>
        </p:txBody>
      </p:sp>
    </p:spTree>
    <p:extLst>
      <p:ext uri="{BB962C8B-B14F-4D97-AF65-F5344CB8AC3E}">
        <p14:creationId xmlns:p14="http://schemas.microsoft.com/office/powerpoint/2010/main" val="2712731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500" fill="hold"/>
                                        <p:tgtEl>
                                          <p:spTgt spid="31"/>
                                        </p:tgtEl>
                                        <p:attrNameLst>
                                          <p:attrName>ppt_w</p:attrName>
                                        </p:attrNameLst>
                                      </p:cBhvr>
                                      <p:tavLst>
                                        <p:tav tm="0">
                                          <p:val>
                                            <p:fltVal val="0"/>
                                          </p:val>
                                        </p:tav>
                                        <p:tav tm="100000">
                                          <p:val>
                                            <p:strVal val="#ppt_w"/>
                                          </p:val>
                                        </p:tav>
                                      </p:tavLst>
                                    </p:anim>
                                    <p:anim calcmode="lin" valueType="num">
                                      <p:cBhvr>
                                        <p:cTn id="8" dur="500" fill="hold"/>
                                        <p:tgtEl>
                                          <p:spTgt spid="31"/>
                                        </p:tgtEl>
                                        <p:attrNameLst>
                                          <p:attrName>ppt_h</p:attrName>
                                        </p:attrNameLst>
                                      </p:cBhvr>
                                      <p:tavLst>
                                        <p:tav tm="0">
                                          <p:val>
                                            <p:fltVal val="0"/>
                                          </p:val>
                                        </p:tav>
                                        <p:tav tm="100000">
                                          <p:val>
                                            <p:strVal val="#ppt_h"/>
                                          </p:val>
                                        </p:tav>
                                      </p:tavLst>
                                    </p:anim>
                                    <p:animEffect transition="in" filter="fade">
                                      <p:cBhvr>
                                        <p:cTn id="9" dur="500"/>
                                        <p:tgtEl>
                                          <p:spTgt spid="31"/>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1000"/>
                                        <p:tgtEl>
                                          <p:spTgt spid="17"/>
                                        </p:tgtEl>
                                      </p:cBhvr>
                                    </p:animEffect>
                                    <p:anim calcmode="lin" valueType="num">
                                      <p:cBhvr>
                                        <p:cTn id="20" dur="1000" fill="hold"/>
                                        <p:tgtEl>
                                          <p:spTgt spid="17"/>
                                        </p:tgtEl>
                                        <p:attrNameLst>
                                          <p:attrName>ppt_x</p:attrName>
                                        </p:attrNameLst>
                                      </p:cBhvr>
                                      <p:tavLst>
                                        <p:tav tm="0">
                                          <p:val>
                                            <p:strVal val="#ppt_x"/>
                                          </p:val>
                                        </p:tav>
                                        <p:tav tm="100000">
                                          <p:val>
                                            <p:strVal val="#ppt_x"/>
                                          </p:val>
                                        </p:tav>
                                      </p:tavLst>
                                    </p:anim>
                                    <p:anim calcmode="lin" valueType="num">
                                      <p:cBhvr>
                                        <p:cTn id="21"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childTnLst>
                          </p:cTn>
                        </p:par>
                        <p:par>
                          <p:cTn id="35" fill="hold">
                            <p:stCondLst>
                              <p:cond delay="500"/>
                            </p:stCondLst>
                            <p:childTnLst>
                              <p:par>
                                <p:cTn id="36" presetID="26" presetClass="emph" presetSubtype="0" repeatCount="2000" fill="hold" grpId="1" nodeType="afterEffect">
                                  <p:stCondLst>
                                    <p:cond delay="0"/>
                                  </p:stCondLst>
                                  <p:childTnLst>
                                    <p:animEffect transition="out" filter="fade">
                                      <p:cBhvr>
                                        <p:cTn id="37" dur="1000" tmFilter="0, 0; .2, .5; .8, .5; 1, 0"/>
                                        <p:tgtEl>
                                          <p:spTgt spid="18"/>
                                        </p:tgtEl>
                                      </p:cBhvr>
                                    </p:animEffect>
                                    <p:animScale>
                                      <p:cBhvr>
                                        <p:cTn id="38" dur="500" autoRev="1" fill="hold"/>
                                        <p:tgtEl>
                                          <p:spTgt spid="18"/>
                                        </p:tgtEl>
                                      </p:cBhvr>
                                      <p:by x="105000" y="105000"/>
                                    </p:animScale>
                                  </p:childTnLst>
                                </p:cTn>
                              </p:par>
                            </p:childTnLst>
                          </p:cTn>
                        </p:par>
                        <p:par>
                          <p:cTn id="39" fill="hold">
                            <p:stCondLst>
                              <p:cond delay="2500"/>
                            </p:stCondLst>
                            <p:childTnLst>
                              <p:par>
                                <p:cTn id="40" presetID="10" presetClass="entr" presetSubtype="0" fill="hold" grpId="0" nodeType="after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500"/>
                                        <p:tgtEl>
                                          <p:spTgt spid="22"/>
                                        </p:tgtEl>
                                      </p:cBhvr>
                                    </p:animEffect>
                                  </p:childTnLst>
                                </p:cTn>
                              </p:par>
                            </p:childTnLst>
                          </p:cTn>
                        </p:par>
                        <p:par>
                          <p:cTn id="48" fill="hold">
                            <p:stCondLst>
                              <p:cond delay="500"/>
                            </p:stCondLst>
                            <p:childTnLst>
                              <p:par>
                                <p:cTn id="49" presetID="26" presetClass="emph" presetSubtype="0" repeatCount="2000" fill="hold" grpId="1" nodeType="afterEffect">
                                  <p:stCondLst>
                                    <p:cond delay="0"/>
                                  </p:stCondLst>
                                  <p:childTnLst>
                                    <p:animEffect transition="out" filter="fade">
                                      <p:cBhvr>
                                        <p:cTn id="50" dur="1000" tmFilter="0, 0; .2, .5; .8, .5; 1, 0"/>
                                        <p:tgtEl>
                                          <p:spTgt spid="22"/>
                                        </p:tgtEl>
                                      </p:cBhvr>
                                    </p:animEffect>
                                    <p:animScale>
                                      <p:cBhvr>
                                        <p:cTn id="51" dur="500" autoRev="1" fill="hold"/>
                                        <p:tgtEl>
                                          <p:spTgt spid="22"/>
                                        </p:tgtEl>
                                      </p:cBhvr>
                                      <p:by x="105000" y="105000"/>
                                    </p:animScale>
                                  </p:childTnLst>
                                </p:cTn>
                              </p:par>
                            </p:childTnLst>
                          </p:cTn>
                        </p:par>
                        <p:par>
                          <p:cTn id="52" fill="hold">
                            <p:stCondLst>
                              <p:cond delay="2500"/>
                            </p:stCondLst>
                            <p:childTnLst>
                              <p:par>
                                <p:cTn id="53" presetID="10" presetClass="entr" presetSubtype="0" fill="hold" grpId="0" nodeType="after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fade">
                                      <p:cBhvr>
                                        <p:cTn id="55" dur="500"/>
                                        <p:tgtEl>
                                          <p:spTgt spid="23"/>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fade">
                                      <p:cBhvr>
                                        <p:cTn id="60" dur="500"/>
                                        <p:tgtEl>
                                          <p:spTgt spid="8"/>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fade">
                                      <p:cBhvr>
                                        <p:cTn id="65" dur="500"/>
                                        <p:tgtEl>
                                          <p:spTgt spid="9"/>
                                        </p:tgtEl>
                                      </p:cBhvr>
                                    </p:animEffect>
                                  </p:childTnLst>
                                </p:cTn>
                              </p:par>
                              <p:par>
                                <p:cTn id="66" presetID="10" presetClass="entr" presetSubtype="0" fill="hold" nodeType="withEffect">
                                  <p:stCondLst>
                                    <p:cond delay="0"/>
                                  </p:stCondLst>
                                  <p:childTnLst>
                                    <p:set>
                                      <p:cBhvr>
                                        <p:cTn id="67" dur="1" fill="hold">
                                          <p:stCondLst>
                                            <p:cond delay="0"/>
                                          </p:stCondLst>
                                        </p:cTn>
                                        <p:tgtEl>
                                          <p:spTgt spid="41"/>
                                        </p:tgtEl>
                                        <p:attrNameLst>
                                          <p:attrName>style.visibility</p:attrName>
                                        </p:attrNameLst>
                                      </p:cBhvr>
                                      <p:to>
                                        <p:strVal val="visible"/>
                                      </p:to>
                                    </p:set>
                                    <p:animEffect transition="in" filter="fade">
                                      <p:cBhvr>
                                        <p:cTn id="68" dur="500"/>
                                        <p:tgtEl>
                                          <p:spTgt spid="41"/>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43"/>
                                        </p:tgtEl>
                                        <p:attrNameLst>
                                          <p:attrName>style.visibility</p:attrName>
                                        </p:attrNameLst>
                                      </p:cBhvr>
                                      <p:to>
                                        <p:strVal val="visible"/>
                                      </p:to>
                                    </p:set>
                                    <p:animEffect transition="in" filter="fade">
                                      <p:cBhvr>
                                        <p:cTn id="73" dur="500"/>
                                        <p:tgtEl>
                                          <p:spTgt spid="43"/>
                                        </p:tgtEl>
                                      </p:cBhvr>
                                    </p:animEffect>
                                  </p:childTnLst>
                                </p:cTn>
                              </p:par>
                            </p:childTnLst>
                          </p:cTn>
                        </p:par>
                        <p:par>
                          <p:cTn id="74" fill="hold">
                            <p:stCondLst>
                              <p:cond delay="500"/>
                            </p:stCondLst>
                            <p:childTnLst>
                              <p:par>
                                <p:cTn id="75" presetID="26" presetClass="emph" presetSubtype="0" repeatCount="2000" fill="hold" grpId="1" nodeType="afterEffect">
                                  <p:stCondLst>
                                    <p:cond delay="0"/>
                                  </p:stCondLst>
                                  <p:childTnLst>
                                    <p:animEffect transition="out" filter="fade">
                                      <p:cBhvr>
                                        <p:cTn id="76" dur="1000" tmFilter="0, 0; .2, .5; .8, .5; 1, 0"/>
                                        <p:tgtEl>
                                          <p:spTgt spid="43"/>
                                        </p:tgtEl>
                                      </p:cBhvr>
                                    </p:animEffect>
                                    <p:animScale>
                                      <p:cBhvr>
                                        <p:cTn id="77" dur="500" autoRev="1" fill="hold"/>
                                        <p:tgtEl>
                                          <p:spTgt spid="43"/>
                                        </p:tgtEl>
                                      </p:cBhvr>
                                      <p:by x="105000" y="105000"/>
                                    </p:animScale>
                                  </p:childTnLst>
                                </p:cTn>
                              </p:par>
                            </p:childTnLst>
                          </p:cTn>
                        </p:par>
                        <p:par>
                          <p:cTn id="78" fill="hold">
                            <p:stCondLst>
                              <p:cond delay="2500"/>
                            </p:stCondLst>
                            <p:childTnLst>
                              <p:par>
                                <p:cTn id="79" presetID="10" presetClass="entr" presetSubtype="0" fill="hold" grpId="0" nodeType="afterEffect">
                                  <p:stCondLst>
                                    <p:cond delay="0"/>
                                  </p:stCondLst>
                                  <p:childTnLst>
                                    <p:set>
                                      <p:cBhvr>
                                        <p:cTn id="80" dur="1" fill="hold">
                                          <p:stCondLst>
                                            <p:cond delay="0"/>
                                          </p:stCondLst>
                                        </p:cTn>
                                        <p:tgtEl>
                                          <p:spTgt spid="44"/>
                                        </p:tgtEl>
                                        <p:attrNameLst>
                                          <p:attrName>style.visibility</p:attrName>
                                        </p:attrNameLst>
                                      </p:cBhvr>
                                      <p:to>
                                        <p:strVal val="visible"/>
                                      </p:to>
                                    </p:set>
                                    <p:animEffect transition="in" filter="fade">
                                      <p:cBhvr>
                                        <p:cTn id="81" dur="500"/>
                                        <p:tgtEl>
                                          <p:spTgt spid="44"/>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45"/>
                                        </p:tgtEl>
                                        <p:attrNameLst>
                                          <p:attrName>style.visibility</p:attrName>
                                        </p:attrNameLst>
                                      </p:cBhvr>
                                      <p:to>
                                        <p:strVal val="visible"/>
                                      </p:to>
                                    </p:set>
                                    <p:animEffect transition="in" filter="fade">
                                      <p:cBhvr>
                                        <p:cTn id="86" dur="500"/>
                                        <p:tgtEl>
                                          <p:spTgt spid="45"/>
                                        </p:tgtEl>
                                      </p:cBhvr>
                                    </p:animEffect>
                                  </p:childTnLst>
                                </p:cTn>
                              </p:par>
                            </p:childTnLst>
                          </p:cTn>
                        </p:par>
                        <p:par>
                          <p:cTn id="87" fill="hold">
                            <p:stCondLst>
                              <p:cond delay="500"/>
                            </p:stCondLst>
                            <p:childTnLst>
                              <p:par>
                                <p:cTn id="88" presetID="26" presetClass="emph" presetSubtype="0" repeatCount="2000" fill="hold" grpId="1" nodeType="afterEffect">
                                  <p:stCondLst>
                                    <p:cond delay="0"/>
                                  </p:stCondLst>
                                  <p:childTnLst>
                                    <p:animEffect transition="out" filter="fade">
                                      <p:cBhvr>
                                        <p:cTn id="89" dur="1000" tmFilter="0, 0; .2, .5; .8, .5; 1, 0"/>
                                        <p:tgtEl>
                                          <p:spTgt spid="45"/>
                                        </p:tgtEl>
                                      </p:cBhvr>
                                    </p:animEffect>
                                    <p:animScale>
                                      <p:cBhvr>
                                        <p:cTn id="90" dur="500" autoRev="1" fill="hold"/>
                                        <p:tgtEl>
                                          <p:spTgt spid="45"/>
                                        </p:tgtEl>
                                      </p:cBhvr>
                                      <p:by x="105000" y="105000"/>
                                    </p:animScale>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28"/>
                                        </p:tgtEl>
                                        <p:attrNameLst>
                                          <p:attrName>style.visibility</p:attrName>
                                        </p:attrNameLst>
                                      </p:cBhvr>
                                      <p:to>
                                        <p:strVal val="visible"/>
                                      </p:to>
                                    </p:set>
                                    <p:animEffect transition="in" filter="fade">
                                      <p:cBhvr>
                                        <p:cTn id="95" dur="500"/>
                                        <p:tgtEl>
                                          <p:spTgt spid="28"/>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46"/>
                                        </p:tgtEl>
                                        <p:attrNameLst>
                                          <p:attrName>style.visibility</p:attrName>
                                        </p:attrNameLst>
                                      </p:cBhvr>
                                      <p:to>
                                        <p:strVal val="visible"/>
                                      </p:to>
                                    </p:set>
                                    <p:animEffect transition="in" filter="fade">
                                      <p:cBhvr>
                                        <p:cTn id="100" dur="500"/>
                                        <p:tgtEl>
                                          <p:spTgt spid="46"/>
                                        </p:tgtEl>
                                      </p:cBhvr>
                                    </p:animEffect>
                                  </p:childTnLst>
                                </p:cTn>
                              </p:par>
                            </p:childTnLst>
                          </p:cTn>
                        </p:par>
                      </p:childTnLst>
                    </p:cTn>
                  </p:par>
                  <p:par>
                    <p:cTn id="101" fill="hold">
                      <p:stCondLst>
                        <p:cond delay="indefinite"/>
                      </p:stCondLst>
                      <p:childTnLst>
                        <p:par>
                          <p:cTn id="102" fill="hold">
                            <p:stCondLst>
                              <p:cond delay="0"/>
                            </p:stCondLst>
                            <p:childTnLst>
                              <p:par>
                                <p:cTn id="103" presetID="16" presetClass="entr" presetSubtype="21" fill="hold" grpId="0" nodeType="clickEffect">
                                  <p:stCondLst>
                                    <p:cond delay="0"/>
                                  </p:stCondLst>
                                  <p:childTnLst>
                                    <p:set>
                                      <p:cBhvr>
                                        <p:cTn id="104" dur="1" fill="hold">
                                          <p:stCondLst>
                                            <p:cond delay="0"/>
                                          </p:stCondLst>
                                        </p:cTn>
                                        <p:tgtEl>
                                          <p:spTgt spid="24"/>
                                        </p:tgtEl>
                                        <p:attrNameLst>
                                          <p:attrName>style.visibility</p:attrName>
                                        </p:attrNameLst>
                                      </p:cBhvr>
                                      <p:to>
                                        <p:strVal val="visible"/>
                                      </p:to>
                                    </p:set>
                                    <p:animEffect transition="in" filter="barn(inVertical)">
                                      <p:cBhvr>
                                        <p:cTn id="105" dur="500"/>
                                        <p:tgtEl>
                                          <p:spTgt spid="24"/>
                                        </p:tgtEl>
                                      </p:cBhvr>
                                    </p:animEffect>
                                  </p:childTnLst>
                                </p:cTn>
                              </p:par>
                              <p:par>
                                <p:cTn id="106" presetID="16" presetClass="entr" presetSubtype="21" fill="hold" grpId="0" nodeType="withEffect">
                                  <p:stCondLst>
                                    <p:cond delay="0"/>
                                  </p:stCondLst>
                                  <p:childTnLst>
                                    <p:set>
                                      <p:cBhvr>
                                        <p:cTn id="107" dur="1" fill="hold">
                                          <p:stCondLst>
                                            <p:cond delay="0"/>
                                          </p:stCondLst>
                                        </p:cTn>
                                        <p:tgtEl>
                                          <p:spTgt spid="21"/>
                                        </p:tgtEl>
                                        <p:attrNameLst>
                                          <p:attrName>style.visibility</p:attrName>
                                        </p:attrNameLst>
                                      </p:cBhvr>
                                      <p:to>
                                        <p:strVal val="visible"/>
                                      </p:to>
                                    </p:set>
                                    <p:animEffect transition="in" filter="barn(inVertical)">
                                      <p:cBhvr>
                                        <p:cTn id="10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 grpId="0"/>
      <p:bldP spid="7" grpId="0"/>
      <p:bldP spid="8" grpId="0"/>
      <p:bldP spid="9" grpId="0"/>
      <p:bldP spid="17" grpId="0"/>
      <p:bldP spid="6" grpId="0" animBg="1"/>
      <p:bldP spid="18" grpId="0" animBg="1"/>
      <p:bldP spid="18" grpId="1" animBg="1"/>
      <p:bldP spid="20" grpId="0"/>
      <p:bldP spid="22" grpId="0" animBg="1"/>
      <p:bldP spid="22" grpId="1" animBg="1"/>
      <p:bldP spid="23" grpId="0"/>
      <p:bldP spid="21" grpId="0" animBg="1"/>
      <p:bldP spid="24" grpId="0" animBg="1"/>
      <p:bldP spid="43" grpId="0" animBg="1"/>
      <p:bldP spid="43" grpId="1" animBg="1"/>
      <p:bldP spid="44" grpId="0"/>
      <p:bldP spid="45" grpId="0" animBg="1"/>
      <p:bldP spid="45" grpId="1" animBg="1"/>
      <p:bldP spid="46" grpId="0"/>
      <p:bldP spid="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1" name="TextBox 30"/>
          <p:cNvSpPr txBox="1"/>
          <p:nvPr/>
        </p:nvSpPr>
        <p:spPr>
          <a:xfrm>
            <a:off x="56243" y="29865"/>
            <a:ext cx="1467757" cy="461665"/>
          </a:xfrm>
          <a:prstGeom prst="rect">
            <a:avLst/>
          </a:prstGeom>
          <a:noFill/>
        </p:spPr>
        <p:txBody>
          <a:bodyPr wrap="square" rtlCol="0">
            <a:spAutoFit/>
          </a:bodyPr>
          <a:lstStyle/>
          <a:p>
            <a:r>
              <a:rPr lang="en-US" b="1" dirty="0" smtClean="0">
                <a:solidFill>
                  <a:srgbClr val="FF0000"/>
                </a:solidFill>
              </a:rPr>
              <a:t>Update: </a:t>
            </a:r>
            <a:endParaRPr lang="en-US" b="1" dirty="0">
              <a:solidFill>
                <a:srgbClr val="FF0000"/>
              </a:solidFill>
            </a:endParaRPr>
          </a:p>
        </p:txBody>
      </p:sp>
      <p:sp>
        <p:nvSpPr>
          <p:cNvPr id="13" name="Title 6"/>
          <p:cNvSpPr txBox="1">
            <a:spLocks/>
          </p:cNvSpPr>
          <p:nvPr/>
        </p:nvSpPr>
        <p:spPr bwMode="auto">
          <a:xfrm>
            <a:off x="7086600" y="-76200"/>
            <a:ext cx="2133600"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2000" b="1" dirty="0" smtClean="0">
                <a:solidFill>
                  <a:srgbClr val="000000"/>
                </a:solidFill>
                <a:latin typeface="Times New Roman" pitchFamily="18" charset="0"/>
                <a:ea typeface="宋体" charset="-122"/>
                <a:cs typeface="+mn-cs"/>
              </a:rPr>
              <a:t>Design Overview</a:t>
            </a:r>
            <a:endParaRPr kumimoji="1" lang="en-US" sz="2000" b="1" dirty="0">
              <a:solidFill>
                <a:srgbClr val="000000"/>
              </a:solidFill>
              <a:latin typeface="Times New Roman" pitchFamily="18" charset="0"/>
              <a:ea typeface="宋体" charset="-122"/>
              <a:cs typeface="+mn-cs"/>
            </a:endParaRPr>
          </a:p>
        </p:txBody>
      </p:sp>
      <p:sp>
        <p:nvSpPr>
          <p:cNvPr id="16" name="Title 6"/>
          <p:cNvSpPr txBox="1">
            <a:spLocks/>
          </p:cNvSpPr>
          <p:nvPr/>
        </p:nvSpPr>
        <p:spPr bwMode="auto">
          <a:xfrm>
            <a:off x="609600" y="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smtClean="0">
                <a:solidFill>
                  <a:srgbClr val="000000"/>
                </a:solidFill>
                <a:latin typeface="Times New Roman" pitchFamily="18" charset="0"/>
                <a:ea typeface="宋体" charset="-122"/>
                <a:cs typeface="+mn-cs"/>
              </a:rPr>
              <a:t>2.2 Two-class TAGE Predictor</a:t>
            </a:r>
            <a:endParaRPr kumimoji="1" lang="en-US" sz="3200" b="1" dirty="0">
              <a:solidFill>
                <a:srgbClr val="000000"/>
              </a:solidFill>
              <a:latin typeface="Times New Roman" pitchFamily="18" charset="0"/>
              <a:ea typeface="宋体" charset="-122"/>
              <a:cs typeface="+mn-cs"/>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230001226"/>
              </p:ext>
            </p:extLst>
          </p:nvPr>
        </p:nvGraphicFramePr>
        <p:xfrm>
          <a:off x="92438" y="712787"/>
          <a:ext cx="8955405" cy="2487613"/>
        </p:xfrm>
        <a:graphic>
          <a:graphicData uri="http://schemas.openxmlformats.org/presentationml/2006/ole">
            <mc:AlternateContent xmlns:mc="http://schemas.openxmlformats.org/markup-compatibility/2006">
              <mc:Choice xmlns:v="urn:schemas-microsoft-com:vml" Requires="v">
                <p:oleObj spid="_x0000_s17472" name="Visio" r:id="rId4" imgW="6486120" imgH="1802520" progId="Visio.Drawing.11">
                  <p:embed/>
                </p:oleObj>
              </mc:Choice>
              <mc:Fallback>
                <p:oleObj name="Visio" r:id="rId4" imgW="6486120" imgH="1802520" progId="Visio.Drawing.11">
                  <p:embed/>
                  <p:pic>
                    <p:nvPicPr>
                      <p:cNvPr id="0" name=""/>
                      <p:cNvPicPr/>
                      <p:nvPr/>
                    </p:nvPicPr>
                    <p:blipFill>
                      <a:blip r:embed="rId5"/>
                      <a:stretch>
                        <a:fillRect/>
                      </a:stretch>
                    </p:blipFill>
                    <p:spPr>
                      <a:xfrm>
                        <a:off x="92438" y="712787"/>
                        <a:ext cx="8955405" cy="2487613"/>
                      </a:xfrm>
                      <a:prstGeom prst="rect">
                        <a:avLst/>
                      </a:prstGeom>
                    </p:spPr>
                  </p:pic>
                </p:oleObj>
              </mc:Fallback>
            </mc:AlternateContent>
          </a:graphicData>
        </a:graphic>
      </p:graphicFrame>
      <p:sp>
        <p:nvSpPr>
          <p:cNvPr id="17" name="TextBox 16"/>
          <p:cNvSpPr txBox="1"/>
          <p:nvPr/>
        </p:nvSpPr>
        <p:spPr>
          <a:xfrm>
            <a:off x="2832100" y="3105090"/>
            <a:ext cx="1295400" cy="400110"/>
          </a:xfrm>
          <a:prstGeom prst="rect">
            <a:avLst/>
          </a:prstGeom>
          <a:noFill/>
        </p:spPr>
        <p:txBody>
          <a:bodyPr wrap="square" rtlCol="0">
            <a:spAutoFit/>
          </a:bodyPr>
          <a:lstStyle/>
          <a:p>
            <a:r>
              <a:rPr lang="en-US" sz="2000" b="1" dirty="0" err="1" smtClean="0">
                <a:solidFill>
                  <a:srgbClr val="FF0000"/>
                </a:solidFill>
              </a:rPr>
              <a:t>mispred</a:t>
            </a:r>
            <a:endParaRPr lang="en-US" sz="2000" b="1" dirty="0">
              <a:solidFill>
                <a:srgbClr val="FF0000"/>
              </a:solidFill>
            </a:endParaRPr>
          </a:p>
        </p:txBody>
      </p:sp>
      <p:sp>
        <p:nvSpPr>
          <p:cNvPr id="18" name="Oval 17"/>
          <p:cNvSpPr/>
          <p:nvPr/>
        </p:nvSpPr>
        <p:spPr bwMode="auto">
          <a:xfrm>
            <a:off x="4780643" y="2193131"/>
            <a:ext cx="400957" cy="381000"/>
          </a:xfrm>
          <a:prstGeom prst="ellipse">
            <a:avLst/>
          </a:prstGeom>
          <a:noFill/>
          <a:ln w="4445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20" name="TextBox 19"/>
          <p:cNvSpPr txBox="1"/>
          <p:nvPr/>
        </p:nvSpPr>
        <p:spPr>
          <a:xfrm>
            <a:off x="4130037" y="3174869"/>
            <a:ext cx="1205047" cy="923330"/>
          </a:xfrm>
          <a:prstGeom prst="rect">
            <a:avLst/>
          </a:prstGeom>
          <a:noFill/>
        </p:spPr>
        <p:txBody>
          <a:bodyPr wrap="square" rtlCol="0">
            <a:spAutoFit/>
          </a:bodyPr>
          <a:lstStyle/>
          <a:p>
            <a:r>
              <a:rPr lang="en-US" sz="1800" dirty="0" smtClean="0">
                <a:solidFill>
                  <a:srgbClr val="000000"/>
                </a:solidFill>
              </a:rPr>
              <a:t>Since occupied, </a:t>
            </a:r>
            <a:r>
              <a:rPr lang="en-US" sz="1800" dirty="0">
                <a:solidFill>
                  <a:srgbClr val="000000"/>
                </a:solidFill>
              </a:rPr>
              <a:t>n</a:t>
            </a:r>
            <a:r>
              <a:rPr lang="en-US" sz="1800" dirty="0" smtClean="0">
                <a:solidFill>
                  <a:srgbClr val="000000"/>
                </a:solidFill>
              </a:rPr>
              <a:t>ot used.</a:t>
            </a:r>
            <a:endParaRPr lang="en-US" sz="1800" dirty="0">
              <a:solidFill>
                <a:srgbClr val="000000"/>
              </a:solidFill>
            </a:endParaRPr>
          </a:p>
        </p:txBody>
      </p:sp>
      <p:sp>
        <p:nvSpPr>
          <p:cNvPr id="22" name="Oval 21"/>
          <p:cNvSpPr/>
          <p:nvPr/>
        </p:nvSpPr>
        <p:spPr bwMode="auto">
          <a:xfrm>
            <a:off x="6053183" y="2713315"/>
            <a:ext cx="400957" cy="381000"/>
          </a:xfrm>
          <a:prstGeom prst="ellipse">
            <a:avLst/>
          </a:prstGeom>
          <a:noFill/>
          <a:ln w="4445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23" name="TextBox 22"/>
          <p:cNvSpPr txBox="1"/>
          <p:nvPr/>
        </p:nvSpPr>
        <p:spPr>
          <a:xfrm>
            <a:off x="5450659" y="3124200"/>
            <a:ext cx="1205047" cy="923330"/>
          </a:xfrm>
          <a:prstGeom prst="rect">
            <a:avLst/>
          </a:prstGeom>
          <a:noFill/>
        </p:spPr>
        <p:txBody>
          <a:bodyPr wrap="square" rtlCol="0">
            <a:spAutoFit/>
          </a:bodyPr>
          <a:lstStyle/>
          <a:p>
            <a:r>
              <a:rPr lang="en-US" sz="1800" dirty="0" smtClean="0">
                <a:solidFill>
                  <a:srgbClr val="000000"/>
                </a:solidFill>
              </a:rPr>
              <a:t>First allocation here</a:t>
            </a:r>
            <a:endParaRPr lang="en-US" sz="1800" dirty="0">
              <a:solidFill>
                <a:srgbClr val="000000"/>
              </a:solidFill>
            </a:endParaRPr>
          </a:p>
        </p:txBody>
      </p:sp>
      <p:sp>
        <p:nvSpPr>
          <p:cNvPr id="42" name="TextBox 41"/>
          <p:cNvSpPr txBox="1"/>
          <p:nvPr/>
        </p:nvSpPr>
        <p:spPr>
          <a:xfrm>
            <a:off x="347617" y="5791200"/>
            <a:ext cx="8491583" cy="830997"/>
          </a:xfrm>
          <a:prstGeom prst="rect">
            <a:avLst/>
          </a:prstGeom>
          <a:noFill/>
          <a:ln w="47625">
            <a:solidFill>
              <a:srgbClr val="FF0000"/>
            </a:solidFill>
          </a:ln>
        </p:spPr>
        <p:txBody>
          <a:bodyPr wrap="square" rtlCol="0">
            <a:spAutoFit/>
          </a:bodyPr>
          <a:lstStyle/>
          <a:p>
            <a:r>
              <a:rPr lang="en-US" dirty="0" smtClean="0">
                <a:solidFill>
                  <a:srgbClr val="000000"/>
                </a:solidFill>
              </a:rPr>
              <a:t>Double-entry allocation favors HP branches so that their </a:t>
            </a:r>
            <a:r>
              <a:rPr lang="en-US" dirty="0">
                <a:solidFill>
                  <a:srgbClr val="000000"/>
                </a:solidFill>
              </a:rPr>
              <a:t>new </a:t>
            </a:r>
            <a:r>
              <a:rPr lang="en-US" dirty="0" smtClean="0">
                <a:solidFill>
                  <a:srgbClr val="000000"/>
                </a:solidFill>
              </a:rPr>
              <a:t>entries can survive longer time </a:t>
            </a:r>
            <a:r>
              <a:rPr lang="en-US" dirty="0">
                <a:solidFill>
                  <a:srgbClr val="000000"/>
                </a:solidFill>
              </a:rPr>
              <a:t>to establish </a:t>
            </a:r>
            <a:r>
              <a:rPr lang="en-US" dirty="0" smtClean="0">
                <a:solidFill>
                  <a:srgbClr val="000000"/>
                </a:solidFill>
              </a:rPr>
              <a:t>their </a:t>
            </a:r>
            <a:r>
              <a:rPr lang="en-US" dirty="0">
                <a:solidFill>
                  <a:srgbClr val="000000"/>
                </a:solidFill>
              </a:rPr>
              <a:t>usefulness. </a:t>
            </a:r>
          </a:p>
        </p:txBody>
      </p:sp>
      <p:sp>
        <p:nvSpPr>
          <p:cNvPr id="43" name="Oval 42"/>
          <p:cNvSpPr/>
          <p:nvPr/>
        </p:nvSpPr>
        <p:spPr bwMode="auto">
          <a:xfrm>
            <a:off x="7320643" y="1735931"/>
            <a:ext cx="400957" cy="381000"/>
          </a:xfrm>
          <a:prstGeom prst="ellipse">
            <a:avLst/>
          </a:prstGeom>
          <a:noFill/>
          <a:ln w="4445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44" name="TextBox 43"/>
          <p:cNvSpPr txBox="1"/>
          <p:nvPr/>
        </p:nvSpPr>
        <p:spPr>
          <a:xfrm>
            <a:off x="6629400" y="3191470"/>
            <a:ext cx="1205047" cy="923330"/>
          </a:xfrm>
          <a:prstGeom prst="rect">
            <a:avLst/>
          </a:prstGeom>
          <a:noFill/>
        </p:spPr>
        <p:txBody>
          <a:bodyPr wrap="square" rtlCol="0">
            <a:spAutoFit/>
          </a:bodyPr>
          <a:lstStyle/>
          <a:p>
            <a:r>
              <a:rPr lang="en-US" sz="1800" dirty="0" smtClean="0">
                <a:solidFill>
                  <a:srgbClr val="000000"/>
                </a:solidFill>
              </a:rPr>
              <a:t>Since occupied, </a:t>
            </a:r>
            <a:r>
              <a:rPr lang="en-US" sz="1800" dirty="0">
                <a:solidFill>
                  <a:srgbClr val="000000"/>
                </a:solidFill>
              </a:rPr>
              <a:t>n</a:t>
            </a:r>
            <a:r>
              <a:rPr lang="en-US" sz="1800" dirty="0" smtClean="0">
                <a:solidFill>
                  <a:srgbClr val="000000"/>
                </a:solidFill>
              </a:rPr>
              <a:t>ot used.</a:t>
            </a:r>
            <a:endParaRPr lang="en-US" sz="1800" dirty="0">
              <a:solidFill>
                <a:srgbClr val="000000"/>
              </a:solidFill>
            </a:endParaRPr>
          </a:p>
        </p:txBody>
      </p:sp>
      <p:sp>
        <p:nvSpPr>
          <p:cNvPr id="45" name="Oval 44"/>
          <p:cNvSpPr/>
          <p:nvPr/>
        </p:nvSpPr>
        <p:spPr bwMode="auto">
          <a:xfrm>
            <a:off x="8567783" y="1786215"/>
            <a:ext cx="400957" cy="381000"/>
          </a:xfrm>
          <a:prstGeom prst="ellipse">
            <a:avLst/>
          </a:prstGeom>
          <a:noFill/>
          <a:ln w="4445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46" name="TextBox 45"/>
          <p:cNvSpPr txBox="1"/>
          <p:nvPr/>
        </p:nvSpPr>
        <p:spPr>
          <a:xfrm>
            <a:off x="7848600" y="3174869"/>
            <a:ext cx="1354907" cy="923330"/>
          </a:xfrm>
          <a:prstGeom prst="rect">
            <a:avLst/>
          </a:prstGeom>
          <a:noFill/>
        </p:spPr>
        <p:txBody>
          <a:bodyPr wrap="square" rtlCol="0">
            <a:spAutoFit/>
          </a:bodyPr>
          <a:lstStyle/>
          <a:p>
            <a:r>
              <a:rPr lang="en-US" sz="1800" dirty="0" smtClean="0">
                <a:solidFill>
                  <a:srgbClr val="000000"/>
                </a:solidFill>
              </a:rPr>
              <a:t>Second allocation here for HP</a:t>
            </a:r>
            <a:endParaRPr lang="en-US" sz="1800" dirty="0">
              <a:solidFill>
                <a:srgbClr val="000000"/>
              </a:solidFill>
            </a:endParaRPr>
          </a:p>
        </p:txBody>
      </p:sp>
      <p:sp>
        <p:nvSpPr>
          <p:cNvPr id="29" name="TextBox 28"/>
          <p:cNvSpPr txBox="1"/>
          <p:nvPr/>
        </p:nvSpPr>
        <p:spPr>
          <a:xfrm>
            <a:off x="685800" y="4047529"/>
            <a:ext cx="7772400" cy="1384995"/>
          </a:xfrm>
          <a:prstGeom prst="rect">
            <a:avLst/>
          </a:prstGeom>
          <a:noFill/>
        </p:spPr>
        <p:txBody>
          <a:bodyPr wrap="square" rtlCol="0">
            <a:spAutoFit/>
          </a:bodyPr>
          <a:lstStyle>
            <a:defPPr>
              <a:defRPr lang="en-US"/>
            </a:defPPr>
            <a:lvl1pPr>
              <a:defRPr>
                <a:solidFill>
                  <a:srgbClr val="000000"/>
                </a:solidFill>
                <a:latin typeface="Times New Roman" pitchFamily="18" charset="0"/>
                <a:cs typeface="Times New Roman" pitchFamily="18" charset="0"/>
              </a:defRPr>
            </a:lvl1pPr>
          </a:lstStyle>
          <a:p>
            <a:r>
              <a:rPr lang="en-US" sz="2800" dirty="0" smtClean="0">
                <a:sym typeface="Wingdings" pitchFamily="2" charset="2"/>
              </a:rPr>
              <a:t>Two cases for U0</a:t>
            </a:r>
          </a:p>
          <a:p>
            <a:r>
              <a:rPr lang="en-US" sz="2800" dirty="0" smtClean="0">
                <a:sym typeface="Wingdings" pitchFamily="2" charset="2"/>
              </a:rPr>
              <a:t>1. Entry itself is not recently useful, if ever;</a:t>
            </a:r>
          </a:p>
          <a:p>
            <a:r>
              <a:rPr lang="en-US" sz="2800" dirty="0" smtClean="0">
                <a:sym typeface="Wingdings" pitchFamily="2" charset="2"/>
              </a:rPr>
              <a:t>2. New allocation, usefulness hasn’t been established</a:t>
            </a:r>
            <a:endParaRPr lang="en-US" sz="2800" dirty="0"/>
          </a:p>
        </p:txBody>
      </p:sp>
      <p:sp>
        <p:nvSpPr>
          <p:cNvPr id="19"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7</a:t>
            </a:fld>
            <a:endParaRPr lang="en-US" sz="1400" dirty="0">
              <a:solidFill>
                <a:srgbClr val="534E43"/>
              </a:solidFill>
            </a:endParaRPr>
          </a:p>
        </p:txBody>
      </p:sp>
    </p:spTree>
    <p:extLst>
      <p:ext uri="{BB962C8B-B14F-4D97-AF65-F5344CB8AC3E}">
        <p14:creationId xmlns:p14="http://schemas.microsoft.com/office/powerpoint/2010/main" val="81969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animEffect transition="in" filter="circle(in)">
                                      <p:cBhvr>
                                        <p:cTn id="11"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2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2679139691"/>
              </p:ext>
            </p:extLst>
          </p:nvPr>
        </p:nvGraphicFramePr>
        <p:xfrm>
          <a:off x="130628" y="2146300"/>
          <a:ext cx="8839200" cy="3733800"/>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Straight Connector 6"/>
          <p:cNvCxnSpPr/>
          <p:nvPr/>
        </p:nvCxnSpPr>
        <p:spPr bwMode="auto">
          <a:xfrm>
            <a:off x="8686800" y="3581400"/>
            <a:ext cx="304800" cy="0"/>
          </a:xfrm>
          <a:prstGeom prst="line">
            <a:avLst/>
          </a:prstGeom>
          <a:solidFill>
            <a:schemeClr val="accent1"/>
          </a:solidFill>
          <a:ln w="508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TextBox 10"/>
          <p:cNvSpPr txBox="1"/>
          <p:nvPr/>
        </p:nvSpPr>
        <p:spPr>
          <a:xfrm>
            <a:off x="381000" y="549586"/>
            <a:ext cx="5029200" cy="523220"/>
          </a:xfrm>
          <a:prstGeom prst="rect">
            <a:avLst/>
          </a:prstGeom>
          <a:noFill/>
        </p:spPr>
        <p:txBody>
          <a:bodyPr wrap="square" rtlCol="0">
            <a:spAutoFit/>
          </a:bodyPr>
          <a:lstStyle/>
          <a:p>
            <a:r>
              <a:rPr lang="en-US" sz="2800" dirty="0" smtClean="0">
                <a:solidFill>
                  <a:srgbClr val="000000"/>
                </a:solidFill>
              </a:rPr>
              <a:t>1. predicted to be HP (50.2%);</a:t>
            </a:r>
          </a:p>
        </p:txBody>
      </p:sp>
      <p:sp>
        <p:nvSpPr>
          <p:cNvPr id="12" name="TextBox 11"/>
          <p:cNvSpPr txBox="1"/>
          <p:nvPr/>
        </p:nvSpPr>
        <p:spPr>
          <a:xfrm>
            <a:off x="381000" y="1011251"/>
            <a:ext cx="6858000" cy="523220"/>
          </a:xfrm>
          <a:prstGeom prst="rect">
            <a:avLst/>
          </a:prstGeom>
          <a:noFill/>
        </p:spPr>
        <p:txBody>
          <a:bodyPr wrap="square" rtlCol="0">
            <a:spAutoFit/>
          </a:bodyPr>
          <a:lstStyle/>
          <a:p>
            <a:r>
              <a:rPr lang="en-US" sz="2800" dirty="0" smtClean="0">
                <a:solidFill>
                  <a:srgbClr val="000000"/>
                </a:solidFill>
              </a:rPr>
              <a:t>2. among all branches, actual HP (27%);</a:t>
            </a:r>
            <a:endParaRPr lang="en-US" sz="2800" dirty="0">
              <a:solidFill>
                <a:srgbClr val="000000"/>
              </a:solidFill>
            </a:endParaRPr>
          </a:p>
        </p:txBody>
      </p:sp>
      <p:sp>
        <p:nvSpPr>
          <p:cNvPr id="13" name="TextBox 12"/>
          <p:cNvSpPr txBox="1"/>
          <p:nvPr/>
        </p:nvSpPr>
        <p:spPr>
          <a:xfrm>
            <a:off x="381000" y="1468451"/>
            <a:ext cx="7620000" cy="523220"/>
          </a:xfrm>
          <a:prstGeom prst="rect">
            <a:avLst/>
          </a:prstGeom>
          <a:noFill/>
        </p:spPr>
        <p:txBody>
          <a:bodyPr wrap="square" rtlCol="0">
            <a:spAutoFit/>
          </a:bodyPr>
          <a:lstStyle/>
          <a:p>
            <a:r>
              <a:rPr lang="en-US" sz="2800" dirty="0" smtClean="0">
                <a:solidFill>
                  <a:srgbClr val="000000"/>
                </a:solidFill>
              </a:rPr>
              <a:t>3. predicted LP while turn </a:t>
            </a:r>
            <a:r>
              <a:rPr lang="en-US" sz="2800" dirty="0">
                <a:solidFill>
                  <a:srgbClr val="000000"/>
                </a:solidFill>
              </a:rPr>
              <a:t>out to be </a:t>
            </a:r>
            <a:r>
              <a:rPr lang="en-US" sz="2800" dirty="0" smtClean="0">
                <a:solidFill>
                  <a:srgbClr val="000000"/>
                </a:solidFill>
              </a:rPr>
              <a:t>HP (1.3%);</a:t>
            </a:r>
          </a:p>
        </p:txBody>
      </p:sp>
      <p:cxnSp>
        <p:nvCxnSpPr>
          <p:cNvPr id="14" name="Straight Connector 13"/>
          <p:cNvCxnSpPr/>
          <p:nvPr/>
        </p:nvCxnSpPr>
        <p:spPr bwMode="auto">
          <a:xfrm>
            <a:off x="76200" y="780418"/>
            <a:ext cx="304800" cy="0"/>
          </a:xfrm>
          <a:prstGeom prst="line">
            <a:avLst/>
          </a:prstGeom>
          <a:solidFill>
            <a:schemeClr val="accent1"/>
          </a:solidFill>
          <a:ln w="762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Connector 14"/>
          <p:cNvCxnSpPr/>
          <p:nvPr/>
        </p:nvCxnSpPr>
        <p:spPr bwMode="auto">
          <a:xfrm>
            <a:off x="8737600" y="4191000"/>
            <a:ext cx="304800" cy="0"/>
          </a:xfrm>
          <a:prstGeom prst="line">
            <a:avLst/>
          </a:prstGeom>
          <a:solidFill>
            <a:schemeClr val="accent1"/>
          </a:solidFill>
          <a:ln w="50800" cap="flat" cmpd="sng" algn="ctr">
            <a:solidFill>
              <a:srgbClr val="FF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p:cNvCxnSpPr/>
          <p:nvPr/>
        </p:nvCxnSpPr>
        <p:spPr bwMode="auto">
          <a:xfrm>
            <a:off x="76200" y="1242083"/>
            <a:ext cx="304800" cy="0"/>
          </a:xfrm>
          <a:prstGeom prst="line">
            <a:avLst/>
          </a:prstGeom>
          <a:solidFill>
            <a:schemeClr val="accent1"/>
          </a:solidFill>
          <a:ln w="76200" cap="flat" cmpd="sng" algn="ctr">
            <a:solidFill>
              <a:srgbClr val="FF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Connector 16"/>
          <p:cNvCxnSpPr/>
          <p:nvPr/>
        </p:nvCxnSpPr>
        <p:spPr bwMode="auto">
          <a:xfrm>
            <a:off x="8708571" y="4952999"/>
            <a:ext cx="304800" cy="0"/>
          </a:xfrm>
          <a:prstGeom prst="line">
            <a:avLst/>
          </a:prstGeom>
          <a:solidFill>
            <a:schemeClr val="accent1"/>
          </a:solidFill>
          <a:ln w="50800" cap="flat" cmpd="sng" algn="ctr">
            <a:solidFill>
              <a:srgbClr val="0070C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Connector 17"/>
          <p:cNvCxnSpPr/>
          <p:nvPr/>
        </p:nvCxnSpPr>
        <p:spPr bwMode="auto">
          <a:xfrm>
            <a:off x="76200" y="1697051"/>
            <a:ext cx="304800" cy="0"/>
          </a:xfrm>
          <a:prstGeom prst="line">
            <a:avLst/>
          </a:prstGeom>
          <a:solidFill>
            <a:schemeClr val="accent1"/>
          </a:solidFill>
          <a:ln w="76200" cap="flat" cmpd="sng" algn="ctr">
            <a:solidFill>
              <a:srgbClr val="0070C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Title 6"/>
          <p:cNvSpPr txBox="1">
            <a:spLocks/>
          </p:cNvSpPr>
          <p:nvPr/>
        </p:nvSpPr>
        <p:spPr bwMode="auto">
          <a:xfrm>
            <a:off x="7543801" y="19318"/>
            <a:ext cx="1752599"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2000" b="1" dirty="0" smtClean="0">
                <a:solidFill>
                  <a:srgbClr val="000000"/>
                </a:solidFill>
                <a:latin typeface="Times New Roman" pitchFamily="18" charset="0"/>
                <a:ea typeface="宋体" charset="-122"/>
                <a:cs typeface="+mn-cs"/>
              </a:rPr>
              <a:t>Performance</a:t>
            </a:r>
          </a:p>
          <a:p>
            <a:pPr algn="ctr" eaLnBrk="0" hangingPunct="0"/>
            <a:r>
              <a:rPr kumimoji="1" lang="en-US" altLang="zh-CN" sz="2000" b="1" dirty="0">
                <a:solidFill>
                  <a:srgbClr val="000000"/>
                </a:solidFill>
                <a:latin typeface="Times New Roman" pitchFamily="18" charset="0"/>
                <a:ea typeface="宋体" charset="-122"/>
                <a:cs typeface="+mn-cs"/>
              </a:rPr>
              <a:t>A</a:t>
            </a:r>
            <a:r>
              <a:rPr kumimoji="1" lang="en-US" altLang="zh-CN" sz="2000" b="1" dirty="0" smtClean="0">
                <a:solidFill>
                  <a:srgbClr val="000000"/>
                </a:solidFill>
                <a:latin typeface="Times New Roman" pitchFamily="18" charset="0"/>
                <a:ea typeface="宋体" charset="-122"/>
                <a:cs typeface="+mn-cs"/>
              </a:rPr>
              <a:t>nalysis</a:t>
            </a:r>
            <a:endParaRPr kumimoji="1" lang="en-US" sz="2000" b="1" dirty="0">
              <a:solidFill>
                <a:srgbClr val="000000"/>
              </a:solidFill>
              <a:latin typeface="Times New Roman" pitchFamily="18" charset="0"/>
              <a:ea typeface="宋体" charset="-122"/>
              <a:cs typeface="+mn-cs"/>
            </a:endParaRPr>
          </a:p>
        </p:txBody>
      </p:sp>
      <p:sp>
        <p:nvSpPr>
          <p:cNvPr id="20" name="Title 6"/>
          <p:cNvSpPr txBox="1">
            <a:spLocks/>
          </p:cNvSpPr>
          <p:nvPr/>
        </p:nvSpPr>
        <p:spPr bwMode="auto">
          <a:xfrm>
            <a:off x="609600" y="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smtClean="0">
                <a:solidFill>
                  <a:srgbClr val="000000"/>
                </a:solidFill>
                <a:latin typeface="Times New Roman" pitchFamily="18" charset="0"/>
                <a:ea typeface="宋体" charset="-122"/>
                <a:cs typeface="+mn-cs"/>
              </a:rPr>
              <a:t>3.1 Penalty Predictor</a:t>
            </a:r>
            <a:endParaRPr kumimoji="1" lang="en-US" sz="3200" b="1" dirty="0">
              <a:solidFill>
                <a:srgbClr val="000000"/>
              </a:solidFill>
              <a:latin typeface="Times New Roman" pitchFamily="18" charset="0"/>
              <a:ea typeface="宋体" charset="-122"/>
              <a:cs typeface="+mn-cs"/>
            </a:endParaRPr>
          </a:p>
        </p:txBody>
      </p:sp>
      <p:sp>
        <p:nvSpPr>
          <p:cNvPr id="2" name="TextBox 1"/>
          <p:cNvSpPr txBox="1"/>
          <p:nvPr/>
        </p:nvSpPr>
        <p:spPr>
          <a:xfrm>
            <a:off x="0" y="5791200"/>
            <a:ext cx="8839200" cy="954107"/>
          </a:xfrm>
          <a:prstGeom prst="rect">
            <a:avLst/>
          </a:prstGeom>
          <a:noFill/>
        </p:spPr>
        <p:txBody>
          <a:bodyPr wrap="square" rtlCol="0">
            <a:spAutoFit/>
          </a:bodyPr>
          <a:lstStyle/>
          <a:p>
            <a:r>
              <a:rPr lang="en-US" sz="2800" dirty="0" smtClean="0">
                <a:solidFill>
                  <a:srgbClr val="000000"/>
                </a:solidFill>
              </a:rPr>
              <a:t>Average penalty of branches predicted LP: 121</a:t>
            </a:r>
          </a:p>
          <a:p>
            <a:r>
              <a:rPr lang="en-US" sz="2800" dirty="0">
                <a:solidFill>
                  <a:srgbClr val="000000"/>
                </a:solidFill>
              </a:rPr>
              <a:t> </a:t>
            </a:r>
            <a:r>
              <a:rPr lang="en-US" sz="2800" dirty="0" smtClean="0">
                <a:solidFill>
                  <a:srgbClr val="000000"/>
                </a:solidFill>
              </a:rPr>
              <a:t>                                             	                HP: 212 cycles</a:t>
            </a:r>
          </a:p>
        </p:txBody>
      </p:sp>
      <p:sp>
        <p:nvSpPr>
          <p:cNvPr id="21" name="TextBox 1"/>
          <p:cNvSpPr txBox="1"/>
          <p:nvPr/>
        </p:nvSpPr>
        <p:spPr>
          <a:xfrm>
            <a:off x="533400" y="2057400"/>
            <a:ext cx="381000" cy="458735"/>
          </a:xfrm>
          <a:prstGeom prst="rect">
            <a:avLst/>
          </a:prstGeom>
          <a:ln w="12700">
            <a:noFill/>
          </a:ln>
        </p:spPr>
        <p:txBody>
          <a:bodyPr wrap="square" lIns="0" rIns="0" rtlCol="0"/>
          <a:lstStyle>
            <a:defPPr>
              <a:defRPr lang="en-US"/>
            </a:defPPr>
            <a:lvl1pPr marL="0" indent="0">
              <a:defRPr>
                <a:solidFill>
                  <a:srgbClr val="000000"/>
                </a:solidFill>
                <a:latin typeface="+mn-lt"/>
                <a:ea typeface="+mn-ea"/>
              </a:defRPr>
            </a:lvl1pPr>
            <a:lvl2pPr indent="0">
              <a:defRPr sz="1100">
                <a:latin typeface="+mn-lt"/>
                <a:ea typeface="+mn-ea"/>
              </a:defRPr>
            </a:lvl2pPr>
            <a:lvl3pPr indent="0">
              <a:defRPr sz="1100">
                <a:latin typeface="+mn-lt"/>
                <a:ea typeface="+mn-ea"/>
              </a:defRPr>
            </a:lvl3pPr>
            <a:lvl4pPr indent="0">
              <a:defRPr sz="1100">
                <a:latin typeface="+mn-lt"/>
                <a:ea typeface="+mn-ea"/>
              </a:defRPr>
            </a:lvl4pPr>
            <a:lvl5pPr indent="0">
              <a:defRPr sz="1100">
                <a:latin typeface="+mn-lt"/>
                <a:ea typeface="+mn-ea"/>
              </a:defRPr>
            </a:lvl5pPr>
            <a:lvl6pPr indent="0">
              <a:defRPr sz="1100">
                <a:latin typeface="+mn-lt"/>
                <a:ea typeface="+mn-ea"/>
              </a:defRPr>
            </a:lvl6pPr>
            <a:lvl7pPr indent="0">
              <a:defRPr sz="1100">
                <a:latin typeface="+mn-lt"/>
                <a:ea typeface="+mn-ea"/>
              </a:defRPr>
            </a:lvl7pPr>
            <a:lvl8pPr indent="0">
              <a:defRPr sz="1100">
                <a:latin typeface="+mn-lt"/>
                <a:ea typeface="+mn-ea"/>
              </a:defRPr>
            </a:lvl8pPr>
            <a:lvl9pPr indent="0">
              <a:defRPr sz="1100">
                <a:latin typeface="+mn-lt"/>
                <a:ea typeface="+mn-ea"/>
              </a:defRPr>
            </a:lvl9pPr>
          </a:lstStyle>
          <a:p>
            <a:r>
              <a:rPr lang="en-US" sz="2000" b="1" dirty="0" smtClean="0"/>
              <a:t>%</a:t>
            </a:r>
            <a:endParaRPr lang="en-US" sz="2000" b="1" dirty="0"/>
          </a:p>
        </p:txBody>
      </p:sp>
      <p:sp>
        <p:nvSpPr>
          <p:cNvPr id="22"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8</a:t>
            </a:fld>
            <a:endParaRPr lang="en-US" sz="1400" dirty="0">
              <a:solidFill>
                <a:srgbClr val="534E43"/>
              </a:solidFill>
            </a:endParaRPr>
          </a:p>
        </p:txBody>
      </p:sp>
      <p:sp>
        <p:nvSpPr>
          <p:cNvPr id="28" name="TextBox 27"/>
          <p:cNvSpPr txBox="1"/>
          <p:nvPr/>
        </p:nvSpPr>
        <p:spPr>
          <a:xfrm>
            <a:off x="5181600" y="533400"/>
            <a:ext cx="4114800" cy="523220"/>
          </a:xfrm>
          <a:prstGeom prst="rect">
            <a:avLst/>
          </a:prstGeom>
          <a:noFill/>
        </p:spPr>
        <p:txBody>
          <a:bodyPr wrap="square" rtlCol="0">
            <a:spAutoFit/>
          </a:bodyPr>
          <a:lstStyle/>
          <a:p>
            <a:r>
              <a:rPr lang="en-US" sz="2800" dirty="0">
                <a:solidFill>
                  <a:srgbClr val="FF0000"/>
                </a:solidFill>
              </a:rPr>
              <a:t>c</a:t>
            </a:r>
            <a:r>
              <a:rPr lang="en-US" sz="2800" dirty="0" smtClean="0">
                <a:solidFill>
                  <a:srgbClr val="FF0000"/>
                </a:solidFill>
              </a:rPr>
              <a:t>overs 98.7% actual HP</a:t>
            </a:r>
          </a:p>
        </p:txBody>
      </p:sp>
    </p:spTree>
    <p:extLst>
      <p:ext uri="{BB962C8B-B14F-4D97-AF65-F5344CB8AC3E}">
        <p14:creationId xmlns:p14="http://schemas.microsoft.com/office/powerpoint/2010/main" val="19230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1000"/>
                                        <p:tgtEl>
                                          <p:spTgt spid="14"/>
                                        </p:tgtEl>
                                      </p:cBhvr>
                                    </p:animEffect>
                                    <p:anim calcmode="lin" valueType="num">
                                      <p:cBhvr>
                                        <p:cTn id="13" dur="1000" fill="hold"/>
                                        <p:tgtEl>
                                          <p:spTgt spid="14"/>
                                        </p:tgtEl>
                                        <p:attrNameLst>
                                          <p:attrName>ppt_x</p:attrName>
                                        </p:attrNameLst>
                                      </p:cBhvr>
                                      <p:tavLst>
                                        <p:tav tm="0">
                                          <p:val>
                                            <p:strVal val="#ppt_x"/>
                                          </p:val>
                                        </p:tav>
                                        <p:tav tm="100000">
                                          <p:val>
                                            <p:strVal val="#ppt_x"/>
                                          </p:val>
                                        </p:tav>
                                      </p:tavLst>
                                    </p:anim>
                                    <p:anim calcmode="lin" valueType="num">
                                      <p:cBhvr>
                                        <p:cTn id="14" dur="1000" fill="hold"/>
                                        <p:tgtEl>
                                          <p:spTgt spid="1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1000"/>
                                        <p:tgtEl>
                                          <p:spTgt spid="16"/>
                                        </p:tgtEl>
                                      </p:cBhvr>
                                    </p:animEffect>
                                    <p:anim calcmode="lin" valueType="num">
                                      <p:cBhvr>
                                        <p:cTn id="25" dur="1000" fill="hold"/>
                                        <p:tgtEl>
                                          <p:spTgt spid="16"/>
                                        </p:tgtEl>
                                        <p:attrNameLst>
                                          <p:attrName>ppt_x</p:attrName>
                                        </p:attrNameLst>
                                      </p:cBhvr>
                                      <p:tavLst>
                                        <p:tav tm="0">
                                          <p:val>
                                            <p:strVal val="#ppt_x"/>
                                          </p:val>
                                        </p:tav>
                                        <p:tav tm="100000">
                                          <p:val>
                                            <p:strVal val="#ppt_x"/>
                                          </p:val>
                                        </p:tav>
                                      </p:tavLst>
                                    </p:anim>
                                    <p:anim calcmode="lin" valueType="num">
                                      <p:cBhvr>
                                        <p:cTn id="26" dur="1000" fill="hold"/>
                                        <p:tgtEl>
                                          <p:spTgt spid="16"/>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1000"/>
                                        <p:tgtEl>
                                          <p:spTgt spid="12"/>
                                        </p:tgtEl>
                                      </p:cBhvr>
                                    </p:animEffect>
                                    <p:anim calcmode="lin" valueType="num">
                                      <p:cBhvr>
                                        <p:cTn id="30" dur="1000" fill="hold"/>
                                        <p:tgtEl>
                                          <p:spTgt spid="12"/>
                                        </p:tgtEl>
                                        <p:attrNameLst>
                                          <p:attrName>ppt_x</p:attrName>
                                        </p:attrNameLst>
                                      </p:cBhvr>
                                      <p:tavLst>
                                        <p:tav tm="0">
                                          <p:val>
                                            <p:strVal val="#ppt_x"/>
                                          </p:val>
                                        </p:tav>
                                        <p:tav tm="100000">
                                          <p:val>
                                            <p:strVal val="#ppt_x"/>
                                          </p:val>
                                        </p:tav>
                                      </p:tavLst>
                                    </p:anim>
                                    <p:anim calcmode="lin" valueType="num">
                                      <p:cBhvr>
                                        <p:cTn id="31" dur="1000" fill="hold"/>
                                        <p:tgtEl>
                                          <p:spTgt spid="12"/>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1000"/>
                                        <p:tgtEl>
                                          <p:spTgt spid="15"/>
                                        </p:tgtEl>
                                      </p:cBhvr>
                                    </p:animEffect>
                                    <p:anim calcmode="lin" valueType="num">
                                      <p:cBhvr>
                                        <p:cTn id="35" dur="1000" fill="hold"/>
                                        <p:tgtEl>
                                          <p:spTgt spid="15"/>
                                        </p:tgtEl>
                                        <p:attrNameLst>
                                          <p:attrName>ppt_x</p:attrName>
                                        </p:attrNameLst>
                                      </p:cBhvr>
                                      <p:tavLst>
                                        <p:tav tm="0">
                                          <p:val>
                                            <p:strVal val="#ppt_x"/>
                                          </p:val>
                                        </p:tav>
                                        <p:tav tm="100000">
                                          <p:val>
                                            <p:strVal val="#ppt_x"/>
                                          </p:val>
                                        </p:tav>
                                      </p:tavLst>
                                    </p:anim>
                                    <p:anim calcmode="lin" valueType="num">
                                      <p:cBhvr>
                                        <p:cTn id="3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1000"/>
                                        <p:tgtEl>
                                          <p:spTgt spid="18"/>
                                        </p:tgtEl>
                                      </p:cBhvr>
                                    </p:animEffect>
                                    <p:anim calcmode="lin" valueType="num">
                                      <p:cBhvr>
                                        <p:cTn id="42" dur="1000" fill="hold"/>
                                        <p:tgtEl>
                                          <p:spTgt spid="18"/>
                                        </p:tgtEl>
                                        <p:attrNameLst>
                                          <p:attrName>ppt_x</p:attrName>
                                        </p:attrNameLst>
                                      </p:cBhvr>
                                      <p:tavLst>
                                        <p:tav tm="0">
                                          <p:val>
                                            <p:strVal val="#ppt_x"/>
                                          </p:val>
                                        </p:tav>
                                        <p:tav tm="100000">
                                          <p:val>
                                            <p:strVal val="#ppt_x"/>
                                          </p:val>
                                        </p:tav>
                                      </p:tavLst>
                                    </p:anim>
                                    <p:anim calcmode="lin" valueType="num">
                                      <p:cBhvr>
                                        <p:cTn id="43" dur="1000" fill="hold"/>
                                        <p:tgtEl>
                                          <p:spTgt spid="1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fade">
                                      <p:cBhvr>
                                        <p:cTn id="46" dur="1000"/>
                                        <p:tgtEl>
                                          <p:spTgt spid="13"/>
                                        </p:tgtEl>
                                      </p:cBhvr>
                                    </p:animEffect>
                                    <p:anim calcmode="lin" valueType="num">
                                      <p:cBhvr>
                                        <p:cTn id="47" dur="1000" fill="hold"/>
                                        <p:tgtEl>
                                          <p:spTgt spid="13"/>
                                        </p:tgtEl>
                                        <p:attrNameLst>
                                          <p:attrName>ppt_x</p:attrName>
                                        </p:attrNameLst>
                                      </p:cBhvr>
                                      <p:tavLst>
                                        <p:tav tm="0">
                                          <p:val>
                                            <p:strVal val="#ppt_x"/>
                                          </p:val>
                                        </p:tav>
                                        <p:tav tm="100000">
                                          <p:val>
                                            <p:strVal val="#ppt_x"/>
                                          </p:val>
                                        </p:tav>
                                      </p:tavLst>
                                    </p:anim>
                                    <p:anim calcmode="lin" valueType="num">
                                      <p:cBhvr>
                                        <p:cTn id="48" dur="1000" fill="hold"/>
                                        <p:tgtEl>
                                          <p:spTgt spid="13"/>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1000"/>
                                        <p:tgtEl>
                                          <p:spTgt spid="17"/>
                                        </p:tgtEl>
                                      </p:cBhvr>
                                    </p:animEffect>
                                    <p:anim calcmode="lin" valueType="num">
                                      <p:cBhvr>
                                        <p:cTn id="52" dur="1000" fill="hold"/>
                                        <p:tgtEl>
                                          <p:spTgt spid="17"/>
                                        </p:tgtEl>
                                        <p:attrNameLst>
                                          <p:attrName>ppt_x</p:attrName>
                                        </p:attrNameLst>
                                      </p:cBhvr>
                                      <p:tavLst>
                                        <p:tav tm="0">
                                          <p:val>
                                            <p:strVal val="#ppt_x"/>
                                          </p:val>
                                        </p:tav>
                                        <p:tav tm="100000">
                                          <p:val>
                                            <p:strVal val="#ppt_x"/>
                                          </p:val>
                                        </p:tav>
                                      </p:tavLst>
                                    </p:anim>
                                    <p:anim calcmode="lin" valueType="num">
                                      <p:cBhvr>
                                        <p:cTn id="5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28"/>
                                        </p:tgtEl>
                                        <p:attrNameLst>
                                          <p:attrName>style.visibility</p:attrName>
                                        </p:attrNameLst>
                                      </p:cBhvr>
                                      <p:to>
                                        <p:strVal val="visible"/>
                                      </p:to>
                                    </p:set>
                                    <p:animEffect transition="in" filter="fade">
                                      <p:cBhvr>
                                        <p:cTn id="58" dur="1000"/>
                                        <p:tgtEl>
                                          <p:spTgt spid="28"/>
                                        </p:tgtEl>
                                      </p:cBhvr>
                                    </p:animEffect>
                                    <p:anim calcmode="lin" valueType="num">
                                      <p:cBhvr>
                                        <p:cTn id="59" dur="1000" fill="hold"/>
                                        <p:tgtEl>
                                          <p:spTgt spid="28"/>
                                        </p:tgtEl>
                                        <p:attrNameLst>
                                          <p:attrName>ppt_x</p:attrName>
                                        </p:attrNameLst>
                                      </p:cBhvr>
                                      <p:tavLst>
                                        <p:tav tm="0">
                                          <p:val>
                                            <p:strVal val="#ppt_x"/>
                                          </p:val>
                                        </p:tav>
                                        <p:tav tm="100000">
                                          <p:val>
                                            <p:strVal val="#ppt_x"/>
                                          </p:val>
                                        </p:tav>
                                      </p:tavLst>
                                    </p:anim>
                                    <p:anim calcmode="lin" valueType="num">
                                      <p:cBhvr>
                                        <p:cTn id="60"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2"/>
                                        </p:tgtEl>
                                        <p:attrNameLst>
                                          <p:attrName>style.visibility</p:attrName>
                                        </p:attrNameLst>
                                      </p:cBhvr>
                                      <p:to>
                                        <p:strVal val="visible"/>
                                      </p:to>
                                    </p:set>
                                    <p:animEffect transition="in" filter="fade">
                                      <p:cBhvr>
                                        <p:cTn id="65" dur="1000"/>
                                        <p:tgtEl>
                                          <p:spTgt spid="2"/>
                                        </p:tgtEl>
                                      </p:cBhvr>
                                    </p:animEffect>
                                    <p:anim calcmode="lin" valueType="num">
                                      <p:cBhvr>
                                        <p:cTn id="66" dur="1000" fill="hold"/>
                                        <p:tgtEl>
                                          <p:spTgt spid="2"/>
                                        </p:tgtEl>
                                        <p:attrNameLst>
                                          <p:attrName>ppt_x</p:attrName>
                                        </p:attrNameLst>
                                      </p:cBhvr>
                                      <p:tavLst>
                                        <p:tav tm="0">
                                          <p:val>
                                            <p:strVal val="#ppt_x"/>
                                          </p:val>
                                        </p:tav>
                                        <p:tav tm="100000">
                                          <p:val>
                                            <p:strVal val="#ppt_x"/>
                                          </p:val>
                                        </p:tav>
                                      </p:tavLst>
                                    </p:anim>
                                    <p:anim calcmode="lin" valueType="num">
                                      <p:cBhvr>
                                        <p:cTn id="6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2" grpId="0"/>
      <p:bldP spid="2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4150605765"/>
              </p:ext>
            </p:extLst>
          </p:nvPr>
        </p:nvGraphicFramePr>
        <p:xfrm>
          <a:off x="3772502" y="762001"/>
          <a:ext cx="3343273" cy="39623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1411940637"/>
              </p:ext>
            </p:extLst>
          </p:nvPr>
        </p:nvGraphicFramePr>
        <p:xfrm>
          <a:off x="381000" y="809537"/>
          <a:ext cx="3320862" cy="3914863"/>
        </p:xfrm>
        <a:graphic>
          <a:graphicData uri="http://schemas.openxmlformats.org/drawingml/2006/chart">
            <c:chart xmlns:c="http://schemas.openxmlformats.org/drawingml/2006/chart" xmlns:r="http://schemas.openxmlformats.org/officeDocument/2006/relationships" r:id="rId4"/>
          </a:graphicData>
        </a:graphic>
      </p:graphicFrame>
      <p:sp>
        <p:nvSpPr>
          <p:cNvPr id="56" name="Title 6"/>
          <p:cNvSpPr txBox="1">
            <a:spLocks/>
          </p:cNvSpPr>
          <p:nvPr/>
        </p:nvSpPr>
        <p:spPr bwMode="auto">
          <a:xfrm>
            <a:off x="609600" y="-76200"/>
            <a:ext cx="77724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3200" b="1" dirty="0" smtClean="0">
                <a:solidFill>
                  <a:srgbClr val="000000"/>
                </a:solidFill>
                <a:latin typeface="Times New Roman" pitchFamily="18" charset="0"/>
                <a:ea typeface="宋体" charset="-122"/>
                <a:cs typeface="+mn-cs"/>
              </a:rPr>
              <a:t>3.2 Two-class TAGE predictor</a:t>
            </a:r>
            <a:endParaRPr kumimoji="1" lang="en-US" sz="3200" b="1" dirty="0">
              <a:solidFill>
                <a:srgbClr val="000000"/>
              </a:solidFill>
              <a:latin typeface="Times New Roman" pitchFamily="18" charset="0"/>
              <a:ea typeface="宋体" charset="-122"/>
              <a:cs typeface="+mn-cs"/>
            </a:endParaRPr>
          </a:p>
        </p:txBody>
      </p:sp>
      <p:sp>
        <p:nvSpPr>
          <p:cNvPr id="57" name="TextBox 56"/>
          <p:cNvSpPr txBox="1"/>
          <p:nvPr/>
        </p:nvSpPr>
        <p:spPr>
          <a:xfrm>
            <a:off x="373743" y="526758"/>
            <a:ext cx="762000" cy="461665"/>
          </a:xfrm>
          <a:prstGeom prst="rect">
            <a:avLst/>
          </a:prstGeom>
          <a:noFill/>
        </p:spPr>
        <p:txBody>
          <a:bodyPr wrap="square" rtlCol="0">
            <a:spAutoFit/>
          </a:bodyPr>
          <a:lstStyle/>
          <a:p>
            <a:r>
              <a:rPr lang="en-US" dirty="0" smtClean="0">
                <a:solidFill>
                  <a:srgbClr val="000000"/>
                </a:solidFill>
              </a:rPr>
              <a:t>MR</a:t>
            </a:r>
            <a:endParaRPr lang="en-US" dirty="0">
              <a:solidFill>
                <a:srgbClr val="000000"/>
              </a:solidFill>
            </a:endParaRPr>
          </a:p>
        </p:txBody>
      </p:sp>
      <p:sp>
        <p:nvSpPr>
          <p:cNvPr id="60" name="Title 6"/>
          <p:cNvSpPr txBox="1">
            <a:spLocks/>
          </p:cNvSpPr>
          <p:nvPr/>
        </p:nvSpPr>
        <p:spPr bwMode="auto">
          <a:xfrm>
            <a:off x="7543801" y="19318"/>
            <a:ext cx="1752599"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pitchFamily="34" charset="0"/>
                <a:ea typeface="MS PGothic" pitchFamily="34" charset="-128"/>
              </a:defRPr>
            </a:lvl2pPr>
            <a:lvl3pPr algn="l" rtl="0" eaLnBrk="1" fontAlgn="base" hangingPunct="1">
              <a:spcBef>
                <a:spcPct val="0"/>
              </a:spcBef>
              <a:spcAft>
                <a:spcPct val="0"/>
              </a:spcAft>
              <a:defRPr sz="4400">
                <a:solidFill>
                  <a:schemeClr val="tx2"/>
                </a:solidFill>
                <a:latin typeface="Arial" pitchFamily="34" charset="0"/>
                <a:ea typeface="MS PGothic" pitchFamily="34" charset="-128"/>
              </a:defRPr>
            </a:lvl3pPr>
            <a:lvl4pPr algn="l" rtl="0" eaLnBrk="1" fontAlgn="base" hangingPunct="1">
              <a:spcBef>
                <a:spcPct val="0"/>
              </a:spcBef>
              <a:spcAft>
                <a:spcPct val="0"/>
              </a:spcAft>
              <a:defRPr sz="4400">
                <a:solidFill>
                  <a:schemeClr val="tx2"/>
                </a:solidFill>
                <a:latin typeface="Arial" pitchFamily="34" charset="0"/>
                <a:ea typeface="MS PGothic" pitchFamily="34" charset="-128"/>
              </a:defRPr>
            </a:lvl4pPr>
            <a:lvl5pPr algn="l" rtl="0" eaLnBrk="1" fontAlgn="base" hangingPunct="1">
              <a:spcBef>
                <a:spcPct val="0"/>
              </a:spcBef>
              <a:spcAft>
                <a:spcPct val="0"/>
              </a:spcAft>
              <a:defRPr sz="4400">
                <a:solidFill>
                  <a:schemeClr val="tx2"/>
                </a:solidFill>
                <a:latin typeface="Arial" pitchFamily="34" charset="0"/>
                <a:ea typeface="MS PGothic" pitchFamily="34" charset="-128"/>
              </a:defRPr>
            </a:lvl5pPr>
            <a:lvl6pPr marL="457200" algn="l" rtl="0" eaLnBrk="1" fontAlgn="base" hangingPunct="1">
              <a:spcBef>
                <a:spcPct val="0"/>
              </a:spcBef>
              <a:spcAft>
                <a:spcPct val="0"/>
              </a:spcAft>
              <a:defRPr sz="44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44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44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4400">
                <a:solidFill>
                  <a:schemeClr val="tx2"/>
                </a:solidFill>
                <a:latin typeface="Arial" pitchFamily="34" charset="0"/>
                <a:ea typeface="MS PGothic" pitchFamily="34" charset="-128"/>
              </a:defRPr>
            </a:lvl9pPr>
          </a:lstStyle>
          <a:p>
            <a:pPr algn="ctr" eaLnBrk="0" hangingPunct="0"/>
            <a:r>
              <a:rPr kumimoji="1" lang="en-US" altLang="zh-CN" sz="2000" b="1" dirty="0" smtClean="0">
                <a:solidFill>
                  <a:srgbClr val="000000"/>
                </a:solidFill>
                <a:latin typeface="Times New Roman" pitchFamily="18" charset="0"/>
                <a:ea typeface="宋体" charset="-122"/>
                <a:cs typeface="+mn-cs"/>
              </a:rPr>
              <a:t>Performance</a:t>
            </a:r>
          </a:p>
          <a:p>
            <a:pPr algn="ctr" eaLnBrk="0" hangingPunct="0"/>
            <a:r>
              <a:rPr kumimoji="1" lang="en-US" altLang="zh-CN" sz="2000" b="1" dirty="0">
                <a:solidFill>
                  <a:srgbClr val="000000"/>
                </a:solidFill>
                <a:latin typeface="Times New Roman" pitchFamily="18" charset="0"/>
                <a:ea typeface="宋体" charset="-122"/>
                <a:cs typeface="+mn-cs"/>
              </a:rPr>
              <a:t>A</a:t>
            </a:r>
            <a:r>
              <a:rPr kumimoji="1" lang="en-US" altLang="zh-CN" sz="2000" b="1" dirty="0" smtClean="0">
                <a:solidFill>
                  <a:srgbClr val="000000"/>
                </a:solidFill>
                <a:latin typeface="Times New Roman" pitchFamily="18" charset="0"/>
                <a:ea typeface="宋体" charset="-122"/>
                <a:cs typeface="+mn-cs"/>
              </a:rPr>
              <a:t>nalysis</a:t>
            </a:r>
            <a:endParaRPr kumimoji="1" lang="en-US" sz="2000" b="1" dirty="0">
              <a:solidFill>
                <a:srgbClr val="000000"/>
              </a:solidFill>
              <a:latin typeface="Times New Roman" pitchFamily="18" charset="0"/>
              <a:ea typeface="宋体" charset="-122"/>
              <a:cs typeface="+mn-cs"/>
            </a:endParaRPr>
          </a:p>
        </p:txBody>
      </p:sp>
      <p:sp>
        <p:nvSpPr>
          <p:cNvPr id="2" name="Rectangle 1"/>
          <p:cNvSpPr/>
          <p:nvPr/>
        </p:nvSpPr>
        <p:spPr bwMode="auto">
          <a:xfrm>
            <a:off x="1219200" y="4495800"/>
            <a:ext cx="2514600" cy="304800"/>
          </a:xfrm>
          <a:prstGeom prst="rect">
            <a:avLst/>
          </a:prstGeom>
          <a:noFill/>
          <a:ln w="508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16" name="Rectangle 15"/>
          <p:cNvSpPr/>
          <p:nvPr/>
        </p:nvSpPr>
        <p:spPr bwMode="auto">
          <a:xfrm>
            <a:off x="4572000" y="4495800"/>
            <a:ext cx="2514600" cy="304800"/>
          </a:xfrm>
          <a:prstGeom prst="rect">
            <a:avLst/>
          </a:prstGeom>
          <a:noFill/>
          <a:ln w="508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17" name="Rectangle 16"/>
          <p:cNvSpPr/>
          <p:nvPr/>
        </p:nvSpPr>
        <p:spPr bwMode="auto">
          <a:xfrm>
            <a:off x="990600" y="4191000"/>
            <a:ext cx="6248400" cy="304800"/>
          </a:xfrm>
          <a:prstGeom prst="rect">
            <a:avLst/>
          </a:prstGeom>
          <a:noFill/>
          <a:ln w="508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18" name="Rectangle 17"/>
          <p:cNvSpPr/>
          <p:nvPr/>
        </p:nvSpPr>
        <p:spPr bwMode="auto">
          <a:xfrm>
            <a:off x="1219200" y="988423"/>
            <a:ext cx="1066800" cy="457200"/>
          </a:xfrm>
          <a:prstGeom prst="rect">
            <a:avLst/>
          </a:prstGeom>
          <a:noFill/>
          <a:ln w="508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19" name="Rectangle 18"/>
          <p:cNvSpPr/>
          <p:nvPr/>
        </p:nvSpPr>
        <p:spPr bwMode="auto">
          <a:xfrm>
            <a:off x="2286000" y="988423"/>
            <a:ext cx="1371600" cy="457200"/>
          </a:xfrm>
          <a:prstGeom prst="rect">
            <a:avLst/>
          </a:prstGeom>
          <a:noFill/>
          <a:ln w="508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cxnSp>
        <p:nvCxnSpPr>
          <p:cNvPr id="20" name="Straight Connector 19"/>
          <p:cNvCxnSpPr/>
          <p:nvPr/>
        </p:nvCxnSpPr>
        <p:spPr bwMode="auto">
          <a:xfrm>
            <a:off x="990600" y="1981200"/>
            <a:ext cx="2514600" cy="2133600"/>
          </a:xfrm>
          <a:prstGeom prst="line">
            <a:avLst/>
          </a:prstGeom>
          <a:solidFill>
            <a:schemeClr val="accent1"/>
          </a:solidFill>
          <a:ln w="508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Connector 20"/>
          <p:cNvCxnSpPr/>
          <p:nvPr/>
        </p:nvCxnSpPr>
        <p:spPr bwMode="auto">
          <a:xfrm>
            <a:off x="4495800" y="1066800"/>
            <a:ext cx="2514600" cy="2133600"/>
          </a:xfrm>
          <a:prstGeom prst="line">
            <a:avLst/>
          </a:prstGeom>
          <a:solidFill>
            <a:schemeClr val="accent1"/>
          </a:solidFill>
          <a:ln w="508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p:cNvCxnSpPr/>
          <p:nvPr/>
        </p:nvCxnSpPr>
        <p:spPr bwMode="auto">
          <a:xfrm>
            <a:off x="2628900" y="2146300"/>
            <a:ext cx="3124200" cy="0"/>
          </a:xfrm>
          <a:prstGeom prst="line">
            <a:avLst/>
          </a:prstGeom>
          <a:solidFill>
            <a:schemeClr val="accent1"/>
          </a:solidFill>
          <a:ln w="5080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p:cNvCxnSpPr/>
          <p:nvPr/>
        </p:nvCxnSpPr>
        <p:spPr bwMode="auto">
          <a:xfrm>
            <a:off x="2286000" y="3073400"/>
            <a:ext cx="3124200" cy="0"/>
          </a:xfrm>
          <a:prstGeom prst="line">
            <a:avLst/>
          </a:prstGeom>
          <a:solidFill>
            <a:schemeClr val="accent1"/>
          </a:solidFill>
          <a:ln w="5080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p:nvPr/>
        </p:nvCxnSpPr>
        <p:spPr bwMode="auto">
          <a:xfrm>
            <a:off x="3429000" y="2146300"/>
            <a:ext cx="0" cy="901700"/>
          </a:xfrm>
          <a:prstGeom prst="straightConnector1">
            <a:avLst/>
          </a:prstGeom>
          <a:solidFill>
            <a:schemeClr val="accent1"/>
          </a:solidFill>
          <a:ln w="508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 name="TextBox 27"/>
          <p:cNvSpPr txBox="1"/>
          <p:nvPr/>
        </p:nvSpPr>
        <p:spPr>
          <a:xfrm>
            <a:off x="0" y="4800600"/>
            <a:ext cx="8534400" cy="523220"/>
          </a:xfrm>
          <a:prstGeom prst="rect">
            <a:avLst/>
          </a:prstGeom>
          <a:noFill/>
        </p:spPr>
        <p:txBody>
          <a:bodyPr wrap="square" rtlCol="0">
            <a:spAutoFit/>
          </a:bodyPr>
          <a:lstStyle/>
          <a:p>
            <a:r>
              <a:rPr lang="en-US" sz="2800" dirty="0" smtClean="0">
                <a:solidFill>
                  <a:srgbClr val="000000"/>
                </a:solidFill>
                <a:latin typeface="Times New Roman" pitchFamily="18" charset="0"/>
                <a:cs typeface="Times New Roman" pitchFamily="18" charset="0"/>
              </a:rPr>
              <a:t>1. MR of HP branches is about 10% higher;</a:t>
            </a:r>
            <a:endParaRPr lang="en-US" sz="2800" dirty="0">
              <a:solidFill>
                <a:srgbClr val="000000"/>
              </a:solidFill>
              <a:latin typeface="Times New Roman" pitchFamily="18" charset="0"/>
              <a:cs typeface="Times New Roman" pitchFamily="18" charset="0"/>
            </a:endParaRPr>
          </a:p>
        </p:txBody>
      </p:sp>
      <p:sp>
        <p:nvSpPr>
          <p:cNvPr id="29" name="Rectangle 28"/>
          <p:cNvSpPr/>
          <p:nvPr/>
        </p:nvSpPr>
        <p:spPr bwMode="auto">
          <a:xfrm rot="2201547">
            <a:off x="4020980" y="1490185"/>
            <a:ext cx="3463209" cy="834415"/>
          </a:xfrm>
          <a:prstGeom prst="rect">
            <a:avLst/>
          </a:prstGeom>
          <a:noFill/>
          <a:ln w="508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30" name="TextBox 29"/>
          <p:cNvSpPr txBox="1"/>
          <p:nvPr/>
        </p:nvSpPr>
        <p:spPr>
          <a:xfrm>
            <a:off x="6911830" y="1671935"/>
            <a:ext cx="1940070" cy="461665"/>
          </a:xfrm>
          <a:prstGeom prst="rect">
            <a:avLst/>
          </a:prstGeom>
          <a:noFill/>
        </p:spPr>
        <p:txBody>
          <a:bodyPr wrap="square" rtlCol="0">
            <a:spAutoFit/>
          </a:bodyPr>
          <a:lstStyle/>
          <a:p>
            <a:r>
              <a:rPr lang="en-US" dirty="0" smtClean="0"/>
              <a:t>All negative</a:t>
            </a:r>
            <a:endParaRPr lang="en-US" dirty="0"/>
          </a:p>
        </p:txBody>
      </p:sp>
      <p:sp>
        <p:nvSpPr>
          <p:cNvPr id="31" name="TextBox 30"/>
          <p:cNvSpPr txBox="1"/>
          <p:nvPr/>
        </p:nvSpPr>
        <p:spPr>
          <a:xfrm>
            <a:off x="0" y="5579363"/>
            <a:ext cx="9296400" cy="523220"/>
          </a:xfrm>
          <a:prstGeom prst="rect">
            <a:avLst/>
          </a:prstGeom>
          <a:noFill/>
        </p:spPr>
        <p:txBody>
          <a:bodyPr wrap="square" rtlCol="0">
            <a:spAutoFit/>
          </a:bodyPr>
          <a:lstStyle/>
          <a:p>
            <a:r>
              <a:rPr lang="en-US" sz="2800" dirty="0" smtClean="0">
                <a:solidFill>
                  <a:srgbClr val="000000"/>
                </a:solidFill>
                <a:latin typeface="Times New Roman" pitchFamily="18" charset="0"/>
                <a:cs typeface="Times New Roman" pitchFamily="18" charset="0"/>
              </a:rPr>
              <a:t>2. Penalty-Sensitive (PS) method effectively favors HP branch;</a:t>
            </a:r>
            <a:endParaRPr lang="en-US" sz="2800" dirty="0">
              <a:solidFill>
                <a:srgbClr val="000000"/>
              </a:solidFill>
              <a:latin typeface="Times New Roman" pitchFamily="18" charset="0"/>
              <a:cs typeface="Times New Roman" pitchFamily="18" charset="0"/>
            </a:endParaRPr>
          </a:p>
        </p:txBody>
      </p:sp>
      <p:sp>
        <p:nvSpPr>
          <p:cNvPr id="32" name="TextBox 31"/>
          <p:cNvSpPr txBox="1"/>
          <p:nvPr/>
        </p:nvSpPr>
        <p:spPr>
          <a:xfrm>
            <a:off x="0" y="6007150"/>
            <a:ext cx="4800600" cy="523220"/>
          </a:xfrm>
          <a:prstGeom prst="rect">
            <a:avLst/>
          </a:prstGeom>
          <a:noFill/>
        </p:spPr>
        <p:txBody>
          <a:bodyPr wrap="square" rtlCol="0">
            <a:spAutoFit/>
          </a:bodyPr>
          <a:lstStyle/>
          <a:p>
            <a:r>
              <a:rPr lang="en-US" sz="2800" dirty="0">
                <a:solidFill>
                  <a:srgbClr val="000000"/>
                </a:solidFill>
                <a:latin typeface="Times New Roman" pitchFamily="18" charset="0"/>
                <a:cs typeface="Times New Roman" pitchFamily="18" charset="0"/>
              </a:rPr>
              <a:t>3</a:t>
            </a:r>
            <a:r>
              <a:rPr lang="en-US" sz="2800" dirty="0" smtClean="0">
                <a:solidFill>
                  <a:srgbClr val="000000"/>
                </a:solidFill>
                <a:latin typeface="Times New Roman" pitchFamily="18" charset="0"/>
                <a:cs typeface="Times New Roman" pitchFamily="18" charset="0"/>
              </a:rPr>
              <a:t>. 64KB: HP, -6E-5; LP, +3E-5. </a:t>
            </a:r>
            <a:endParaRPr lang="en-US" sz="2800" dirty="0">
              <a:solidFill>
                <a:srgbClr val="000000"/>
              </a:solidFill>
              <a:latin typeface="Times New Roman" pitchFamily="18" charset="0"/>
              <a:cs typeface="Times New Roman" pitchFamily="18" charset="0"/>
            </a:endParaRPr>
          </a:p>
        </p:txBody>
      </p:sp>
      <p:sp>
        <p:nvSpPr>
          <p:cNvPr id="33" name="Rectangle 32"/>
          <p:cNvSpPr/>
          <p:nvPr/>
        </p:nvSpPr>
        <p:spPr bwMode="auto">
          <a:xfrm rot="5400000">
            <a:off x="1375838" y="2899841"/>
            <a:ext cx="2514599" cy="677321"/>
          </a:xfrm>
          <a:prstGeom prst="rect">
            <a:avLst/>
          </a:prstGeom>
          <a:noFill/>
          <a:ln w="508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34" name="Rectangle 33"/>
          <p:cNvSpPr/>
          <p:nvPr/>
        </p:nvSpPr>
        <p:spPr bwMode="auto">
          <a:xfrm rot="5400000">
            <a:off x="4720161" y="2899839"/>
            <a:ext cx="2514599" cy="677321"/>
          </a:xfrm>
          <a:prstGeom prst="rect">
            <a:avLst/>
          </a:prstGeom>
          <a:noFill/>
          <a:ln w="508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a typeface="MS PGothic" pitchFamily="34" charset="-128"/>
            </a:endParaRPr>
          </a:p>
        </p:txBody>
      </p:sp>
      <p:sp>
        <p:nvSpPr>
          <p:cNvPr id="26" name="Slide Number Placeholder 1"/>
          <p:cNvSpPr>
            <a:spLocks noGrp="1"/>
          </p:cNvSpPr>
          <p:nvPr>
            <p:ph type="sldNum" sz="quarter" idx="12"/>
          </p:nvPr>
        </p:nvSpPr>
        <p:spPr>
          <a:xfrm>
            <a:off x="7924800" y="6248400"/>
            <a:ext cx="990600" cy="457200"/>
          </a:xfrm>
        </p:spPr>
        <p:txBody>
          <a:bodyPr/>
          <a:lstStyle/>
          <a:p>
            <a:fld id="{13A0D0FF-3CA4-4162-9B6C-FA1646D89292}" type="slidenum">
              <a:rPr lang="en-US" sz="2400" smtClean="0">
                <a:solidFill>
                  <a:srgbClr val="534E43"/>
                </a:solidFill>
              </a:rPr>
              <a:pPr/>
              <a:t>9</a:t>
            </a:fld>
            <a:endParaRPr lang="en-US" sz="1400" dirty="0">
              <a:solidFill>
                <a:srgbClr val="534E43"/>
              </a:solidFill>
            </a:endParaRPr>
          </a:p>
        </p:txBody>
      </p:sp>
      <p:sp>
        <p:nvSpPr>
          <p:cNvPr id="27" name="TextBox 26"/>
          <p:cNvSpPr txBox="1"/>
          <p:nvPr/>
        </p:nvSpPr>
        <p:spPr>
          <a:xfrm>
            <a:off x="342900" y="6410980"/>
            <a:ext cx="3810000" cy="523220"/>
          </a:xfrm>
          <a:prstGeom prst="rect">
            <a:avLst/>
          </a:prstGeom>
          <a:noFill/>
        </p:spPr>
        <p:txBody>
          <a:bodyPr wrap="square" rtlCol="0">
            <a:spAutoFit/>
          </a:bodyPr>
          <a:lstStyle/>
          <a:p>
            <a:r>
              <a:rPr lang="en-US" sz="2800" dirty="0" smtClean="0">
                <a:solidFill>
                  <a:srgbClr val="000000"/>
                </a:solidFill>
                <a:latin typeface="Times New Roman" pitchFamily="18" charset="0"/>
                <a:cs typeface="Times New Roman" pitchFamily="18" charset="0"/>
              </a:rPr>
              <a:t>Overall, it is beneficial.</a:t>
            </a:r>
            <a:endParaRPr lang="en-US" sz="2800" dirty="0">
              <a:solidFill>
                <a:srgbClr val="000000"/>
              </a:solidFill>
              <a:latin typeface="Times New Roman" pitchFamily="18" charset="0"/>
              <a:cs typeface="Times New Roman" pitchFamily="18" charset="0"/>
            </a:endParaRPr>
          </a:p>
        </p:txBody>
      </p:sp>
      <p:sp>
        <p:nvSpPr>
          <p:cNvPr id="3" name="TextBox 2"/>
          <p:cNvSpPr txBox="1"/>
          <p:nvPr/>
        </p:nvSpPr>
        <p:spPr>
          <a:xfrm>
            <a:off x="533400" y="5177135"/>
            <a:ext cx="6172200" cy="461665"/>
          </a:xfrm>
          <a:prstGeom prst="rect">
            <a:avLst/>
          </a:prstGeom>
          <a:noFill/>
        </p:spPr>
        <p:txBody>
          <a:bodyPr wrap="square" rtlCol="0">
            <a:spAutoFit/>
          </a:bodyPr>
          <a:lstStyle/>
          <a:p>
            <a:r>
              <a:rPr lang="en-US" dirty="0" smtClean="0">
                <a:solidFill>
                  <a:srgbClr val="000000"/>
                </a:solidFill>
                <a:latin typeface="Times New Roman" pitchFamily="18" charset="0"/>
                <a:cs typeface="Times New Roman" pitchFamily="18" charset="0"/>
              </a:rPr>
              <a:t>Loop branches; branches with cache misses </a:t>
            </a:r>
            <a:endParaRPr lang="en-US"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69749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childTnLst>
                          </p:cTn>
                        </p:par>
                        <p:par>
                          <p:cTn id="8" fill="hold">
                            <p:stCondLst>
                              <p:cond delay="1000"/>
                            </p:stCondLst>
                            <p:childTnLst>
                              <p:par>
                                <p:cTn id="9" presetID="10" presetClass="exit" presetSubtype="0" fill="hold" grpId="1" nodeType="afterEffect">
                                  <p:stCondLst>
                                    <p:cond delay="0"/>
                                  </p:stCondLst>
                                  <p:childTnLst>
                                    <p:animEffect transition="out" filter="fade">
                                      <p:cBhvr>
                                        <p:cTn id="10" dur="500"/>
                                        <p:tgtEl>
                                          <p:spTgt spid="2"/>
                                        </p:tgtEl>
                                      </p:cBhvr>
                                    </p:animEffect>
                                    <p:set>
                                      <p:cBhvr>
                                        <p:cTn id="11" dur="1" fill="hold">
                                          <p:stCondLst>
                                            <p:cond delay="499"/>
                                          </p:stCondLst>
                                        </p:cTn>
                                        <p:tgtEl>
                                          <p:spTgt spid="2"/>
                                        </p:tgtEl>
                                        <p:attrNameLst>
                                          <p:attrName>style.visibility</p:attrName>
                                        </p:attrNameLst>
                                      </p:cBhvr>
                                      <p:to>
                                        <p:strVal val="hidden"/>
                                      </p:to>
                                    </p:set>
                                  </p:childTnLst>
                                </p:cTn>
                              </p:par>
                            </p:childTnLst>
                          </p:cTn>
                        </p:par>
                        <p:par>
                          <p:cTn id="12" fill="hold">
                            <p:stCondLst>
                              <p:cond delay="1500"/>
                            </p:stCondLst>
                            <p:childTnLst>
                              <p:par>
                                <p:cTn id="13" presetID="16" presetClass="entr" presetSubtype="21" fill="hold" grpId="0" nodeType="afterEffect">
                                  <p:stCondLst>
                                    <p:cond delay="2000"/>
                                  </p:stCondLst>
                                  <p:childTnLst>
                                    <p:set>
                                      <p:cBhvr>
                                        <p:cTn id="14" dur="1" fill="hold">
                                          <p:stCondLst>
                                            <p:cond delay="0"/>
                                          </p:stCondLst>
                                        </p:cTn>
                                        <p:tgtEl>
                                          <p:spTgt spid="16"/>
                                        </p:tgtEl>
                                        <p:attrNameLst>
                                          <p:attrName>style.visibility</p:attrName>
                                        </p:attrNameLst>
                                      </p:cBhvr>
                                      <p:to>
                                        <p:strVal val="visible"/>
                                      </p:to>
                                    </p:set>
                                    <p:animEffect transition="in" filter="barn(inVertical)">
                                      <p:cBhvr>
                                        <p:cTn id="15" dur="1000"/>
                                        <p:tgtEl>
                                          <p:spTgt spid="16"/>
                                        </p:tgtEl>
                                      </p:cBhvr>
                                    </p:animEffect>
                                  </p:childTnLst>
                                </p:cTn>
                              </p:par>
                            </p:childTnLst>
                          </p:cTn>
                        </p:par>
                        <p:par>
                          <p:cTn id="16" fill="hold">
                            <p:stCondLst>
                              <p:cond delay="4500"/>
                            </p:stCondLst>
                            <p:childTnLst>
                              <p:par>
                                <p:cTn id="17" presetID="10" presetClass="exit" presetSubtype="0" fill="hold" grpId="1" nodeType="afterEffect">
                                  <p:stCondLst>
                                    <p:cond delay="0"/>
                                  </p:stCondLst>
                                  <p:childTnLst>
                                    <p:animEffect transition="out" filter="fade">
                                      <p:cBhvr>
                                        <p:cTn id="18" dur="500"/>
                                        <p:tgtEl>
                                          <p:spTgt spid="16"/>
                                        </p:tgtEl>
                                      </p:cBhvr>
                                    </p:animEffect>
                                    <p:set>
                                      <p:cBhvr>
                                        <p:cTn id="19" dur="1" fill="hold">
                                          <p:stCondLst>
                                            <p:cond delay="499"/>
                                          </p:stCondLst>
                                        </p:cTn>
                                        <p:tgtEl>
                                          <p:spTgt spid="16"/>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circle(in)">
                                      <p:cBhvr>
                                        <p:cTn id="24" dur="3000"/>
                                        <p:tgtEl>
                                          <p:spTgt spid="17"/>
                                        </p:tgtEl>
                                      </p:cBhvr>
                                    </p:animEffect>
                                  </p:childTnLst>
                                </p:cTn>
                              </p:par>
                            </p:childTnLst>
                          </p:cTn>
                        </p:par>
                        <p:par>
                          <p:cTn id="25" fill="hold">
                            <p:stCondLst>
                              <p:cond delay="3000"/>
                            </p:stCondLst>
                            <p:childTnLst>
                              <p:par>
                                <p:cTn id="26" presetID="10" presetClass="exit" presetSubtype="0" fill="hold" grpId="1" nodeType="afterEffect">
                                  <p:stCondLst>
                                    <p:cond delay="0"/>
                                  </p:stCondLst>
                                  <p:childTnLst>
                                    <p:animEffect transition="out" filter="fade">
                                      <p:cBhvr>
                                        <p:cTn id="27" dur="500"/>
                                        <p:tgtEl>
                                          <p:spTgt spid="17"/>
                                        </p:tgtEl>
                                      </p:cBhvr>
                                    </p:animEffect>
                                    <p:set>
                                      <p:cBhvr>
                                        <p:cTn id="28" dur="1" fill="hold">
                                          <p:stCondLst>
                                            <p:cond delay="499"/>
                                          </p:stCondLst>
                                        </p:cTn>
                                        <p:tgtEl>
                                          <p:spTgt spid="17"/>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barn(inVertical)">
                                      <p:cBhvr>
                                        <p:cTn id="33" dur="500"/>
                                        <p:tgtEl>
                                          <p:spTgt spid="18"/>
                                        </p:tgtEl>
                                      </p:cBhvr>
                                    </p:animEffect>
                                  </p:childTnLst>
                                </p:cTn>
                              </p:par>
                            </p:childTnLst>
                          </p:cTn>
                        </p:par>
                        <p:par>
                          <p:cTn id="34" fill="hold">
                            <p:stCondLst>
                              <p:cond delay="500"/>
                            </p:stCondLst>
                            <p:childTnLst>
                              <p:par>
                                <p:cTn id="35" presetID="16" presetClass="exit" presetSubtype="21" fill="hold" grpId="1" nodeType="afterEffect">
                                  <p:stCondLst>
                                    <p:cond delay="0"/>
                                  </p:stCondLst>
                                  <p:childTnLst>
                                    <p:animEffect transition="out" filter="barn(inVertical)">
                                      <p:cBhvr>
                                        <p:cTn id="36" dur="2000"/>
                                        <p:tgtEl>
                                          <p:spTgt spid="18"/>
                                        </p:tgtEl>
                                      </p:cBhvr>
                                    </p:animEffect>
                                    <p:set>
                                      <p:cBhvr>
                                        <p:cTn id="37" dur="1" fill="hold">
                                          <p:stCondLst>
                                            <p:cond delay="1999"/>
                                          </p:stCondLst>
                                        </p:cTn>
                                        <p:tgtEl>
                                          <p:spTgt spid="18"/>
                                        </p:tgtEl>
                                        <p:attrNameLst>
                                          <p:attrName>style.visibility</p:attrName>
                                        </p:attrNameLst>
                                      </p:cBhvr>
                                      <p:to>
                                        <p:strVal val="hidden"/>
                                      </p:to>
                                    </p:set>
                                  </p:childTnLst>
                                </p:cTn>
                              </p:par>
                            </p:childTnLst>
                          </p:cTn>
                        </p:par>
                        <p:par>
                          <p:cTn id="38" fill="hold">
                            <p:stCondLst>
                              <p:cond delay="2500"/>
                            </p:stCondLst>
                            <p:childTnLst>
                              <p:par>
                                <p:cTn id="39" presetID="16" presetClass="entr" presetSubtype="21" fill="hold" grpId="0" nodeType="afterEffect">
                                  <p:stCondLst>
                                    <p:cond delay="2000"/>
                                  </p:stCondLst>
                                  <p:childTnLst>
                                    <p:set>
                                      <p:cBhvr>
                                        <p:cTn id="40" dur="1" fill="hold">
                                          <p:stCondLst>
                                            <p:cond delay="0"/>
                                          </p:stCondLst>
                                        </p:cTn>
                                        <p:tgtEl>
                                          <p:spTgt spid="19"/>
                                        </p:tgtEl>
                                        <p:attrNameLst>
                                          <p:attrName>style.visibility</p:attrName>
                                        </p:attrNameLst>
                                      </p:cBhvr>
                                      <p:to>
                                        <p:strVal val="visible"/>
                                      </p:to>
                                    </p:set>
                                    <p:animEffect transition="in" filter="barn(inVertical)">
                                      <p:cBhvr>
                                        <p:cTn id="41" dur="500"/>
                                        <p:tgtEl>
                                          <p:spTgt spid="19"/>
                                        </p:tgtEl>
                                      </p:cBhvr>
                                    </p:animEffect>
                                  </p:childTnLst>
                                </p:cTn>
                              </p:par>
                            </p:childTnLst>
                          </p:cTn>
                        </p:par>
                        <p:par>
                          <p:cTn id="42" fill="hold">
                            <p:stCondLst>
                              <p:cond delay="5000"/>
                            </p:stCondLst>
                            <p:childTnLst>
                              <p:par>
                                <p:cTn id="43" presetID="16" presetClass="exit" presetSubtype="21" fill="hold" grpId="1" nodeType="afterEffect">
                                  <p:stCondLst>
                                    <p:cond delay="0"/>
                                  </p:stCondLst>
                                  <p:childTnLst>
                                    <p:animEffect transition="out" filter="barn(inVertical)">
                                      <p:cBhvr>
                                        <p:cTn id="44" dur="2000"/>
                                        <p:tgtEl>
                                          <p:spTgt spid="19"/>
                                        </p:tgtEl>
                                      </p:cBhvr>
                                    </p:animEffect>
                                    <p:set>
                                      <p:cBhvr>
                                        <p:cTn id="45" dur="1" fill="hold">
                                          <p:stCondLst>
                                            <p:cond delay="1999"/>
                                          </p:stCondLst>
                                        </p:cTn>
                                        <p:tgtEl>
                                          <p:spTgt spid="19"/>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nodeType="clickEffect">
                                  <p:stCondLst>
                                    <p:cond delay="0"/>
                                  </p:stCondLst>
                                  <p:childTnLst>
                                    <p:set>
                                      <p:cBhvr>
                                        <p:cTn id="49" dur="1" fill="hold">
                                          <p:stCondLst>
                                            <p:cond delay="0"/>
                                          </p:stCondLst>
                                        </p:cTn>
                                        <p:tgtEl>
                                          <p:spTgt spid="20"/>
                                        </p:tgtEl>
                                        <p:attrNameLst>
                                          <p:attrName>style.visibility</p:attrName>
                                        </p:attrNameLst>
                                      </p:cBhvr>
                                      <p:to>
                                        <p:strVal val="visible"/>
                                      </p:to>
                                    </p:set>
                                    <p:anim calcmode="lin" valueType="num">
                                      <p:cBhvr>
                                        <p:cTn id="50" dur="500" fill="hold"/>
                                        <p:tgtEl>
                                          <p:spTgt spid="20"/>
                                        </p:tgtEl>
                                        <p:attrNameLst>
                                          <p:attrName>ppt_w</p:attrName>
                                        </p:attrNameLst>
                                      </p:cBhvr>
                                      <p:tavLst>
                                        <p:tav tm="0">
                                          <p:val>
                                            <p:fltVal val="0"/>
                                          </p:val>
                                        </p:tav>
                                        <p:tav tm="100000">
                                          <p:val>
                                            <p:strVal val="#ppt_w"/>
                                          </p:val>
                                        </p:tav>
                                      </p:tavLst>
                                    </p:anim>
                                    <p:anim calcmode="lin" valueType="num">
                                      <p:cBhvr>
                                        <p:cTn id="51" dur="500" fill="hold"/>
                                        <p:tgtEl>
                                          <p:spTgt spid="20"/>
                                        </p:tgtEl>
                                        <p:attrNameLst>
                                          <p:attrName>ppt_h</p:attrName>
                                        </p:attrNameLst>
                                      </p:cBhvr>
                                      <p:tavLst>
                                        <p:tav tm="0">
                                          <p:val>
                                            <p:fltVal val="0"/>
                                          </p:val>
                                        </p:tav>
                                        <p:tav tm="100000">
                                          <p:val>
                                            <p:strVal val="#ppt_h"/>
                                          </p:val>
                                        </p:tav>
                                      </p:tavLst>
                                    </p:anim>
                                    <p:animEffect transition="in" filter="fade">
                                      <p:cBhvr>
                                        <p:cTn id="52" dur="500"/>
                                        <p:tgtEl>
                                          <p:spTgt spid="20"/>
                                        </p:tgtEl>
                                      </p:cBhvr>
                                    </p:animEffect>
                                  </p:childTnLst>
                                </p:cTn>
                              </p:par>
                              <p:par>
                                <p:cTn id="53" presetID="53" presetClass="entr" presetSubtype="16" fill="hold" nodeType="withEffect">
                                  <p:stCondLst>
                                    <p:cond delay="0"/>
                                  </p:stCondLst>
                                  <p:childTnLst>
                                    <p:set>
                                      <p:cBhvr>
                                        <p:cTn id="54" dur="1" fill="hold">
                                          <p:stCondLst>
                                            <p:cond delay="0"/>
                                          </p:stCondLst>
                                        </p:cTn>
                                        <p:tgtEl>
                                          <p:spTgt spid="25"/>
                                        </p:tgtEl>
                                        <p:attrNameLst>
                                          <p:attrName>style.visibility</p:attrName>
                                        </p:attrNameLst>
                                      </p:cBhvr>
                                      <p:to>
                                        <p:strVal val="visible"/>
                                      </p:to>
                                    </p:set>
                                    <p:anim calcmode="lin" valueType="num">
                                      <p:cBhvr>
                                        <p:cTn id="55" dur="500" fill="hold"/>
                                        <p:tgtEl>
                                          <p:spTgt spid="25"/>
                                        </p:tgtEl>
                                        <p:attrNameLst>
                                          <p:attrName>ppt_w</p:attrName>
                                        </p:attrNameLst>
                                      </p:cBhvr>
                                      <p:tavLst>
                                        <p:tav tm="0">
                                          <p:val>
                                            <p:fltVal val="0"/>
                                          </p:val>
                                        </p:tav>
                                        <p:tav tm="100000">
                                          <p:val>
                                            <p:strVal val="#ppt_w"/>
                                          </p:val>
                                        </p:tav>
                                      </p:tavLst>
                                    </p:anim>
                                    <p:anim calcmode="lin" valueType="num">
                                      <p:cBhvr>
                                        <p:cTn id="56" dur="500" fill="hold"/>
                                        <p:tgtEl>
                                          <p:spTgt spid="25"/>
                                        </p:tgtEl>
                                        <p:attrNameLst>
                                          <p:attrName>ppt_h</p:attrName>
                                        </p:attrNameLst>
                                      </p:cBhvr>
                                      <p:tavLst>
                                        <p:tav tm="0">
                                          <p:val>
                                            <p:fltVal val="0"/>
                                          </p:val>
                                        </p:tav>
                                        <p:tav tm="100000">
                                          <p:val>
                                            <p:strVal val="#ppt_h"/>
                                          </p:val>
                                        </p:tav>
                                      </p:tavLst>
                                    </p:anim>
                                    <p:animEffect transition="in" filter="fade">
                                      <p:cBhvr>
                                        <p:cTn id="57" dur="500"/>
                                        <p:tgtEl>
                                          <p:spTgt spid="25"/>
                                        </p:tgtEl>
                                      </p:cBhvr>
                                    </p:animEffect>
                                  </p:childTnLst>
                                </p:cTn>
                              </p:par>
                              <p:par>
                                <p:cTn id="58" presetID="53" presetClass="entr" presetSubtype="16" fill="hold" nodeType="with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p:cTn id="60" dur="500" fill="hold"/>
                                        <p:tgtEl>
                                          <p:spTgt spid="12"/>
                                        </p:tgtEl>
                                        <p:attrNameLst>
                                          <p:attrName>ppt_w</p:attrName>
                                        </p:attrNameLst>
                                      </p:cBhvr>
                                      <p:tavLst>
                                        <p:tav tm="0">
                                          <p:val>
                                            <p:fltVal val="0"/>
                                          </p:val>
                                        </p:tav>
                                        <p:tav tm="100000">
                                          <p:val>
                                            <p:strVal val="#ppt_w"/>
                                          </p:val>
                                        </p:tav>
                                      </p:tavLst>
                                    </p:anim>
                                    <p:anim calcmode="lin" valueType="num">
                                      <p:cBhvr>
                                        <p:cTn id="61" dur="500" fill="hold"/>
                                        <p:tgtEl>
                                          <p:spTgt spid="12"/>
                                        </p:tgtEl>
                                        <p:attrNameLst>
                                          <p:attrName>ppt_h</p:attrName>
                                        </p:attrNameLst>
                                      </p:cBhvr>
                                      <p:tavLst>
                                        <p:tav tm="0">
                                          <p:val>
                                            <p:fltVal val="0"/>
                                          </p:val>
                                        </p:tav>
                                        <p:tav tm="100000">
                                          <p:val>
                                            <p:strVal val="#ppt_h"/>
                                          </p:val>
                                        </p:tav>
                                      </p:tavLst>
                                    </p:anim>
                                    <p:animEffect transition="in" filter="fade">
                                      <p:cBhvr>
                                        <p:cTn id="62" dur="500"/>
                                        <p:tgtEl>
                                          <p:spTgt spid="12"/>
                                        </p:tgtEl>
                                      </p:cBhvr>
                                    </p:animEffect>
                                  </p:childTnLst>
                                </p:cTn>
                              </p:par>
                              <p:par>
                                <p:cTn id="63" presetID="53" presetClass="entr" presetSubtype="16" fill="hold" nodeType="withEffect">
                                  <p:stCondLst>
                                    <p:cond delay="0"/>
                                  </p:stCondLst>
                                  <p:childTnLst>
                                    <p:set>
                                      <p:cBhvr>
                                        <p:cTn id="64" dur="1" fill="hold">
                                          <p:stCondLst>
                                            <p:cond delay="0"/>
                                          </p:stCondLst>
                                        </p:cTn>
                                        <p:tgtEl>
                                          <p:spTgt spid="22"/>
                                        </p:tgtEl>
                                        <p:attrNameLst>
                                          <p:attrName>style.visibility</p:attrName>
                                        </p:attrNameLst>
                                      </p:cBhvr>
                                      <p:to>
                                        <p:strVal val="visible"/>
                                      </p:to>
                                    </p:set>
                                    <p:anim calcmode="lin" valueType="num">
                                      <p:cBhvr>
                                        <p:cTn id="65" dur="500" fill="hold"/>
                                        <p:tgtEl>
                                          <p:spTgt spid="22"/>
                                        </p:tgtEl>
                                        <p:attrNameLst>
                                          <p:attrName>ppt_w</p:attrName>
                                        </p:attrNameLst>
                                      </p:cBhvr>
                                      <p:tavLst>
                                        <p:tav tm="0">
                                          <p:val>
                                            <p:fltVal val="0"/>
                                          </p:val>
                                        </p:tav>
                                        <p:tav tm="100000">
                                          <p:val>
                                            <p:strVal val="#ppt_w"/>
                                          </p:val>
                                        </p:tav>
                                      </p:tavLst>
                                    </p:anim>
                                    <p:anim calcmode="lin" valueType="num">
                                      <p:cBhvr>
                                        <p:cTn id="66" dur="500" fill="hold"/>
                                        <p:tgtEl>
                                          <p:spTgt spid="22"/>
                                        </p:tgtEl>
                                        <p:attrNameLst>
                                          <p:attrName>ppt_h</p:attrName>
                                        </p:attrNameLst>
                                      </p:cBhvr>
                                      <p:tavLst>
                                        <p:tav tm="0">
                                          <p:val>
                                            <p:fltVal val="0"/>
                                          </p:val>
                                        </p:tav>
                                        <p:tav tm="100000">
                                          <p:val>
                                            <p:strVal val="#ppt_h"/>
                                          </p:val>
                                        </p:tav>
                                      </p:tavLst>
                                    </p:anim>
                                    <p:animEffect transition="in" filter="fade">
                                      <p:cBhvr>
                                        <p:cTn id="67" dur="500"/>
                                        <p:tgtEl>
                                          <p:spTgt spid="22"/>
                                        </p:tgtEl>
                                      </p:cBhvr>
                                    </p:animEffect>
                                  </p:childTnLst>
                                </p:cTn>
                              </p:par>
                              <p:par>
                                <p:cTn id="68" presetID="53" presetClass="entr" presetSubtype="16" fill="hold" nodeType="withEffect">
                                  <p:stCondLst>
                                    <p:cond delay="0"/>
                                  </p:stCondLst>
                                  <p:childTnLst>
                                    <p:set>
                                      <p:cBhvr>
                                        <p:cTn id="69" dur="1" fill="hold">
                                          <p:stCondLst>
                                            <p:cond delay="0"/>
                                          </p:stCondLst>
                                        </p:cTn>
                                        <p:tgtEl>
                                          <p:spTgt spid="21"/>
                                        </p:tgtEl>
                                        <p:attrNameLst>
                                          <p:attrName>style.visibility</p:attrName>
                                        </p:attrNameLst>
                                      </p:cBhvr>
                                      <p:to>
                                        <p:strVal val="visible"/>
                                      </p:to>
                                    </p:set>
                                    <p:anim calcmode="lin" valueType="num">
                                      <p:cBhvr>
                                        <p:cTn id="70" dur="500" fill="hold"/>
                                        <p:tgtEl>
                                          <p:spTgt spid="21"/>
                                        </p:tgtEl>
                                        <p:attrNameLst>
                                          <p:attrName>ppt_w</p:attrName>
                                        </p:attrNameLst>
                                      </p:cBhvr>
                                      <p:tavLst>
                                        <p:tav tm="0">
                                          <p:val>
                                            <p:fltVal val="0"/>
                                          </p:val>
                                        </p:tav>
                                        <p:tav tm="100000">
                                          <p:val>
                                            <p:strVal val="#ppt_w"/>
                                          </p:val>
                                        </p:tav>
                                      </p:tavLst>
                                    </p:anim>
                                    <p:anim calcmode="lin" valueType="num">
                                      <p:cBhvr>
                                        <p:cTn id="71" dur="500" fill="hold"/>
                                        <p:tgtEl>
                                          <p:spTgt spid="21"/>
                                        </p:tgtEl>
                                        <p:attrNameLst>
                                          <p:attrName>ppt_h</p:attrName>
                                        </p:attrNameLst>
                                      </p:cBhvr>
                                      <p:tavLst>
                                        <p:tav tm="0">
                                          <p:val>
                                            <p:fltVal val="0"/>
                                          </p:val>
                                        </p:tav>
                                        <p:tav tm="100000">
                                          <p:val>
                                            <p:strVal val="#ppt_h"/>
                                          </p:val>
                                        </p:tav>
                                      </p:tavLst>
                                    </p:anim>
                                    <p:animEffect transition="in" filter="fade">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28"/>
                                        </p:tgtEl>
                                        <p:attrNameLst>
                                          <p:attrName>style.visibility</p:attrName>
                                        </p:attrNameLst>
                                      </p:cBhvr>
                                      <p:to>
                                        <p:strVal val="visible"/>
                                      </p:to>
                                    </p:set>
                                    <p:animEffect transition="in" filter="fade">
                                      <p:cBhvr>
                                        <p:cTn id="77" dur="1000"/>
                                        <p:tgtEl>
                                          <p:spTgt spid="28"/>
                                        </p:tgtEl>
                                      </p:cBhvr>
                                    </p:animEffect>
                                    <p:anim calcmode="lin" valueType="num">
                                      <p:cBhvr>
                                        <p:cTn id="78" dur="1000" fill="hold"/>
                                        <p:tgtEl>
                                          <p:spTgt spid="28"/>
                                        </p:tgtEl>
                                        <p:attrNameLst>
                                          <p:attrName>ppt_x</p:attrName>
                                        </p:attrNameLst>
                                      </p:cBhvr>
                                      <p:tavLst>
                                        <p:tav tm="0">
                                          <p:val>
                                            <p:strVal val="#ppt_x"/>
                                          </p:val>
                                        </p:tav>
                                        <p:tav tm="100000">
                                          <p:val>
                                            <p:strVal val="#ppt_x"/>
                                          </p:val>
                                        </p:tav>
                                      </p:tavLst>
                                    </p:anim>
                                    <p:anim calcmode="lin" valueType="num">
                                      <p:cBhvr>
                                        <p:cTn id="79" dur="1000" fill="hold"/>
                                        <p:tgtEl>
                                          <p:spTgt spid="28"/>
                                        </p:tgtEl>
                                        <p:attrNameLst>
                                          <p:attrName>ppt_y</p:attrName>
                                        </p:attrNameLst>
                                      </p:cBhvr>
                                      <p:tavLst>
                                        <p:tav tm="0">
                                          <p:val>
                                            <p:strVal val="#ppt_y+.1"/>
                                          </p:val>
                                        </p:tav>
                                        <p:tav tm="100000">
                                          <p:val>
                                            <p:strVal val="#ppt_y"/>
                                          </p:val>
                                        </p:tav>
                                      </p:tavLst>
                                    </p:anim>
                                  </p:childTnLst>
                                </p:cTn>
                              </p:par>
                            </p:childTnLst>
                          </p:cTn>
                        </p:par>
                        <p:par>
                          <p:cTn id="80" fill="hold">
                            <p:stCondLst>
                              <p:cond delay="1000"/>
                            </p:stCondLst>
                            <p:childTnLst>
                              <p:par>
                                <p:cTn id="81" presetID="10" presetClass="exit" presetSubtype="0" fill="hold" nodeType="afterEffect">
                                  <p:stCondLst>
                                    <p:cond delay="0"/>
                                  </p:stCondLst>
                                  <p:childTnLst>
                                    <p:animEffect transition="out" filter="fade">
                                      <p:cBhvr>
                                        <p:cTn id="82" dur="500"/>
                                        <p:tgtEl>
                                          <p:spTgt spid="20"/>
                                        </p:tgtEl>
                                      </p:cBhvr>
                                    </p:animEffect>
                                    <p:set>
                                      <p:cBhvr>
                                        <p:cTn id="83" dur="1" fill="hold">
                                          <p:stCondLst>
                                            <p:cond delay="499"/>
                                          </p:stCondLst>
                                        </p:cTn>
                                        <p:tgtEl>
                                          <p:spTgt spid="20"/>
                                        </p:tgtEl>
                                        <p:attrNameLst>
                                          <p:attrName>style.visibility</p:attrName>
                                        </p:attrNameLst>
                                      </p:cBhvr>
                                      <p:to>
                                        <p:strVal val="hidden"/>
                                      </p:to>
                                    </p:set>
                                  </p:childTnLst>
                                </p:cTn>
                              </p:par>
                              <p:par>
                                <p:cTn id="84" presetID="10" presetClass="exit" presetSubtype="0" fill="hold" nodeType="withEffect">
                                  <p:stCondLst>
                                    <p:cond delay="0"/>
                                  </p:stCondLst>
                                  <p:childTnLst>
                                    <p:animEffect transition="out" filter="fade">
                                      <p:cBhvr>
                                        <p:cTn id="85" dur="500"/>
                                        <p:tgtEl>
                                          <p:spTgt spid="25"/>
                                        </p:tgtEl>
                                      </p:cBhvr>
                                    </p:animEffect>
                                    <p:set>
                                      <p:cBhvr>
                                        <p:cTn id="86" dur="1" fill="hold">
                                          <p:stCondLst>
                                            <p:cond delay="499"/>
                                          </p:stCondLst>
                                        </p:cTn>
                                        <p:tgtEl>
                                          <p:spTgt spid="25"/>
                                        </p:tgtEl>
                                        <p:attrNameLst>
                                          <p:attrName>style.visibility</p:attrName>
                                        </p:attrNameLst>
                                      </p:cBhvr>
                                      <p:to>
                                        <p:strVal val="hidden"/>
                                      </p:to>
                                    </p:set>
                                  </p:childTnLst>
                                </p:cTn>
                              </p:par>
                              <p:par>
                                <p:cTn id="87" presetID="10" presetClass="exit" presetSubtype="0" fill="hold" nodeType="withEffect">
                                  <p:stCondLst>
                                    <p:cond delay="0"/>
                                  </p:stCondLst>
                                  <p:childTnLst>
                                    <p:animEffect transition="out" filter="fade">
                                      <p:cBhvr>
                                        <p:cTn id="88" dur="500"/>
                                        <p:tgtEl>
                                          <p:spTgt spid="12"/>
                                        </p:tgtEl>
                                      </p:cBhvr>
                                    </p:animEffect>
                                    <p:set>
                                      <p:cBhvr>
                                        <p:cTn id="89" dur="1" fill="hold">
                                          <p:stCondLst>
                                            <p:cond delay="499"/>
                                          </p:stCondLst>
                                        </p:cTn>
                                        <p:tgtEl>
                                          <p:spTgt spid="12"/>
                                        </p:tgtEl>
                                        <p:attrNameLst>
                                          <p:attrName>style.visibility</p:attrName>
                                        </p:attrNameLst>
                                      </p:cBhvr>
                                      <p:to>
                                        <p:strVal val="hidden"/>
                                      </p:to>
                                    </p:set>
                                  </p:childTnLst>
                                </p:cTn>
                              </p:par>
                              <p:par>
                                <p:cTn id="90" presetID="10" presetClass="exit" presetSubtype="0" fill="hold" nodeType="withEffect">
                                  <p:stCondLst>
                                    <p:cond delay="0"/>
                                  </p:stCondLst>
                                  <p:childTnLst>
                                    <p:animEffect transition="out" filter="fade">
                                      <p:cBhvr>
                                        <p:cTn id="91" dur="500"/>
                                        <p:tgtEl>
                                          <p:spTgt spid="22"/>
                                        </p:tgtEl>
                                      </p:cBhvr>
                                    </p:animEffect>
                                    <p:set>
                                      <p:cBhvr>
                                        <p:cTn id="92" dur="1" fill="hold">
                                          <p:stCondLst>
                                            <p:cond delay="499"/>
                                          </p:stCondLst>
                                        </p:cTn>
                                        <p:tgtEl>
                                          <p:spTgt spid="22"/>
                                        </p:tgtEl>
                                        <p:attrNameLst>
                                          <p:attrName>style.visibility</p:attrName>
                                        </p:attrNameLst>
                                      </p:cBhvr>
                                      <p:to>
                                        <p:strVal val="hidden"/>
                                      </p:to>
                                    </p:set>
                                  </p:childTnLst>
                                </p:cTn>
                              </p:par>
                              <p:par>
                                <p:cTn id="93" presetID="10" presetClass="exit" presetSubtype="0" fill="hold" nodeType="withEffect">
                                  <p:stCondLst>
                                    <p:cond delay="0"/>
                                  </p:stCondLst>
                                  <p:childTnLst>
                                    <p:animEffect transition="out" filter="fade">
                                      <p:cBhvr>
                                        <p:cTn id="94" dur="500"/>
                                        <p:tgtEl>
                                          <p:spTgt spid="21"/>
                                        </p:tgtEl>
                                      </p:cBhvr>
                                    </p:animEffect>
                                    <p:set>
                                      <p:cBhvr>
                                        <p:cTn id="95" dur="1" fill="hold">
                                          <p:stCondLst>
                                            <p:cond delay="499"/>
                                          </p:stCondLst>
                                        </p:cTn>
                                        <p:tgtEl>
                                          <p:spTgt spid="21"/>
                                        </p:tgtEl>
                                        <p:attrNameLst>
                                          <p:attrName>style.visibility</p:attrName>
                                        </p:attrNameLst>
                                      </p:cBhvr>
                                      <p:to>
                                        <p:strVal val="hidden"/>
                                      </p:to>
                                    </p:se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3"/>
                                        </p:tgtEl>
                                        <p:attrNameLst>
                                          <p:attrName>style.visibility</p:attrName>
                                        </p:attrNameLst>
                                      </p:cBhvr>
                                      <p:to>
                                        <p:strVal val="visible"/>
                                      </p:to>
                                    </p:set>
                                    <p:animEffect transition="in" filter="fade">
                                      <p:cBhvr>
                                        <p:cTn id="100" dur="500"/>
                                        <p:tgtEl>
                                          <p:spTgt spid="3"/>
                                        </p:tgtEl>
                                      </p:cBhvr>
                                    </p:animEffect>
                                  </p:childTnLst>
                                </p:cTn>
                              </p:par>
                            </p:childTnLst>
                          </p:cTn>
                        </p:par>
                      </p:childTnLst>
                    </p:cTn>
                  </p:par>
                  <p:par>
                    <p:cTn id="101" fill="hold">
                      <p:stCondLst>
                        <p:cond delay="indefinite"/>
                      </p:stCondLst>
                      <p:childTnLst>
                        <p:par>
                          <p:cTn id="102" fill="hold">
                            <p:stCondLst>
                              <p:cond delay="0"/>
                            </p:stCondLst>
                            <p:childTnLst>
                              <p:par>
                                <p:cTn id="103" presetID="6" presetClass="entr" presetSubtype="16" fill="hold" grpId="0" nodeType="clickEffect">
                                  <p:stCondLst>
                                    <p:cond delay="0"/>
                                  </p:stCondLst>
                                  <p:childTnLst>
                                    <p:set>
                                      <p:cBhvr>
                                        <p:cTn id="104" dur="1" fill="hold">
                                          <p:stCondLst>
                                            <p:cond delay="0"/>
                                          </p:stCondLst>
                                        </p:cTn>
                                        <p:tgtEl>
                                          <p:spTgt spid="29"/>
                                        </p:tgtEl>
                                        <p:attrNameLst>
                                          <p:attrName>style.visibility</p:attrName>
                                        </p:attrNameLst>
                                      </p:cBhvr>
                                      <p:to>
                                        <p:strVal val="visible"/>
                                      </p:to>
                                    </p:set>
                                    <p:animEffect transition="in" filter="circle(in)">
                                      <p:cBhvr>
                                        <p:cTn id="105" dur="2000"/>
                                        <p:tgtEl>
                                          <p:spTgt spid="29"/>
                                        </p:tgtEl>
                                      </p:cBhvr>
                                    </p:animEffect>
                                  </p:childTnLst>
                                </p:cTn>
                              </p:par>
                              <p:par>
                                <p:cTn id="106" presetID="6" presetClass="entr" presetSubtype="16" fill="hold" grpId="0" nodeType="withEffect">
                                  <p:stCondLst>
                                    <p:cond delay="0"/>
                                  </p:stCondLst>
                                  <p:childTnLst>
                                    <p:set>
                                      <p:cBhvr>
                                        <p:cTn id="107" dur="1" fill="hold">
                                          <p:stCondLst>
                                            <p:cond delay="0"/>
                                          </p:stCondLst>
                                        </p:cTn>
                                        <p:tgtEl>
                                          <p:spTgt spid="30"/>
                                        </p:tgtEl>
                                        <p:attrNameLst>
                                          <p:attrName>style.visibility</p:attrName>
                                        </p:attrNameLst>
                                      </p:cBhvr>
                                      <p:to>
                                        <p:strVal val="visible"/>
                                      </p:to>
                                    </p:set>
                                    <p:animEffect transition="in" filter="circle(in)">
                                      <p:cBhvr>
                                        <p:cTn id="108" dur="2000"/>
                                        <p:tgtEl>
                                          <p:spTgt spid="30"/>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ntr" presetSubtype="0" fill="hold" grpId="0" nodeType="clickEffect">
                                  <p:stCondLst>
                                    <p:cond delay="0"/>
                                  </p:stCondLst>
                                  <p:childTnLst>
                                    <p:set>
                                      <p:cBhvr>
                                        <p:cTn id="112" dur="1" fill="hold">
                                          <p:stCondLst>
                                            <p:cond delay="0"/>
                                          </p:stCondLst>
                                        </p:cTn>
                                        <p:tgtEl>
                                          <p:spTgt spid="31"/>
                                        </p:tgtEl>
                                        <p:attrNameLst>
                                          <p:attrName>style.visibility</p:attrName>
                                        </p:attrNameLst>
                                      </p:cBhvr>
                                      <p:to>
                                        <p:strVal val="visible"/>
                                      </p:to>
                                    </p:set>
                                    <p:animEffect transition="in" filter="fade">
                                      <p:cBhvr>
                                        <p:cTn id="113" dur="500"/>
                                        <p:tgtEl>
                                          <p:spTgt spid="31"/>
                                        </p:tgtEl>
                                      </p:cBhvr>
                                    </p:animEffect>
                                  </p:childTnLst>
                                </p:cTn>
                              </p:par>
                            </p:childTnLst>
                          </p:cTn>
                        </p:par>
                        <p:par>
                          <p:cTn id="114" fill="hold">
                            <p:stCondLst>
                              <p:cond delay="500"/>
                            </p:stCondLst>
                            <p:childTnLst>
                              <p:par>
                                <p:cTn id="115" presetID="10" presetClass="exit" presetSubtype="0" fill="hold" grpId="1" nodeType="afterEffect">
                                  <p:stCondLst>
                                    <p:cond delay="0"/>
                                  </p:stCondLst>
                                  <p:childTnLst>
                                    <p:animEffect transition="out" filter="fade">
                                      <p:cBhvr>
                                        <p:cTn id="116" dur="500"/>
                                        <p:tgtEl>
                                          <p:spTgt spid="29"/>
                                        </p:tgtEl>
                                      </p:cBhvr>
                                    </p:animEffect>
                                    <p:set>
                                      <p:cBhvr>
                                        <p:cTn id="117" dur="1" fill="hold">
                                          <p:stCondLst>
                                            <p:cond delay="499"/>
                                          </p:stCondLst>
                                        </p:cTn>
                                        <p:tgtEl>
                                          <p:spTgt spid="29"/>
                                        </p:tgtEl>
                                        <p:attrNameLst>
                                          <p:attrName>style.visibility</p:attrName>
                                        </p:attrNameLst>
                                      </p:cBhvr>
                                      <p:to>
                                        <p:strVal val="hidden"/>
                                      </p:to>
                                    </p:set>
                                  </p:childTnLst>
                                </p:cTn>
                              </p:par>
                              <p:par>
                                <p:cTn id="118" presetID="10" presetClass="exit" presetSubtype="0" fill="hold" grpId="1" nodeType="withEffect">
                                  <p:stCondLst>
                                    <p:cond delay="0"/>
                                  </p:stCondLst>
                                  <p:childTnLst>
                                    <p:animEffect transition="out" filter="fade">
                                      <p:cBhvr>
                                        <p:cTn id="119" dur="500"/>
                                        <p:tgtEl>
                                          <p:spTgt spid="30"/>
                                        </p:tgtEl>
                                      </p:cBhvr>
                                    </p:animEffect>
                                    <p:set>
                                      <p:cBhvr>
                                        <p:cTn id="120" dur="1" fill="hold">
                                          <p:stCondLst>
                                            <p:cond delay="499"/>
                                          </p:stCondLst>
                                        </p:cTn>
                                        <p:tgtEl>
                                          <p:spTgt spid="30"/>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16" presetClass="entr" presetSubtype="21" fill="hold" grpId="0" nodeType="clickEffect">
                                  <p:stCondLst>
                                    <p:cond delay="0"/>
                                  </p:stCondLst>
                                  <p:childTnLst>
                                    <p:set>
                                      <p:cBhvr>
                                        <p:cTn id="124" dur="1" fill="hold">
                                          <p:stCondLst>
                                            <p:cond delay="0"/>
                                          </p:stCondLst>
                                        </p:cTn>
                                        <p:tgtEl>
                                          <p:spTgt spid="34"/>
                                        </p:tgtEl>
                                        <p:attrNameLst>
                                          <p:attrName>style.visibility</p:attrName>
                                        </p:attrNameLst>
                                      </p:cBhvr>
                                      <p:to>
                                        <p:strVal val="visible"/>
                                      </p:to>
                                    </p:set>
                                    <p:animEffect transition="in" filter="barn(inVertical)">
                                      <p:cBhvr>
                                        <p:cTn id="125" dur="500"/>
                                        <p:tgtEl>
                                          <p:spTgt spid="34"/>
                                        </p:tgtEl>
                                      </p:cBhvr>
                                    </p:animEffect>
                                  </p:childTnLst>
                                </p:cTn>
                              </p:par>
                              <p:par>
                                <p:cTn id="126" presetID="16" presetClass="entr" presetSubtype="21" fill="hold" grpId="0" nodeType="withEffect">
                                  <p:stCondLst>
                                    <p:cond delay="0"/>
                                  </p:stCondLst>
                                  <p:childTnLst>
                                    <p:set>
                                      <p:cBhvr>
                                        <p:cTn id="127" dur="1" fill="hold">
                                          <p:stCondLst>
                                            <p:cond delay="0"/>
                                          </p:stCondLst>
                                        </p:cTn>
                                        <p:tgtEl>
                                          <p:spTgt spid="33"/>
                                        </p:tgtEl>
                                        <p:attrNameLst>
                                          <p:attrName>style.visibility</p:attrName>
                                        </p:attrNameLst>
                                      </p:cBhvr>
                                      <p:to>
                                        <p:strVal val="visible"/>
                                      </p:to>
                                    </p:set>
                                    <p:animEffect transition="in" filter="barn(inVertical)">
                                      <p:cBhvr>
                                        <p:cTn id="128" dur="500"/>
                                        <p:tgtEl>
                                          <p:spTgt spid="33"/>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32"/>
                                        </p:tgtEl>
                                        <p:attrNameLst>
                                          <p:attrName>style.visibility</p:attrName>
                                        </p:attrNameLst>
                                      </p:cBhvr>
                                      <p:to>
                                        <p:strVal val="visible"/>
                                      </p:to>
                                    </p:set>
                                    <p:animEffect transition="in" filter="fade">
                                      <p:cBhvr>
                                        <p:cTn id="133" dur="500"/>
                                        <p:tgtEl>
                                          <p:spTgt spid="32"/>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ntr" presetSubtype="0" fill="hold" grpId="0" nodeType="clickEffect">
                                  <p:stCondLst>
                                    <p:cond delay="0"/>
                                  </p:stCondLst>
                                  <p:childTnLst>
                                    <p:set>
                                      <p:cBhvr>
                                        <p:cTn id="137" dur="1" fill="hold">
                                          <p:stCondLst>
                                            <p:cond delay="0"/>
                                          </p:stCondLst>
                                        </p:cTn>
                                        <p:tgtEl>
                                          <p:spTgt spid="27"/>
                                        </p:tgtEl>
                                        <p:attrNameLst>
                                          <p:attrName>style.visibility</p:attrName>
                                        </p:attrNameLst>
                                      </p:cBhvr>
                                      <p:to>
                                        <p:strVal val="visible"/>
                                      </p:to>
                                    </p:set>
                                    <p:animEffect transition="in" filter="fade">
                                      <p:cBhvr>
                                        <p:cTn id="138"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16" grpId="0" animBg="1"/>
      <p:bldP spid="16" grpId="1" animBg="1"/>
      <p:bldP spid="17" grpId="0" animBg="1"/>
      <p:bldP spid="17" grpId="1" animBg="1"/>
      <p:bldP spid="18" grpId="0" animBg="1"/>
      <p:bldP spid="18" grpId="1" animBg="1"/>
      <p:bldP spid="19" grpId="0" animBg="1"/>
      <p:bldP spid="19" grpId="1" animBg="1"/>
      <p:bldP spid="28" grpId="0"/>
      <p:bldP spid="29" grpId="0" animBg="1"/>
      <p:bldP spid="29" grpId="1" animBg="1"/>
      <p:bldP spid="30" grpId="0"/>
      <p:bldP spid="30" grpId="1"/>
      <p:bldP spid="31" grpId="0"/>
      <p:bldP spid="32" grpId="0"/>
      <p:bldP spid="33" grpId="0" animBg="1"/>
      <p:bldP spid="34" grpId="0" animBg="1"/>
      <p:bldP spid="27" grpId="0"/>
      <p:bldP spid="3" grpId="0"/>
    </p:bldLst>
  </p:timing>
</p:sld>
</file>

<file path=ppt/theme/theme1.xml><?xml version="1.0" encoding="utf-8"?>
<a:theme xmlns:a="http://schemas.openxmlformats.org/drawingml/2006/main" name="LSU5">
  <a:themeElements>
    <a:clrScheme name="">
      <a:dk1>
        <a:srgbClr val="461D7C"/>
      </a:dk1>
      <a:lt1>
        <a:srgbClr val="FFFFFF"/>
      </a:lt1>
      <a:dk2>
        <a:srgbClr val="461D7C"/>
      </a:dk2>
      <a:lt2>
        <a:srgbClr val="B5AFA3"/>
      </a:lt2>
      <a:accent1>
        <a:srgbClr val="80729D"/>
      </a:accent1>
      <a:accent2>
        <a:srgbClr val="CC9966"/>
      </a:accent2>
      <a:accent3>
        <a:srgbClr val="FFFFFF"/>
      </a:accent3>
      <a:accent4>
        <a:srgbClr val="3A1769"/>
      </a:accent4>
      <a:accent5>
        <a:srgbClr val="C0BCCC"/>
      </a:accent5>
      <a:accent6>
        <a:srgbClr val="B98A5C"/>
      </a:accent6>
      <a:hlink>
        <a:srgbClr val="AC3F4D"/>
      </a:hlink>
      <a:folHlink>
        <a:srgbClr val="E9B200"/>
      </a:folHlink>
    </a:clrScheme>
    <a:fontScheme name="Office Theme">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LSU5</Template>
  <TotalTime>5901</TotalTime>
  <Words>2498</Words>
  <Application>Microsoft Office PowerPoint</Application>
  <PresentationFormat>On-screen Show (4:3)</PresentationFormat>
  <Paragraphs>285</Paragraphs>
  <Slides>14</Slides>
  <Notes>13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LSU5</vt:lpstr>
      <vt:lpstr>Visio</vt:lpstr>
      <vt:lpstr>A Penalty-Sensitive Branch Predictor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Penalty-Sensitive Branch Predictor</dc:title>
  <dc:creator>Yue</dc:creator>
  <cp:lastModifiedBy>Yue</cp:lastModifiedBy>
  <cp:revision>228</cp:revision>
  <dcterms:created xsi:type="dcterms:W3CDTF">2011-05-24T02:04:56Z</dcterms:created>
  <dcterms:modified xsi:type="dcterms:W3CDTF">2011-06-05T06:06:34Z</dcterms:modified>
</cp:coreProperties>
</file>