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73" r:id="rId8"/>
    <p:sldId id="272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7053263" cy="9372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28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4" tIns="46927" rIns="93854" bIns="46927" numCol="1" anchor="t" anchorCtr="0" compatLnSpc="1">
            <a:prstTxWarp prst="textNoShape">
              <a:avLst/>
            </a:prstTxWarp>
          </a:bodyPr>
          <a:lstStyle>
            <a:lvl1pPr defTabSz="938213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5738" y="0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4" tIns="46927" rIns="93854" bIns="46927" numCol="1" anchor="t" anchorCtr="0" compatLnSpc="1">
            <a:prstTxWarp prst="textNoShape">
              <a:avLst/>
            </a:prstTxWarp>
          </a:bodyPr>
          <a:lstStyle>
            <a:lvl1pPr algn="r" defTabSz="938213">
              <a:defRPr sz="1200"/>
            </a:lvl1pPr>
          </a:lstStyle>
          <a:p>
            <a:pPr>
              <a:defRPr/>
            </a:pPr>
            <a:fld id="{60C366E3-7830-4FBA-9D2E-17EDCB92EBCD}" type="datetimeFigureOut">
              <a:rPr lang="zh-CN" altLang="en-US"/>
              <a:pPr>
                <a:defRPr/>
              </a:pPr>
              <a:t>2011/6/4</a:t>
            </a:fld>
            <a:endParaRPr lang="en-US" altLang="zh-CN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0270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4" tIns="46927" rIns="93854" bIns="46927" numCol="1" anchor="b" anchorCtr="0" compatLnSpc="1">
            <a:prstTxWarp prst="textNoShape">
              <a:avLst/>
            </a:prstTxWarp>
          </a:bodyPr>
          <a:lstStyle>
            <a:lvl1pPr defTabSz="938213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5738" y="8902700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4" tIns="46927" rIns="93854" bIns="46927" numCol="1" anchor="b" anchorCtr="0" compatLnSpc="1">
            <a:prstTxWarp prst="textNoShape">
              <a:avLst/>
            </a:prstTxWarp>
          </a:bodyPr>
          <a:lstStyle>
            <a:lvl1pPr algn="r" defTabSz="938213">
              <a:defRPr sz="1200"/>
            </a:lvl1pPr>
          </a:lstStyle>
          <a:p>
            <a:pPr>
              <a:defRPr/>
            </a:pPr>
            <a:fld id="{51855C51-9905-4DE0-94E8-1778776D5D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t" anchorCtr="0" compatLnSpc="1">
            <a:prstTxWarp prst="textNoShape">
              <a:avLst/>
            </a:prstTxWarp>
          </a:bodyPr>
          <a:lstStyle>
            <a:lvl1pPr defTabSz="93821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95738" y="0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t" anchorCtr="0" compatLnSpc="1">
            <a:prstTxWarp prst="textNoShape">
              <a:avLst/>
            </a:prstTxWarp>
          </a:bodyPr>
          <a:lstStyle>
            <a:lvl1pPr algn="r" defTabSz="93821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F87C501-4B43-4EE0-AB70-70EBF8C7BE63}" type="datetimeFigureOut">
              <a:rPr lang="zh-CN" altLang="en-US"/>
              <a:pPr>
                <a:defRPr/>
              </a:pPr>
              <a:t>2011/6/4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4850" y="4451350"/>
            <a:ext cx="5643563" cy="421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90270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b" anchorCtr="0" compatLnSpc="1">
            <a:prstTxWarp prst="textNoShape">
              <a:avLst/>
            </a:prstTxWarp>
          </a:bodyPr>
          <a:lstStyle>
            <a:lvl1pPr defTabSz="93821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95738" y="8902700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b" anchorCtr="0" compatLnSpc="1">
            <a:prstTxWarp prst="textNoShape">
              <a:avLst/>
            </a:prstTxWarp>
          </a:bodyPr>
          <a:lstStyle>
            <a:lvl1pPr algn="r" defTabSz="93821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95790F6-335E-4620-92B6-9DA96A411F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66800" y="1600200"/>
            <a:ext cx="7162800" cy="2209800"/>
          </a:xfrm>
        </p:spPr>
        <p:txBody>
          <a:bodyPr/>
          <a:lstStyle>
            <a:lvl1pPr algn="ctr">
              <a:defRPr sz="36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 dirty="0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800600"/>
            <a:ext cx="6324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smtClean="0"/>
              <a:t>Click to edit Master subtitle style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28600"/>
            <a:ext cx="20002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8483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1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1" y="1524000"/>
            <a:ext cx="3924300" cy="4800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1" y="1524000"/>
            <a:ext cx="39243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1" y="4000500"/>
            <a:ext cx="39243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1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1" y="1524000"/>
            <a:ext cx="3924300" cy="4800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1" y="1524000"/>
            <a:ext cx="3924300" cy="4800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762000" y="228601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1" y="1524000"/>
            <a:ext cx="39243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1" y="1524000"/>
            <a:ext cx="39243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1" y="4000500"/>
            <a:ext cx="39243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2501" y="4000500"/>
            <a:ext cx="39243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3999"/>
            <a:ext cx="8001000" cy="4800600"/>
          </a:xfrm>
        </p:spPr>
        <p:txBody>
          <a:bodyPr/>
          <a:lstStyle>
            <a:lvl1pPr marL="365760" indent="-365760">
              <a:lnSpc>
                <a:spcPct val="100000"/>
              </a:lnSpc>
              <a:spcBef>
                <a:spcPts val="600"/>
              </a:spcBef>
              <a:defRPr sz="2400"/>
            </a:lvl1pPr>
            <a:lvl2pPr>
              <a:lnSpc>
                <a:spcPct val="120000"/>
              </a:lnSpc>
              <a:defRPr sz="2200"/>
            </a:lvl2pPr>
            <a:lvl3pPr>
              <a:lnSpc>
                <a:spcPct val="120000"/>
              </a:lnSpc>
              <a:defRPr sz="2000"/>
            </a:lvl3pPr>
            <a:lvl4pPr>
              <a:lnSpc>
                <a:spcPct val="120000"/>
              </a:lnSpc>
              <a:defRPr sz="1800"/>
            </a:lvl4pPr>
            <a:lvl5pPr>
              <a:lnSpc>
                <a:spcPct val="120000"/>
              </a:lnSpc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1524000"/>
            <a:ext cx="3924300" cy="48006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1" y="1524000"/>
            <a:ext cx="3924300" cy="48006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28600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8001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-23813" y="0"/>
            <a:ext cx="442913" cy="6858000"/>
          </a:xfrm>
          <a:prstGeom prst="rect">
            <a:avLst/>
          </a:prstGeom>
          <a:blipFill dpi="0" rotWithShape="1">
            <a:blip r:embed="rId16" cstate="print">
              <a:extLst/>
            </a:blip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bg1"/>
                </a:solidFill>
                <a:latin typeface="+mn-lt"/>
                <a:cs typeface="+mn-cs"/>
              </a:rPr>
              <a:t>     	</a:t>
            </a:r>
            <a:endParaRPr lang="en-US" altLang="zh-CN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0000"/>
          </a:solidFill>
          <a:latin typeface="Cambria" pitchFamily="18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0000"/>
          </a:solidFill>
          <a:latin typeface="Cambria" pitchFamily="18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0000"/>
          </a:solidFill>
          <a:latin typeface="Cambria" pitchFamily="18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0000"/>
          </a:solidFill>
          <a:latin typeface="Cambria" pitchFamily="18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0000"/>
          </a:solidFill>
          <a:latin typeface="Cambria" pitchFamily="18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0000"/>
          </a:solidFill>
          <a:latin typeface="Cambria" pitchFamily="18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0000"/>
          </a:solidFill>
          <a:latin typeface="Cambria" pitchFamily="18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0000"/>
          </a:solidFill>
          <a:latin typeface="Cambria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Segoe UI" pitchFamily="34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Segoe UI" pitchFamily="34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Segoe UI" pitchFamily="34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Segoe UI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Segoe UI" pitchFamily="34" charset="0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Segoe UI" pitchFamily="34" charset="0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Segoe UI" pitchFamily="34" charset="0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Segoe UI" pitchFamily="34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ctrTitle"/>
          </p:nvPr>
        </p:nvSpPr>
        <p:spPr>
          <a:xfrm>
            <a:off x="762000" y="1600200"/>
            <a:ext cx="7924800" cy="2209800"/>
          </a:xfrm>
        </p:spPr>
        <p:txBody>
          <a:bodyPr/>
          <a:lstStyle/>
          <a:p>
            <a:pPr eaLnBrk="1" hangingPunct="1"/>
            <a:r>
              <a:rPr lang="en-US" altLang="zh-CN" b="1" smtClean="0">
                <a:latin typeface="Arial" charset="0"/>
                <a:cs typeface="Arial" charset="0"/>
              </a:rPr>
              <a:t>Perceptron Branch Prediction with Separated T/NT Weight Tables</a:t>
            </a:r>
          </a:p>
        </p:txBody>
      </p:sp>
      <p:sp>
        <p:nvSpPr>
          <p:cNvPr id="1843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latin typeface="Arial" charset="0"/>
                <a:cs typeface="Arial" charset="0"/>
              </a:rPr>
              <a:t>Guangyu Shi and Mikko Lipasti</a:t>
            </a:r>
          </a:p>
          <a:p>
            <a:pPr eaLnBrk="1" hangingPunct="1"/>
            <a:r>
              <a:rPr lang="en-US" altLang="zh-CN" b="1" smtClean="0">
                <a:latin typeface="Arial" charset="0"/>
                <a:cs typeface="Arial" charset="0"/>
              </a:rPr>
              <a:t>University of Wisconsin-Madison</a:t>
            </a:r>
          </a:p>
          <a:p>
            <a:pPr eaLnBrk="1" hangingPunct="1"/>
            <a:r>
              <a:rPr lang="en-US" altLang="zh-CN" b="1" smtClean="0">
                <a:latin typeface="Arial" charset="0"/>
                <a:cs typeface="Arial" charset="0"/>
              </a:rPr>
              <a:t>June 4,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Implementation of SWP </a:t>
            </a:r>
          </a:p>
        </p:txBody>
      </p:sp>
      <p:sp>
        <p:nvSpPr>
          <p:cNvPr id="27650" name="Content Placeholder 3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marL="365125" indent="-365125" eaLnBrk="1" hangingPunct="1"/>
            <a:endParaRPr lang="en-US" smtClean="0"/>
          </a:p>
          <a:p>
            <a:pPr marL="365125" indent="-365125" eaLnBrk="1" hangingPunct="1"/>
            <a:endParaRPr lang="en-US" smtClean="0"/>
          </a:p>
          <a:p>
            <a:pPr marL="365125" indent="-365125" eaLnBrk="1" hangingPunct="1"/>
            <a:endParaRPr lang="en-US" smtClean="0"/>
          </a:p>
          <a:p>
            <a:pPr marL="365125" indent="-365125" eaLnBrk="1" hangingPunct="1"/>
            <a:endParaRPr lang="en-US" smtClean="0"/>
          </a:p>
          <a:p>
            <a:pPr marL="365125" indent="-365125" eaLnBrk="1" hangingPunct="1"/>
            <a:endParaRPr lang="en-US" smtClean="0"/>
          </a:p>
          <a:p>
            <a:pPr marL="365125" indent="-365125" eaLnBrk="1" hangingPunct="1"/>
            <a:endParaRPr lang="en-US" smtClean="0"/>
          </a:p>
          <a:p>
            <a:pPr marL="365125" indent="-365125" eaLnBrk="1" hangingPunct="1"/>
            <a:endParaRPr lang="en-US" smtClean="0"/>
          </a:p>
          <a:p>
            <a:pPr marL="365125" indent="-365125" eaLnBrk="1" hangingPunct="1"/>
            <a:endParaRPr lang="en-US" smtClean="0"/>
          </a:p>
          <a:p>
            <a:pPr marL="365125" indent="-365125" eaLnBrk="1" hangingPunct="1"/>
            <a:r>
              <a:rPr lang="en-US" smtClean="0"/>
              <a:t>Additional multiplexors (in parallel)</a:t>
            </a:r>
          </a:p>
          <a:p>
            <a:pPr marL="365125" indent="-365125" eaLnBrk="1" hangingPunct="1"/>
            <a:r>
              <a:rPr lang="en-US" smtClean="0"/>
              <a:t>No bitwise complement of weights needed</a:t>
            </a:r>
          </a:p>
          <a:p>
            <a:pPr marL="365125" indent="-365125" eaLnBrk="1" hangingPunct="1"/>
            <a:endParaRPr lang="en-US" smtClean="0"/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574800"/>
            <a:ext cx="5675313" cy="307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Simulation Result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marL="365125" indent="-365125" eaLnBrk="1" hangingPunct="1"/>
            <a:r>
              <a:rPr lang="en-US" smtClean="0"/>
              <a:t>Performance result of 11 traces out of 40 (in MPPKI)</a:t>
            </a:r>
          </a:p>
        </p:txBody>
      </p:sp>
      <p:pic>
        <p:nvPicPr>
          <p:cNvPr id="28675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209800"/>
            <a:ext cx="53530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Optimization for space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marL="365125" indent="-365125" eaLnBrk="1" hangingPunct="1"/>
            <a:r>
              <a:rPr lang="en-US" smtClean="0"/>
              <a:t>Space inefficient: 2x storage space of the regular perceptron predictor.</a:t>
            </a:r>
          </a:p>
          <a:p>
            <a:pPr marL="365125" indent="-365125" eaLnBrk="1" hangingPunct="1"/>
            <a:r>
              <a:rPr lang="en-US" smtClean="0"/>
              <a:t>Solution: Partially separated weight tables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124200" y="3795713"/>
            <a:ext cx="1371600" cy="990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 dirty="0"/>
          </a:p>
          <a:p>
            <a:pPr algn="ctr" eaLnBrk="0" hangingPunct="0">
              <a:defRPr/>
            </a:pPr>
            <a:r>
              <a:rPr lang="en-US" dirty="0"/>
              <a:t>WT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124200" y="4967288"/>
            <a:ext cx="1371600" cy="990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/>
          </a:p>
          <a:p>
            <a:pPr algn="ctr" eaLnBrk="0" hangingPunct="0">
              <a:defRPr/>
            </a:pPr>
            <a:r>
              <a:rPr lang="en-US" dirty="0"/>
              <a:t>WNT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4724400" y="4319588"/>
            <a:ext cx="1524000" cy="1143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/>
          </a:p>
          <a:p>
            <a:pPr algn="ctr" eaLnBrk="0" hangingPunct="0">
              <a:defRPr/>
            </a:pPr>
            <a:r>
              <a:rPr lang="en-US" dirty="0"/>
              <a:t>W</a:t>
            </a:r>
          </a:p>
        </p:txBody>
      </p:sp>
      <p:sp>
        <p:nvSpPr>
          <p:cNvPr id="29702" name="Rounded Rectangle 23"/>
          <p:cNvSpPr>
            <a:spLocks noChangeArrowheads="1"/>
          </p:cNvSpPr>
          <p:nvPr/>
        </p:nvSpPr>
        <p:spPr bwMode="auto">
          <a:xfrm>
            <a:off x="1600200" y="4138613"/>
            <a:ext cx="609600" cy="266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500"/>
              <a:t>PC</a:t>
            </a:r>
          </a:p>
        </p:txBody>
      </p:sp>
      <p:sp>
        <p:nvSpPr>
          <p:cNvPr id="29703" name="Rounded Rectangle 24"/>
          <p:cNvSpPr>
            <a:spLocks noChangeArrowheads="1"/>
          </p:cNvSpPr>
          <p:nvPr/>
        </p:nvSpPr>
        <p:spPr bwMode="auto">
          <a:xfrm>
            <a:off x="1600200" y="5186363"/>
            <a:ext cx="609600" cy="266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500"/>
              <a:t>Path</a:t>
            </a:r>
          </a:p>
        </p:txBody>
      </p:sp>
      <p:sp>
        <p:nvSpPr>
          <p:cNvPr id="29704" name="TextBox 25"/>
          <p:cNvSpPr txBox="1">
            <a:spLocks noChangeArrowheads="1"/>
          </p:cNvSpPr>
          <p:nvPr/>
        </p:nvSpPr>
        <p:spPr bwMode="auto">
          <a:xfrm>
            <a:off x="1524000" y="4614863"/>
            <a:ext cx="762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500"/>
              <a:t>  XOR</a:t>
            </a:r>
          </a:p>
        </p:txBody>
      </p:sp>
      <p:cxnSp>
        <p:nvCxnSpPr>
          <p:cNvPr id="29705" name="Straight Arrow Connector 32"/>
          <p:cNvCxnSpPr>
            <a:cxnSpLocks noChangeShapeType="1"/>
            <a:stCxn id="29702" idx="2"/>
            <a:endCxn id="29704" idx="0"/>
          </p:cNvCxnSpPr>
          <p:nvPr/>
        </p:nvCxnSpPr>
        <p:spPr bwMode="auto">
          <a:xfrm>
            <a:off x="1905000" y="4405313"/>
            <a:ext cx="0" cy="2095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9706" name="Straight Arrow Connector 34"/>
          <p:cNvCxnSpPr>
            <a:cxnSpLocks noChangeShapeType="1"/>
            <a:stCxn id="29703" idx="0"/>
            <a:endCxn id="29704" idx="2"/>
          </p:cNvCxnSpPr>
          <p:nvPr/>
        </p:nvCxnSpPr>
        <p:spPr bwMode="auto">
          <a:xfrm flipV="1">
            <a:off x="1905000" y="4938713"/>
            <a:ext cx="0" cy="2476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9707" name="Elbow Connector 36"/>
          <p:cNvCxnSpPr>
            <a:cxnSpLocks noChangeShapeType="1"/>
          </p:cNvCxnSpPr>
          <p:nvPr/>
        </p:nvCxnSpPr>
        <p:spPr bwMode="auto">
          <a:xfrm>
            <a:off x="2311400" y="4757738"/>
            <a:ext cx="812800" cy="638175"/>
          </a:xfrm>
          <a:prstGeom prst="bentConnector3">
            <a:avLst>
              <a:gd name="adj1" fmla="val 48829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9708" name="Elbow Connector 38"/>
          <p:cNvCxnSpPr>
            <a:cxnSpLocks noChangeShapeType="1"/>
            <a:endCxn id="4" idx="1"/>
          </p:cNvCxnSpPr>
          <p:nvPr/>
        </p:nvCxnSpPr>
        <p:spPr bwMode="auto">
          <a:xfrm rot="5400000" flipH="1" flipV="1">
            <a:off x="2654300" y="4354513"/>
            <a:ext cx="533400" cy="406400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9709" name="Rectangle 51"/>
          <p:cNvSpPr>
            <a:spLocks noChangeArrowheads="1"/>
          </p:cNvSpPr>
          <p:nvPr/>
        </p:nvSpPr>
        <p:spPr bwMode="auto">
          <a:xfrm>
            <a:off x="3124200" y="3305175"/>
            <a:ext cx="1371600" cy="2571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400"/>
              <a:t>1  0  0  1  …  0</a:t>
            </a:r>
          </a:p>
        </p:txBody>
      </p:sp>
      <p:sp>
        <p:nvSpPr>
          <p:cNvPr id="29710" name="Rectangle 54"/>
          <p:cNvSpPr>
            <a:spLocks noChangeArrowheads="1"/>
          </p:cNvSpPr>
          <p:nvPr/>
        </p:nvSpPr>
        <p:spPr bwMode="auto">
          <a:xfrm>
            <a:off x="3124200" y="6219825"/>
            <a:ext cx="1371600" cy="2571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400"/>
              <a:t>0  1  1  0  …  1</a:t>
            </a:r>
          </a:p>
        </p:txBody>
      </p:sp>
      <p:sp>
        <p:nvSpPr>
          <p:cNvPr id="29711" name="Rectangle 55"/>
          <p:cNvSpPr>
            <a:spLocks noChangeArrowheads="1"/>
          </p:cNvSpPr>
          <p:nvPr/>
        </p:nvSpPr>
        <p:spPr bwMode="auto">
          <a:xfrm>
            <a:off x="4724400" y="3795713"/>
            <a:ext cx="1524000" cy="2571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400"/>
              <a:t>1  1  -1  1  …  -1 </a:t>
            </a:r>
          </a:p>
        </p:txBody>
      </p:sp>
      <p:sp>
        <p:nvSpPr>
          <p:cNvPr id="29712" name="TextBox 56"/>
          <p:cNvSpPr txBox="1">
            <a:spLocks noChangeArrowheads="1"/>
          </p:cNvSpPr>
          <p:nvPr/>
        </p:nvSpPr>
        <p:spPr bwMode="auto">
          <a:xfrm>
            <a:off x="5335588" y="408146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*</a:t>
            </a:r>
          </a:p>
        </p:txBody>
      </p:sp>
      <p:sp>
        <p:nvSpPr>
          <p:cNvPr id="29713" name="TextBox 57"/>
          <p:cNvSpPr txBox="1">
            <a:spLocks noChangeArrowheads="1"/>
          </p:cNvSpPr>
          <p:nvPr/>
        </p:nvSpPr>
        <p:spPr bwMode="auto">
          <a:xfrm>
            <a:off x="3659188" y="356235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*</a:t>
            </a:r>
          </a:p>
        </p:txBody>
      </p:sp>
      <p:sp>
        <p:nvSpPr>
          <p:cNvPr id="29714" name="TextBox 58"/>
          <p:cNvSpPr txBox="1">
            <a:spLocks noChangeArrowheads="1"/>
          </p:cNvSpPr>
          <p:nvPr/>
        </p:nvSpPr>
        <p:spPr bwMode="auto">
          <a:xfrm>
            <a:off x="3659188" y="5957888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*</a:t>
            </a:r>
          </a:p>
        </p:txBody>
      </p:sp>
      <p:cxnSp>
        <p:nvCxnSpPr>
          <p:cNvPr id="29715" name="Straight Arrow Connector 62"/>
          <p:cNvCxnSpPr>
            <a:cxnSpLocks noChangeShapeType="1"/>
            <a:endCxn id="6" idx="1"/>
          </p:cNvCxnSpPr>
          <p:nvPr/>
        </p:nvCxnSpPr>
        <p:spPr bwMode="auto">
          <a:xfrm>
            <a:off x="2717800" y="4891088"/>
            <a:ext cx="20066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9716" name="TextBox 63"/>
          <p:cNvSpPr txBox="1">
            <a:spLocks noChangeArrowheads="1"/>
          </p:cNvSpPr>
          <p:nvPr/>
        </p:nvSpPr>
        <p:spPr bwMode="auto">
          <a:xfrm>
            <a:off x="3179763" y="2892425"/>
            <a:ext cx="12969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History 1  to h0</a:t>
            </a:r>
          </a:p>
        </p:txBody>
      </p:sp>
      <p:sp>
        <p:nvSpPr>
          <p:cNvPr id="29717" name="TextBox 64"/>
          <p:cNvSpPr txBox="1">
            <a:spLocks noChangeArrowheads="1"/>
          </p:cNvSpPr>
          <p:nvPr/>
        </p:nvSpPr>
        <p:spPr bwMode="auto">
          <a:xfrm>
            <a:off x="4800600" y="3349625"/>
            <a:ext cx="1441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History h0+1 to 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Optimization for space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marL="365125" indent="-365125" eaLnBrk="1" hangingPunct="1"/>
            <a:r>
              <a:rPr lang="en-US" altLang="zh-CN" smtClean="0"/>
              <a:t>Simulation result on branch prediction with partially separated weight tables (in MPPKI)</a:t>
            </a:r>
          </a:p>
          <a:p>
            <a:pPr marL="365125" indent="-365125" eaLnBrk="1" hangingPunct="1"/>
            <a:endParaRPr lang="zh-CN" altLang="en-US" smtClean="0"/>
          </a:p>
        </p:txBody>
      </p:sp>
      <p:pic>
        <p:nvPicPr>
          <p:cNvPr id="30723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08238" y="3227388"/>
            <a:ext cx="4327525" cy="332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Configuration for CBP-3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Final configuration: 3 different weight tables</a:t>
            </a:r>
          </a:p>
          <a:p>
            <a:pPr lvl="1" eaLnBrk="1" hangingPunct="1">
              <a:defRPr/>
            </a:pPr>
            <a:r>
              <a:rPr lang="en-US" dirty="0" smtClean="0"/>
              <a:t>First 20 branches: separated weights, 1024 entries</a:t>
            </a:r>
          </a:p>
          <a:p>
            <a:pPr lvl="1" eaLnBrk="1" hangingPunct="1">
              <a:defRPr/>
            </a:pPr>
            <a:r>
              <a:rPr lang="en-US" dirty="0" smtClean="0"/>
              <a:t>Next 16 branches: single weight, 1024 entries</a:t>
            </a:r>
          </a:p>
          <a:p>
            <a:pPr lvl="1" eaLnBrk="1" hangingPunct="1">
              <a:defRPr/>
            </a:pPr>
            <a:r>
              <a:rPr lang="en-US" dirty="0" smtClean="0"/>
              <a:t>Last 29 branches: single weight, 512 entries</a:t>
            </a:r>
          </a:p>
          <a:p>
            <a:pPr lvl="1" eaLnBrk="1" hangingPunct="1">
              <a:defRPr/>
            </a:pPr>
            <a:endParaRPr lang="en-US" dirty="0" smtClean="0"/>
          </a:p>
          <a:p>
            <a:pPr marL="457200" lvl="1" indent="0" eaLnBrk="1" hangingPunct="1">
              <a:buFont typeface="Wingdings" pitchFamily="2" charset="2"/>
              <a:buNone/>
              <a:defRPr/>
            </a:pPr>
            <a:r>
              <a:rPr lang="en-US" dirty="0" smtClean="0"/>
              <a:t>    Total history length: 65</a:t>
            </a:r>
          </a:p>
          <a:p>
            <a:pPr marL="457200" lvl="1" indent="0" eaLnBrk="1" hangingPunct="1">
              <a:buFont typeface="Wingdings" pitchFamily="2" charset="2"/>
              <a:buNone/>
              <a:defRPr/>
            </a:pPr>
            <a:r>
              <a:rPr lang="en-US" dirty="0" smtClean="0"/>
              <a:t>    Total size of the weight tables: 61.7KB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Future work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marL="365125" indent="-365125" eaLnBrk="1" hangingPunct="1"/>
            <a:r>
              <a:rPr lang="en-US" altLang="zh-CN" smtClean="0"/>
              <a:t>Analyze how often is code example 1 executed</a:t>
            </a:r>
          </a:p>
          <a:p>
            <a:pPr marL="365125" indent="-365125" eaLnBrk="1" hangingPunct="1"/>
            <a:endParaRPr lang="en-US" altLang="zh-CN" smtClean="0"/>
          </a:p>
          <a:p>
            <a:pPr marL="365125" indent="-365125" eaLnBrk="1" hangingPunct="1"/>
            <a:r>
              <a:rPr lang="en-US" altLang="zh-CN" smtClean="0"/>
              <a:t>Further reduce the storage budget by using adaptive encoding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Perceptron Branch Prediction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marL="365125" indent="-365125" eaLnBrk="1" hangingPunct="1"/>
            <a:r>
              <a:rPr lang="en-US" smtClean="0"/>
              <a:t>Perceptron branch predictor [Jiménez &amp; Lin, 2001]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286000" y="2819400"/>
            <a:ext cx="1905000" cy="1905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2286000" y="3429000"/>
            <a:ext cx="1905000" cy="3365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400"/>
              <a:t>7     4     -8     -3     -5   </a:t>
            </a:r>
          </a:p>
        </p:txBody>
      </p:sp>
      <p:sp>
        <p:nvSpPr>
          <p:cNvPr id="19461" name="Rounded Rectangle 7"/>
          <p:cNvSpPr>
            <a:spLocks noChangeArrowheads="1"/>
          </p:cNvSpPr>
          <p:nvPr/>
        </p:nvSpPr>
        <p:spPr bwMode="auto">
          <a:xfrm>
            <a:off x="1020763" y="3733800"/>
            <a:ext cx="609600" cy="3651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PC</a:t>
            </a:r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2286000" y="5029200"/>
            <a:ext cx="1905000" cy="33655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400"/>
              <a:t>1    -1     1     -1    -1</a:t>
            </a:r>
          </a:p>
        </p:txBody>
      </p:sp>
      <p:sp>
        <p:nvSpPr>
          <p:cNvPr id="19463" name="TextBox 9"/>
          <p:cNvSpPr txBox="1">
            <a:spLocks noChangeArrowheads="1"/>
          </p:cNvSpPr>
          <p:nvPr/>
        </p:nvSpPr>
        <p:spPr bwMode="auto">
          <a:xfrm>
            <a:off x="900113" y="5029200"/>
            <a:ext cx="850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History</a:t>
            </a:r>
          </a:p>
        </p:txBody>
      </p:sp>
      <p:sp>
        <p:nvSpPr>
          <p:cNvPr id="19464" name="Oval 10"/>
          <p:cNvSpPr>
            <a:spLocks noChangeArrowheads="1"/>
          </p:cNvSpPr>
          <p:nvPr/>
        </p:nvSpPr>
        <p:spPr bwMode="auto">
          <a:xfrm>
            <a:off x="4876800" y="3916363"/>
            <a:ext cx="381000" cy="3810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*</a:t>
            </a:r>
          </a:p>
        </p:txBody>
      </p:sp>
      <p:cxnSp>
        <p:nvCxnSpPr>
          <p:cNvPr id="19465" name="Elbow Connector 12"/>
          <p:cNvCxnSpPr>
            <a:cxnSpLocks noChangeShapeType="1"/>
            <a:endCxn id="19464" idx="0"/>
          </p:cNvCxnSpPr>
          <p:nvPr/>
        </p:nvCxnSpPr>
        <p:spPr bwMode="auto">
          <a:xfrm>
            <a:off x="4191000" y="3597275"/>
            <a:ext cx="876300" cy="319088"/>
          </a:xfrm>
          <a:prstGeom prst="bentConnector2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66" name="Elbow Connector 14"/>
          <p:cNvCxnSpPr>
            <a:cxnSpLocks noChangeShapeType="1"/>
            <a:stCxn id="19462" idx="3"/>
            <a:endCxn id="19464" idx="4"/>
          </p:cNvCxnSpPr>
          <p:nvPr/>
        </p:nvCxnSpPr>
        <p:spPr bwMode="auto">
          <a:xfrm flipV="1">
            <a:off x="4191000" y="4297363"/>
            <a:ext cx="876300" cy="900112"/>
          </a:xfrm>
          <a:prstGeom prst="bentConnector2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" name="Diamond 15"/>
          <p:cNvSpPr/>
          <p:nvPr/>
        </p:nvSpPr>
        <p:spPr bwMode="auto">
          <a:xfrm>
            <a:off x="5867400" y="3824288"/>
            <a:ext cx="838200" cy="563562"/>
          </a:xfrm>
          <a:prstGeom prst="diamon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sz="1050" b="1" dirty="0"/>
              <a:t>&gt;=0</a:t>
            </a:r>
          </a:p>
        </p:txBody>
      </p:sp>
      <p:cxnSp>
        <p:nvCxnSpPr>
          <p:cNvPr id="19468" name="Straight Arrow Connector 17"/>
          <p:cNvCxnSpPr>
            <a:cxnSpLocks noChangeShapeType="1"/>
            <a:stCxn id="19464" idx="6"/>
            <a:endCxn id="16" idx="1"/>
          </p:cNvCxnSpPr>
          <p:nvPr/>
        </p:nvCxnSpPr>
        <p:spPr bwMode="auto">
          <a:xfrm>
            <a:off x="5257800" y="4106863"/>
            <a:ext cx="609600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69" name="Straight Arrow Connector 19"/>
          <p:cNvCxnSpPr>
            <a:cxnSpLocks noChangeShapeType="1"/>
            <a:stCxn id="16" idx="3"/>
          </p:cNvCxnSpPr>
          <p:nvPr/>
        </p:nvCxnSpPr>
        <p:spPr bwMode="auto">
          <a:xfrm>
            <a:off x="6705600" y="4106863"/>
            <a:ext cx="457200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9470" name="TextBox 20"/>
          <p:cNvSpPr txBox="1">
            <a:spLocks noChangeArrowheads="1"/>
          </p:cNvSpPr>
          <p:nvPr/>
        </p:nvSpPr>
        <p:spPr bwMode="auto">
          <a:xfrm>
            <a:off x="5411788" y="36576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9471" name="TextBox 21"/>
          <p:cNvSpPr txBox="1">
            <a:spLocks noChangeArrowheads="1"/>
          </p:cNvSpPr>
          <p:nvPr/>
        </p:nvSpPr>
        <p:spPr bwMode="auto">
          <a:xfrm>
            <a:off x="6692900" y="3657600"/>
            <a:ext cx="296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9472" name="TextBox 22"/>
          <p:cNvSpPr txBox="1">
            <a:spLocks noChangeArrowheads="1"/>
          </p:cNvSpPr>
          <p:nvPr/>
        </p:nvSpPr>
        <p:spPr bwMode="auto">
          <a:xfrm>
            <a:off x="7277100" y="3922713"/>
            <a:ext cx="7239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Taken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2286000" y="3429000"/>
            <a:ext cx="1905000" cy="3365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sz="1400" dirty="0"/>
              <a:t>6     5     -9     -2     -4   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376863" y="3668713"/>
            <a:ext cx="371475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-2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705600" y="3668713"/>
            <a:ext cx="333375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315200" y="3927475"/>
            <a:ext cx="1122363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Not-taken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872288" y="5029200"/>
            <a:ext cx="2103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Outcome: Not-taken</a:t>
            </a:r>
          </a:p>
        </p:txBody>
      </p:sp>
      <p:cxnSp>
        <p:nvCxnSpPr>
          <p:cNvPr id="19478" name="Elbow Connector 29"/>
          <p:cNvCxnSpPr>
            <a:cxnSpLocks noChangeShapeType="1"/>
            <a:stCxn id="19461" idx="3"/>
            <a:endCxn id="24" idx="1"/>
          </p:cNvCxnSpPr>
          <p:nvPr/>
        </p:nvCxnSpPr>
        <p:spPr bwMode="auto">
          <a:xfrm flipV="1">
            <a:off x="1630363" y="3597275"/>
            <a:ext cx="655637" cy="319088"/>
          </a:xfrm>
          <a:prstGeom prst="bentConnector3">
            <a:avLst>
              <a:gd name="adj1" fmla="val 50000"/>
            </a:avLst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Intuition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marL="365125" indent="-365125" eaLnBrk="1" hangingPunct="1"/>
            <a:r>
              <a:rPr lang="en-US" altLang="zh-CN" smtClean="0"/>
              <a:t>A code example:</a:t>
            </a:r>
            <a:br>
              <a:rPr lang="en-US" altLang="zh-CN" smtClean="0"/>
            </a:br>
            <a:endParaRPr lang="en-US" altLang="zh-CN" smtClean="0"/>
          </a:p>
          <a:p>
            <a:pPr marL="365125" indent="-365125" eaLnBrk="1" hangingPunct="1"/>
            <a:endParaRPr lang="en-US" altLang="zh-CN" smtClean="0"/>
          </a:p>
          <a:p>
            <a:pPr marL="365125" indent="-365125" eaLnBrk="1" hangingPunct="1">
              <a:buFont typeface="Wingdings" pitchFamily="2" charset="2"/>
              <a:buNone/>
            </a:pPr>
            <a:endParaRPr lang="en-US" altLang="zh-CN" smtClean="0"/>
          </a:p>
          <a:p>
            <a:pPr marL="365125" indent="-365125" eaLnBrk="1" hangingPunct="1"/>
            <a:r>
              <a:rPr lang="en-US" altLang="zh-CN" smtClean="0"/>
              <a:t>To predict branch B:</a:t>
            </a:r>
          </a:p>
          <a:p>
            <a:pPr lvl="1" eaLnBrk="1" hangingPunct="1"/>
            <a:r>
              <a:rPr lang="en-US" altLang="zh-CN" smtClean="0"/>
              <a:t>If A is taken, B is also taken for sure</a:t>
            </a:r>
          </a:p>
          <a:p>
            <a:pPr lvl="1" eaLnBrk="1" hangingPunct="1"/>
            <a:r>
              <a:rPr lang="en-US" altLang="zh-CN" smtClean="0"/>
              <a:t>If A is not taken, do not know the outcome of B</a:t>
            </a:r>
            <a:br>
              <a:rPr lang="en-US" altLang="zh-CN" smtClean="0"/>
            </a:br>
            <a:endParaRPr lang="en-US" altLang="zh-CN" smtClean="0"/>
          </a:p>
          <a:p>
            <a:pPr marL="365125" indent="-365125"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zh-CN" smtClean="0"/>
              <a:t>If A is taken at certain frequency, then whenever A is not-taken, B will be predicted “not-taken”.</a:t>
            </a:r>
          </a:p>
        </p:txBody>
      </p:sp>
      <p:sp>
        <p:nvSpPr>
          <p:cNvPr id="20483" name="TextBox 3"/>
          <p:cNvSpPr txBox="1">
            <a:spLocks noChangeArrowheads="1"/>
          </p:cNvSpPr>
          <p:nvPr/>
        </p:nvSpPr>
        <p:spPr bwMode="auto">
          <a:xfrm>
            <a:off x="5181600" y="1557338"/>
            <a:ext cx="3200400" cy="2024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>
                <a:latin typeface="Century"/>
              </a:rPr>
              <a:t>… // x is an unknown value</a:t>
            </a:r>
            <a:br>
              <a:rPr lang="en-US" altLang="zh-CN">
                <a:latin typeface="Century"/>
              </a:rPr>
            </a:br>
            <a:endParaRPr lang="en-US" altLang="zh-CN">
              <a:latin typeface="Century"/>
            </a:endParaRPr>
          </a:p>
          <a:p>
            <a:r>
              <a:rPr lang="en-US" altLang="zh-CN" b="1">
                <a:latin typeface="Century"/>
              </a:rPr>
              <a:t>if</a:t>
            </a:r>
            <a:r>
              <a:rPr lang="en-US" altLang="zh-CN">
                <a:latin typeface="Century"/>
              </a:rPr>
              <a:t> (x&gt;1000) </a:t>
            </a:r>
            <a:r>
              <a:rPr lang="en-US" altLang="zh-CN" i="1">
                <a:latin typeface="Century"/>
              </a:rPr>
              <a:t>// Branch A</a:t>
            </a:r>
            <a:r>
              <a:rPr lang="en-US" altLang="zh-CN">
                <a:latin typeface="Century"/>
              </a:rPr>
              <a:t/>
            </a:r>
            <a:br>
              <a:rPr lang="en-US" altLang="zh-CN">
                <a:latin typeface="Century"/>
              </a:rPr>
            </a:br>
            <a:r>
              <a:rPr lang="en-US" altLang="zh-CN">
                <a:latin typeface="Century"/>
              </a:rPr>
              <a:t>  { /* </a:t>
            </a:r>
            <a:r>
              <a:rPr lang="en-US" altLang="zh-CN" i="1">
                <a:latin typeface="Century"/>
              </a:rPr>
              <a:t>do something </a:t>
            </a:r>
            <a:r>
              <a:rPr lang="en-US" altLang="zh-CN">
                <a:latin typeface="Century"/>
              </a:rPr>
              <a:t>…*/}	</a:t>
            </a:r>
          </a:p>
          <a:p>
            <a:r>
              <a:rPr lang="en-US" altLang="zh-CN" b="1">
                <a:latin typeface="Century"/>
              </a:rPr>
              <a:t>if</a:t>
            </a:r>
            <a:r>
              <a:rPr lang="en-US" altLang="zh-CN">
                <a:latin typeface="Century"/>
              </a:rPr>
              <a:t> (x&gt;500)  </a:t>
            </a:r>
            <a:r>
              <a:rPr lang="en-US" altLang="zh-CN" i="1">
                <a:latin typeface="Century"/>
              </a:rPr>
              <a:t>// Branch B</a:t>
            </a:r>
            <a:r>
              <a:rPr lang="en-US" altLang="zh-CN">
                <a:latin typeface="Century"/>
              </a:rPr>
              <a:t/>
            </a:r>
            <a:br>
              <a:rPr lang="en-US" altLang="zh-CN">
                <a:latin typeface="Century"/>
              </a:rPr>
            </a:br>
            <a:r>
              <a:rPr lang="en-US" altLang="zh-CN">
                <a:latin typeface="Century"/>
              </a:rPr>
              <a:t>  { /* </a:t>
            </a:r>
            <a:r>
              <a:rPr lang="en-US" altLang="zh-CN" i="1">
                <a:latin typeface="Century"/>
              </a:rPr>
              <a:t>do something else</a:t>
            </a:r>
            <a:r>
              <a:rPr lang="en-US" altLang="zh-CN">
                <a:latin typeface="Century"/>
              </a:rPr>
              <a:t>… */}</a:t>
            </a:r>
          </a:p>
          <a:p>
            <a:endParaRPr lang="zh-CN" altLang="en-US">
              <a:latin typeface="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Intuition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marL="365125" indent="-365125" eaLnBrk="1" hangingPunct="1"/>
            <a:r>
              <a:rPr lang="en-US" altLang="zh-CN" smtClean="0"/>
              <a:t>Perceptrons can represent positive or negative correlations between branch B and past branches.</a:t>
            </a:r>
          </a:p>
          <a:p>
            <a:pPr marL="365125" indent="-365125" eaLnBrk="1" hangingPunct="1"/>
            <a:r>
              <a:rPr lang="en-US" altLang="zh-CN" smtClean="0"/>
              <a:t>They cannot strengthen 1(2) without strengthen 4(3), or vice versa</a:t>
            </a:r>
          </a:p>
          <a:p>
            <a:pPr marL="365125" indent="-365125" eaLnBrk="1" hangingPunct="1"/>
            <a:endParaRPr lang="en-US" altLang="zh-CN" smtClean="0"/>
          </a:p>
          <a:p>
            <a:pPr marL="365125" indent="-365125" eaLnBrk="1" hangingPunct="1"/>
            <a:endParaRPr lang="en-US" altLang="zh-CN" smtClean="0"/>
          </a:p>
          <a:p>
            <a:pPr marL="365125" indent="-365125" eaLnBrk="1" hangingPunct="1"/>
            <a:endParaRPr lang="en-US" altLang="zh-CN" smtClean="0"/>
          </a:p>
          <a:p>
            <a:pPr marL="365125" indent="-365125" eaLnBrk="1" hangingPunct="1"/>
            <a:endParaRPr lang="en-US" altLang="zh-CN" smtClean="0"/>
          </a:p>
          <a:p>
            <a:pPr marL="365125" indent="-365125" eaLnBrk="1" hangingPunct="1"/>
            <a:endParaRPr lang="en-US" altLang="zh-CN" smtClean="0"/>
          </a:p>
          <a:p>
            <a:pPr marL="365125" indent="-365125" eaLnBrk="1" hangingPunct="1">
              <a:buFont typeface="Wingdings" pitchFamily="2" charset="2"/>
              <a:buNone/>
            </a:pPr>
            <a:endParaRPr lang="en-US" altLang="zh-CN" smtClean="0"/>
          </a:p>
          <a:p>
            <a:pPr marL="365125" indent="-365125" eaLnBrk="1" hangingPunct="1">
              <a:buFont typeface="Wingdings" pitchFamily="2" charset="2"/>
              <a:buNone/>
            </a:pPr>
            <a:endParaRPr lang="zh-CN" altLang="en-US" smtClean="0"/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1447800" y="3757613"/>
            <a:ext cx="585788" cy="58578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altLang="zh-CN" b="1"/>
              <a:t>T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2635250" y="3733800"/>
            <a:ext cx="641350" cy="6413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sz="1500" b="1" dirty="0"/>
              <a:t>NT</a:t>
            </a:r>
          </a:p>
        </p:txBody>
      </p:sp>
      <p:sp>
        <p:nvSpPr>
          <p:cNvPr id="21509" name="Oval 7"/>
          <p:cNvSpPr>
            <a:spLocks noChangeArrowheads="1"/>
          </p:cNvSpPr>
          <p:nvPr/>
        </p:nvSpPr>
        <p:spPr bwMode="auto">
          <a:xfrm>
            <a:off x="1447800" y="5029200"/>
            <a:ext cx="585788" cy="585788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altLang="zh-CN" b="1"/>
              <a:t>T</a:t>
            </a:r>
          </a:p>
        </p:txBody>
      </p:sp>
      <p:cxnSp>
        <p:nvCxnSpPr>
          <p:cNvPr id="21510" name="Straight Arrow Connector 10"/>
          <p:cNvCxnSpPr>
            <a:cxnSpLocks noChangeShapeType="1"/>
            <a:stCxn id="21507" idx="4"/>
            <a:endCxn id="21509" idx="0"/>
          </p:cNvCxnSpPr>
          <p:nvPr/>
        </p:nvCxnSpPr>
        <p:spPr bwMode="auto">
          <a:xfrm>
            <a:off x="1739900" y="4343400"/>
            <a:ext cx="0" cy="68580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14" name="Oval 13"/>
          <p:cNvSpPr/>
          <p:nvPr/>
        </p:nvSpPr>
        <p:spPr bwMode="auto">
          <a:xfrm>
            <a:off x="2649538" y="5011738"/>
            <a:ext cx="627062" cy="627062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sz="1500" b="1" dirty="0"/>
              <a:t>NT</a:t>
            </a:r>
          </a:p>
        </p:txBody>
      </p:sp>
      <p:cxnSp>
        <p:nvCxnSpPr>
          <p:cNvPr id="21512" name="Straight Arrow Connector 14"/>
          <p:cNvCxnSpPr>
            <a:cxnSpLocks noChangeShapeType="1"/>
            <a:stCxn id="5" idx="4"/>
            <a:endCxn id="14" idx="0"/>
          </p:cNvCxnSpPr>
          <p:nvPr/>
        </p:nvCxnSpPr>
        <p:spPr bwMode="auto">
          <a:xfrm>
            <a:off x="2955925" y="4375150"/>
            <a:ext cx="7938" cy="636588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1513" name="Straight Arrow Connector 16"/>
          <p:cNvCxnSpPr>
            <a:cxnSpLocks noChangeShapeType="1"/>
          </p:cNvCxnSpPr>
          <p:nvPr/>
        </p:nvCxnSpPr>
        <p:spPr bwMode="auto">
          <a:xfrm>
            <a:off x="1981200" y="4267200"/>
            <a:ext cx="793750" cy="846138"/>
          </a:xfrm>
          <a:prstGeom prst="straightConnector1">
            <a:avLst/>
          </a:prstGeom>
          <a:noFill/>
          <a:ln w="38100" algn="ctr">
            <a:solidFill>
              <a:srgbClr val="00B050"/>
            </a:solidFill>
            <a:round/>
            <a:headEnd/>
            <a:tailEnd type="arrow" w="med" len="med"/>
          </a:ln>
        </p:spPr>
      </p:cxnSp>
      <p:cxnSp>
        <p:nvCxnSpPr>
          <p:cNvPr id="21514" name="Straight Arrow Connector 18"/>
          <p:cNvCxnSpPr>
            <a:cxnSpLocks noChangeShapeType="1"/>
            <a:stCxn id="5" idx="3"/>
            <a:endCxn id="21509" idx="7"/>
          </p:cNvCxnSpPr>
          <p:nvPr/>
        </p:nvCxnSpPr>
        <p:spPr bwMode="auto">
          <a:xfrm flipH="1">
            <a:off x="1947863" y="4281488"/>
            <a:ext cx="781050" cy="833437"/>
          </a:xfrm>
          <a:prstGeom prst="straightConnector1">
            <a:avLst/>
          </a:prstGeom>
          <a:noFill/>
          <a:ln w="38100" algn="ctr">
            <a:solidFill>
              <a:srgbClr val="00B050"/>
            </a:solidFill>
            <a:round/>
            <a:headEnd/>
            <a:tailEnd type="arrow" w="med" len="med"/>
          </a:ln>
        </p:spPr>
      </p:cxnSp>
      <p:sp>
        <p:nvSpPr>
          <p:cNvPr id="21515" name="TextBox 3"/>
          <p:cNvSpPr txBox="1">
            <a:spLocks noChangeArrowheads="1"/>
          </p:cNvSpPr>
          <p:nvPr/>
        </p:nvSpPr>
        <p:spPr bwMode="auto">
          <a:xfrm>
            <a:off x="4572000" y="3657600"/>
            <a:ext cx="320040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>
                <a:latin typeface="Century"/>
              </a:rPr>
              <a:t>… // x is an unknown value</a:t>
            </a:r>
            <a:br>
              <a:rPr lang="en-US" altLang="zh-CN">
                <a:latin typeface="Century"/>
              </a:rPr>
            </a:br>
            <a:endParaRPr lang="en-US" altLang="zh-CN">
              <a:latin typeface="Century"/>
            </a:endParaRPr>
          </a:p>
          <a:p>
            <a:r>
              <a:rPr lang="en-US" altLang="zh-CN" b="1">
                <a:latin typeface="Century"/>
              </a:rPr>
              <a:t>if</a:t>
            </a:r>
            <a:r>
              <a:rPr lang="en-US" altLang="zh-CN">
                <a:latin typeface="Century"/>
              </a:rPr>
              <a:t> (x&gt;1000) </a:t>
            </a:r>
            <a:r>
              <a:rPr lang="en-US" altLang="zh-CN" i="1">
                <a:latin typeface="Century"/>
              </a:rPr>
              <a:t>// Branch A</a:t>
            </a:r>
            <a:r>
              <a:rPr lang="en-US" altLang="zh-CN">
                <a:latin typeface="Century"/>
              </a:rPr>
              <a:t/>
            </a:r>
            <a:br>
              <a:rPr lang="en-US" altLang="zh-CN">
                <a:latin typeface="Century"/>
              </a:rPr>
            </a:br>
            <a:r>
              <a:rPr lang="en-US" altLang="zh-CN">
                <a:latin typeface="Century"/>
              </a:rPr>
              <a:t>  { /* </a:t>
            </a:r>
            <a:r>
              <a:rPr lang="en-US" altLang="zh-CN" i="1">
                <a:latin typeface="Century"/>
              </a:rPr>
              <a:t>do something </a:t>
            </a:r>
            <a:r>
              <a:rPr lang="en-US" altLang="zh-CN">
                <a:latin typeface="Century"/>
              </a:rPr>
              <a:t>…*/}	</a:t>
            </a:r>
          </a:p>
          <a:p>
            <a:r>
              <a:rPr lang="en-US" altLang="zh-CN" b="1">
                <a:latin typeface="Century"/>
              </a:rPr>
              <a:t>if</a:t>
            </a:r>
            <a:r>
              <a:rPr lang="en-US" altLang="zh-CN">
                <a:latin typeface="Century"/>
              </a:rPr>
              <a:t> (x&gt;500)  </a:t>
            </a:r>
            <a:r>
              <a:rPr lang="en-US" altLang="zh-CN" i="1">
                <a:latin typeface="Century"/>
              </a:rPr>
              <a:t>// Branch B</a:t>
            </a:r>
            <a:r>
              <a:rPr lang="en-US" altLang="zh-CN">
                <a:latin typeface="Century"/>
              </a:rPr>
              <a:t/>
            </a:r>
            <a:br>
              <a:rPr lang="en-US" altLang="zh-CN">
                <a:latin typeface="Century"/>
              </a:rPr>
            </a:br>
            <a:r>
              <a:rPr lang="en-US" altLang="zh-CN">
                <a:latin typeface="Century"/>
              </a:rPr>
              <a:t>  { /* </a:t>
            </a:r>
            <a:r>
              <a:rPr lang="en-US" altLang="zh-CN" i="1">
                <a:latin typeface="Century"/>
              </a:rPr>
              <a:t>do something else</a:t>
            </a:r>
            <a:r>
              <a:rPr lang="en-US" altLang="zh-CN">
                <a:latin typeface="Century"/>
              </a:rPr>
              <a:t>… */}</a:t>
            </a:r>
          </a:p>
          <a:p>
            <a:endParaRPr lang="zh-CN" altLang="en-US">
              <a:latin typeface="Century"/>
            </a:endParaRPr>
          </a:p>
        </p:txBody>
      </p:sp>
      <p:sp>
        <p:nvSpPr>
          <p:cNvPr id="21516" name="Text Box 13"/>
          <p:cNvSpPr txBox="1">
            <a:spLocks noChangeArrowheads="1"/>
          </p:cNvSpPr>
          <p:nvPr/>
        </p:nvSpPr>
        <p:spPr bwMode="auto">
          <a:xfrm>
            <a:off x="1441450" y="44338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1</a:t>
            </a:r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2057400" y="4114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2</a:t>
            </a:r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2362200" y="4114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3</a:t>
            </a:r>
          </a:p>
        </p:txBody>
      </p:sp>
      <p:sp>
        <p:nvSpPr>
          <p:cNvPr id="21519" name="Text Box 16"/>
          <p:cNvSpPr txBox="1">
            <a:spLocks noChangeArrowheads="1"/>
          </p:cNvSpPr>
          <p:nvPr/>
        </p:nvSpPr>
        <p:spPr bwMode="auto">
          <a:xfrm>
            <a:off x="2971800" y="4419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SWP: Separated Weight Predictor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Separate T/NT weight tables</a:t>
            </a:r>
          </a:p>
          <a:p>
            <a:pPr eaLnBrk="1" hangingPunct="1">
              <a:defRPr/>
            </a:pPr>
            <a:r>
              <a:rPr lang="en-US" dirty="0" smtClean="0"/>
              <a:t>Prediction Algorithm: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914400" y="2743200"/>
            <a:ext cx="4103688" cy="3416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entury"/>
              </a:rPr>
              <a:t>function</a:t>
            </a:r>
            <a:r>
              <a:rPr lang="en-US">
                <a:latin typeface="Century"/>
              </a:rPr>
              <a:t> predict: boolean</a:t>
            </a:r>
          </a:p>
          <a:p>
            <a:r>
              <a:rPr lang="en-US" b="1">
                <a:latin typeface="Century"/>
              </a:rPr>
              <a:t>begin</a:t>
            </a:r>
          </a:p>
          <a:p>
            <a:r>
              <a:rPr lang="en-US">
                <a:latin typeface="Century"/>
              </a:rPr>
              <a:t>  sum := 0;</a:t>
            </a:r>
          </a:p>
          <a:p>
            <a:r>
              <a:rPr lang="en-US">
                <a:latin typeface="Century"/>
              </a:rPr>
              <a:t>  index := hash (PC);</a:t>
            </a:r>
          </a:p>
          <a:p>
            <a:r>
              <a:rPr lang="en-US">
                <a:latin typeface="Century"/>
              </a:rPr>
              <a:t>  </a:t>
            </a:r>
            <a:r>
              <a:rPr lang="en-US" b="1">
                <a:latin typeface="Century"/>
              </a:rPr>
              <a:t>for</a:t>
            </a:r>
            <a:r>
              <a:rPr lang="en-US">
                <a:latin typeface="Century"/>
              </a:rPr>
              <a:t> i in 1 to ghl </a:t>
            </a:r>
            <a:r>
              <a:rPr lang="en-US" b="1">
                <a:latin typeface="Century"/>
              </a:rPr>
              <a:t>do</a:t>
            </a:r>
          </a:p>
          <a:p>
            <a:r>
              <a:rPr lang="en-US">
                <a:latin typeface="Century"/>
              </a:rPr>
              <a:t>     </a:t>
            </a:r>
            <a:r>
              <a:rPr lang="en-US" b="1">
                <a:latin typeface="Century"/>
              </a:rPr>
              <a:t>if</a:t>
            </a:r>
            <a:r>
              <a:rPr lang="en-US">
                <a:latin typeface="Century"/>
              </a:rPr>
              <a:t> GHR[i] = true </a:t>
            </a:r>
            <a:r>
              <a:rPr lang="en-US" b="1">
                <a:latin typeface="Century"/>
              </a:rPr>
              <a:t>then</a:t>
            </a:r>
          </a:p>
          <a:p>
            <a:r>
              <a:rPr lang="en-US">
                <a:latin typeface="Century"/>
              </a:rPr>
              <a:t>        sum := sum + WT[index, i];</a:t>
            </a:r>
          </a:p>
          <a:p>
            <a:r>
              <a:rPr lang="en-US">
                <a:latin typeface="Century"/>
              </a:rPr>
              <a:t>     </a:t>
            </a:r>
            <a:r>
              <a:rPr lang="en-US" b="1">
                <a:latin typeface="Century"/>
              </a:rPr>
              <a:t>else</a:t>
            </a:r>
          </a:p>
          <a:p>
            <a:r>
              <a:rPr lang="en-US">
                <a:latin typeface="Century"/>
              </a:rPr>
              <a:t>        sum := sum + WNT[index, i];</a:t>
            </a:r>
          </a:p>
          <a:p>
            <a:r>
              <a:rPr lang="en-US">
                <a:latin typeface="Century"/>
              </a:rPr>
              <a:t>  </a:t>
            </a:r>
            <a:r>
              <a:rPr lang="en-US" b="1">
                <a:latin typeface="Century"/>
              </a:rPr>
              <a:t>end</a:t>
            </a:r>
            <a:r>
              <a:rPr lang="en-US">
                <a:latin typeface="Century"/>
              </a:rPr>
              <a:t> for</a:t>
            </a:r>
          </a:p>
          <a:p>
            <a:r>
              <a:rPr lang="en-US">
                <a:latin typeface="Century"/>
              </a:rPr>
              <a:t>  predict := (sum&gt;=0);</a:t>
            </a:r>
          </a:p>
          <a:p>
            <a:r>
              <a:rPr lang="en-US" b="1">
                <a:latin typeface="Century"/>
              </a:rPr>
              <a:t>end</a:t>
            </a:r>
          </a:p>
        </p:txBody>
      </p:sp>
      <p:sp>
        <p:nvSpPr>
          <p:cNvPr id="22532" name="Rectangle 29"/>
          <p:cNvSpPr>
            <a:spLocks noChangeArrowheads="1"/>
          </p:cNvSpPr>
          <p:nvPr/>
        </p:nvSpPr>
        <p:spPr bwMode="auto">
          <a:xfrm>
            <a:off x="6008688" y="27940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1</a:t>
            </a:r>
          </a:p>
        </p:txBody>
      </p:sp>
      <p:sp>
        <p:nvSpPr>
          <p:cNvPr id="22533" name="Rectangle 30"/>
          <p:cNvSpPr>
            <a:spLocks noChangeArrowheads="1"/>
          </p:cNvSpPr>
          <p:nvPr/>
        </p:nvSpPr>
        <p:spPr bwMode="auto">
          <a:xfrm>
            <a:off x="6389688" y="27940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0</a:t>
            </a:r>
          </a:p>
        </p:txBody>
      </p:sp>
      <p:sp>
        <p:nvSpPr>
          <p:cNvPr id="22534" name="Rectangle 31"/>
          <p:cNvSpPr>
            <a:spLocks noChangeArrowheads="1"/>
          </p:cNvSpPr>
          <p:nvPr/>
        </p:nvSpPr>
        <p:spPr bwMode="auto">
          <a:xfrm>
            <a:off x="6770688" y="27940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1</a:t>
            </a:r>
          </a:p>
        </p:txBody>
      </p:sp>
      <p:sp>
        <p:nvSpPr>
          <p:cNvPr id="22535" name="Rectangle 32"/>
          <p:cNvSpPr>
            <a:spLocks noChangeArrowheads="1"/>
          </p:cNvSpPr>
          <p:nvPr/>
        </p:nvSpPr>
        <p:spPr bwMode="auto">
          <a:xfrm>
            <a:off x="7151688" y="27940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1</a:t>
            </a:r>
          </a:p>
        </p:txBody>
      </p:sp>
      <p:sp>
        <p:nvSpPr>
          <p:cNvPr id="22536" name="Rectangle 33"/>
          <p:cNvSpPr>
            <a:spLocks noChangeArrowheads="1"/>
          </p:cNvSpPr>
          <p:nvPr/>
        </p:nvSpPr>
        <p:spPr bwMode="auto">
          <a:xfrm>
            <a:off x="7532688" y="27940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0</a:t>
            </a:r>
          </a:p>
        </p:txBody>
      </p:sp>
      <p:sp>
        <p:nvSpPr>
          <p:cNvPr id="22537" name="Rectangle 42"/>
          <p:cNvSpPr>
            <a:spLocks noChangeArrowheads="1"/>
          </p:cNvSpPr>
          <p:nvPr/>
        </p:nvSpPr>
        <p:spPr bwMode="auto">
          <a:xfrm>
            <a:off x="6008688" y="3733800"/>
            <a:ext cx="381000" cy="3810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2538" name="Rectangle 43"/>
          <p:cNvSpPr>
            <a:spLocks noChangeArrowheads="1"/>
          </p:cNvSpPr>
          <p:nvPr/>
        </p:nvSpPr>
        <p:spPr bwMode="auto">
          <a:xfrm>
            <a:off x="6389688" y="37338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2539" name="Rectangle 44"/>
          <p:cNvSpPr>
            <a:spLocks noChangeArrowheads="1"/>
          </p:cNvSpPr>
          <p:nvPr/>
        </p:nvSpPr>
        <p:spPr bwMode="auto">
          <a:xfrm>
            <a:off x="6770688" y="3733800"/>
            <a:ext cx="381000" cy="3810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2540" name="Rectangle 45"/>
          <p:cNvSpPr>
            <a:spLocks noChangeArrowheads="1"/>
          </p:cNvSpPr>
          <p:nvPr/>
        </p:nvSpPr>
        <p:spPr bwMode="auto">
          <a:xfrm>
            <a:off x="7151688" y="3733800"/>
            <a:ext cx="381000" cy="3810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2541" name="Rectangle 46"/>
          <p:cNvSpPr>
            <a:spLocks noChangeArrowheads="1"/>
          </p:cNvSpPr>
          <p:nvPr/>
        </p:nvSpPr>
        <p:spPr bwMode="auto">
          <a:xfrm>
            <a:off x="7532688" y="37338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2542" name="Rectangle 47"/>
          <p:cNvSpPr>
            <a:spLocks noChangeArrowheads="1"/>
          </p:cNvSpPr>
          <p:nvPr/>
        </p:nvSpPr>
        <p:spPr bwMode="auto">
          <a:xfrm>
            <a:off x="6008688" y="41148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2543" name="Rectangle 48"/>
          <p:cNvSpPr>
            <a:spLocks noChangeArrowheads="1"/>
          </p:cNvSpPr>
          <p:nvPr/>
        </p:nvSpPr>
        <p:spPr bwMode="auto">
          <a:xfrm>
            <a:off x="6389688" y="4114800"/>
            <a:ext cx="381000" cy="3810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2544" name="Rectangle 49"/>
          <p:cNvSpPr>
            <a:spLocks noChangeArrowheads="1"/>
          </p:cNvSpPr>
          <p:nvPr/>
        </p:nvSpPr>
        <p:spPr bwMode="auto">
          <a:xfrm>
            <a:off x="6770688" y="41148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2545" name="Rectangle 50"/>
          <p:cNvSpPr>
            <a:spLocks noChangeArrowheads="1"/>
          </p:cNvSpPr>
          <p:nvPr/>
        </p:nvSpPr>
        <p:spPr bwMode="auto">
          <a:xfrm>
            <a:off x="7151688" y="41148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2546" name="Rectangle 51"/>
          <p:cNvSpPr>
            <a:spLocks noChangeArrowheads="1"/>
          </p:cNvSpPr>
          <p:nvPr/>
        </p:nvSpPr>
        <p:spPr bwMode="auto">
          <a:xfrm>
            <a:off x="7532688" y="4114800"/>
            <a:ext cx="381000" cy="3810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cxnSp>
        <p:nvCxnSpPr>
          <p:cNvPr id="22547" name="Straight Arrow Connector 56"/>
          <p:cNvCxnSpPr>
            <a:cxnSpLocks noChangeShapeType="1"/>
          </p:cNvCxnSpPr>
          <p:nvPr/>
        </p:nvCxnSpPr>
        <p:spPr bwMode="auto">
          <a:xfrm>
            <a:off x="7913688" y="3962400"/>
            <a:ext cx="3048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48" name="Straight Arrow Connector 57"/>
          <p:cNvCxnSpPr>
            <a:cxnSpLocks noChangeShapeType="1"/>
          </p:cNvCxnSpPr>
          <p:nvPr/>
        </p:nvCxnSpPr>
        <p:spPr bwMode="auto">
          <a:xfrm>
            <a:off x="7916863" y="4191000"/>
            <a:ext cx="3048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549" name="Isosceles Triangle 58"/>
          <p:cNvSpPr>
            <a:spLocks noChangeArrowheads="1"/>
          </p:cNvSpPr>
          <p:nvPr/>
        </p:nvSpPr>
        <p:spPr bwMode="auto">
          <a:xfrm rot="5400000">
            <a:off x="8078788" y="3822700"/>
            <a:ext cx="835025" cy="5111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60" name="TextBox 5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153400" y="3853703"/>
            <a:ext cx="685800" cy="451598"/>
          </a:xfrm>
          <a:prstGeom prst="rect">
            <a:avLst/>
          </a:prstGeom>
          <a:blipFill rotWithShape="1">
            <a:blip r:embed="rId2"/>
            <a:stretch>
              <a:fillRect l="-25893" t="-77027" r="-62500" b="-127027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22551" name="TextBox 60"/>
          <p:cNvSpPr txBox="1">
            <a:spLocks noChangeArrowheads="1"/>
          </p:cNvSpPr>
          <p:nvPr/>
        </p:nvSpPr>
        <p:spPr bwMode="auto">
          <a:xfrm>
            <a:off x="5246688" y="3808413"/>
            <a:ext cx="431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WT</a:t>
            </a:r>
          </a:p>
        </p:txBody>
      </p:sp>
      <p:sp>
        <p:nvSpPr>
          <p:cNvPr id="22552" name="TextBox 61"/>
          <p:cNvSpPr txBox="1">
            <a:spLocks noChangeArrowheads="1"/>
          </p:cNvSpPr>
          <p:nvPr/>
        </p:nvSpPr>
        <p:spPr bwMode="auto">
          <a:xfrm>
            <a:off x="5246688" y="4151313"/>
            <a:ext cx="5476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WNT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SWP: Separated Weight Predictor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marL="365125" indent="-365125" eaLnBrk="1" hangingPunct="1"/>
            <a:r>
              <a:rPr lang="en-US" smtClean="0"/>
              <a:t>Update Algorithm</a:t>
            </a:r>
          </a:p>
        </p:txBody>
      </p:sp>
      <p:sp>
        <p:nvSpPr>
          <p:cNvPr id="23555" name="TextBox 4"/>
          <p:cNvSpPr txBox="1">
            <a:spLocks noChangeArrowheads="1"/>
          </p:cNvSpPr>
          <p:nvPr/>
        </p:nvSpPr>
        <p:spPr bwMode="auto">
          <a:xfrm>
            <a:off x="647700" y="2043113"/>
            <a:ext cx="4914900" cy="4246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entury"/>
              </a:rPr>
              <a:t>function</a:t>
            </a:r>
            <a:r>
              <a:rPr lang="en-US">
                <a:latin typeface="Century"/>
              </a:rPr>
              <a:t> update </a:t>
            </a:r>
            <a:r>
              <a:rPr lang="en-US" b="1">
                <a:latin typeface="Century"/>
              </a:rPr>
              <a:t>begin</a:t>
            </a:r>
          </a:p>
          <a:p>
            <a:r>
              <a:rPr lang="en-US">
                <a:latin typeface="Century"/>
              </a:rPr>
              <a:t>  </a:t>
            </a:r>
            <a:r>
              <a:rPr lang="en-US" b="1">
                <a:latin typeface="Century"/>
              </a:rPr>
              <a:t>if</a:t>
            </a:r>
            <a:r>
              <a:rPr lang="en-US">
                <a:latin typeface="Century"/>
              </a:rPr>
              <a:t> |sum|&lt;threshold or predict != br_taken</a:t>
            </a:r>
          </a:p>
          <a:p>
            <a:r>
              <a:rPr lang="en-US">
                <a:latin typeface="Century"/>
              </a:rPr>
              <a:t>  index := hash (PC);  </a:t>
            </a:r>
          </a:p>
          <a:p>
            <a:r>
              <a:rPr lang="en-US">
                <a:latin typeface="Century"/>
              </a:rPr>
              <a:t>    </a:t>
            </a:r>
            <a:r>
              <a:rPr lang="en-US" b="1">
                <a:latin typeface="Century"/>
              </a:rPr>
              <a:t>for</a:t>
            </a:r>
            <a:r>
              <a:rPr lang="en-US">
                <a:latin typeface="Century"/>
              </a:rPr>
              <a:t> i in 1..ghl </a:t>
            </a:r>
            <a:r>
              <a:rPr lang="en-US" b="1">
                <a:latin typeface="Century"/>
              </a:rPr>
              <a:t>do</a:t>
            </a:r>
          </a:p>
          <a:p>
            <a:r>
              <a:rPr lang="en-US">
                <a:latin typeface="Century"/>
              </a:rPr>
              <a:t>      </a:t>
            </a:r>
            <a:r>
              <a:rPr lang="en-US" b="1">
                <a:latin typeface="Century"/>
              </a:rPr>
              <a:t>if</a:t>
            </a:r>
            <a:r>
              <a:rPr lang="en-US">
                <a:latin typeface="Century"/>
              </a:rPr>
              <a:t> {GHR[i] , br_taken} = {1, 1} </a:t>
            </a:r>
            <a:r>
              <a:rPr lang="en-US" b="1">
                <a:latin typeface="Century"/>
              </a:rPr>
              <a:t>then</a:t>
            </a:r>
          </a:p>
          <a:p>
            <a:r>
              <a:rPr lang="en-US">
                <a:latin typeface="Century"/>
              </a:rPr>
              <a:t>         WT[index,i] := WT[index,i] +1;</a:t>
            </a:r>
          </a:p>
          <a:p>
            <a:r>
              <a:rPr lang="en-US">
                <a:latin typeface="Century"/>
              </a:rPr>
              <a:t>      </a:t>
            </a:r>
            <a:r>
              <a:rPr lang="en-US" b="1">
                <a:latin typeface="Century"/>
              </a:rPr>
              <a:t>if</a:t>
            </a:r>
            <a:r>
              <a:rPr lang="en-US">
                <a:latin typeface="Century"/>
              </a:rPr>
              <a:t> {GHR[i] , br_taken} = {1, 0} </a:t>
            </a:r>
            <a:r>
              <a:rPr lang="en-US" b="1">
                <a:latin typeface="Century"/>
              </a:rPr>
              <a:t>then</a:t>
            </a:r>
          </a:p>
          <a:p>
            <a:r>
              <a:rPr lang="en-US">
                <a:latin typeface="Century"/>
              </a:rPr>
              <a:t>         WT[index,i] := WT[index,i] -1;</a:t>
            </a:r>
          </a:p>
          <a:p>
            <a:r>
              <a:rPr lang="en-US">
                <a:latin typeface="Century"/>
              </a:rPr>
              <a:t>      </a:t>
            </a:r>
            <a:r>
              <a:rPr lang="en-US" b="1">
                <a:latin typeface="Century"/>
              </a:rPr>
              <a:t>if</a:t>
            </a:r>
            <a:r>
              <a:rPr lang="en-US">
                <a:latin typeface="Century"/>
              </a:rPr>
              <a:t> {GHR[i] , br_taken} = {0, 1} </a:t>
            </a:r>
            <a:r>
              <a:rPr lang="en-US" b="1">
                <a:latin typeface="Century"/>
              </a:rPr>
              <a:t>then</a:t>
            </a:r>
          </a:p>
          <a:p>
            <a:r>
              <a:rPr lang="en-US">
                <a:latin typeface="Century"/>
              </a:rPr>
              <a:t>         WNT[index,i] := WNT[index,i] +1;</a:t>
            </a:r>
          </a:p>
          <a:p>
            <a:r>
              <a:rPr lang="da-DK">
                <a:latin typeface="Century"/>
              </a:rPr>
              <a:t>      </a:t>
            </a:r>
            <a:r>
              <a:rPr lang="en-US" b="1">
                <a:latin typeface="Century"/>
              </a:rPr>
              <a:t>if</a:t>
            </a:r>
            <a:r>
              <a:rPr lang="en-US">
                <a:latin typeface="Century"/>
              </a:rPr>
              <a:t> {GHR[i] , br_taken} = {0, 0} </a:t>
            </a:r>
            <a:r>
              <a:rPr lang="en-US" b="1">
                <a:latin typeface="Century"/>
              </a:rPr>
              <a:t>then</a:t>
            </a:r>
          </a:p>
          <a:p>
            <a:r>
              <a:rPr lang="en-US">
                <a:latin typeface="Century"/>
              </a:rPr>
              <a:t>         WNT[index,i] := WNT[index,i] -1;</a:t>
            </a:r>
          </a:p>
          <a:p>
            <a:r>
              <a:rPr lang="en-US" b="1">
                <a:latin typeface="Century"/>
              </a:rPr>
              <a:t>    end</a:t>
            </a:r>
            <a:r>
              <a:rPr lang="en-US">
                <a:latin typeface="Century"/>
              </a:rPr>
              <a:t> for</a:t>
            </a:r>
          </a:p>
          <a:p>
            <a:r>
              <a:rPr lang="en-US">
                <a:latin typeface="Century"/>
              </a:rPr>
              <a:t>  </a:t>
            </a:r>
            <a:r>
              <a:rPr lang="en-US" b="1">
                <a:latin typeface="Century"/>
              </a:rPr>
              <a:t>end</a:t>
            </a:r>
            <a:r>
              <a:rPr lang="en-US">
                <a:latin typeface="Century"/>
              </a:rPr>
              <a:t> if</a:t>
            </a:r>
          </a:p>
          <a:p>
            <a:r>
              <a:rPr lang="en-US" b="1">
                <a:latin typeface="Century"/>
              </a:rPr>
              <a:t>end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6324600" y="27940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1</a:t>
            </a: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6705600" y="27940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0</a:t>
            </a:r>
          </a:p>
        </p:txBody>
      </p:sp>
      <p:sp>
        <p:nvSpPr>
          <p:cNvPr id="23558" name="Rectangle 7"/>
          <p:cNvSpPr>
            <a:spLocks noChangeArrowheads="1"/>
          </p:cNvSpPr>
          <p:nvPr/>
        </p:nvSpPr>
        <p:spPr bwMode="auto">
          <a:xfrm>
            <a:off x="7086600" y="27940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1</a:t>
            </a:r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7467600" y="27940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1</a:t>
            </a:r>
          </a:p>
        </p:txBody>
      </p:sp>
      <p:sp>
        <p:nvSpPr>
          <p:cNvPr id="23560" name="Rectangle 9"/>
          <p:cNvSpPr>
            <a:spLocks noChangeArrowheads="1"/>
          </p:cNvSpPr>
          <p:nvPr/>
        </p:nvSpPr>
        <p:spPr bwMode="auto">
          <a:xfrm>
            <a:off x="7848600" y="27940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0</a:t>
            </a:r>
          </a:p>
        </p:txBody>
      </p:sp>
      <p:sp>
        <p:nvSpPr>
          <p:cNvPr id="23561" name="Rectangle 10"/>
          <p:cNvSpPr>
            <a:spLocks noChangeArrowheads="1"/>
          </p:cNvSpPr>
          <p:nvPr/>
        </p:nvSpPr>
        <p:spPr bwMode="auto">
          <a:xfrm>
            <a:off x="6324600" y="3733800"/>
            <a:ext cx="381000" cy="3810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62" name="Rectangle 11"/>
          <p:cNvSpPr>
            <a:spLocks noChangeArrowheads="1"/>
          </p:cNvSpPr>
          <p:nvPr/>
        </p:nvSpPr>
        <p:spPr bwMode="auto">
          <a:xfrm>
            <a:off x="6705600" y="37338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63" name="Rectangle 12"/>
          <p:cNvSpPr>
            <a:spLocks noChangeArrowheads="1"/>
          </p:cNvSpPr>
          <p:nvPr/>
        </p:nvSpPr>
        <p:spPr bwMode="auto">
          <a:xfrm>
            <a:off x="7086600" y="3733800"/>
            <a:ext cx="381000" cy="3810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64" name="Rectangle 13"/>
          <p:cNvSpPr>
            <a:spLocks noChangeArrowheads="1"/>
          </p:cNvSpPr>
          <p:nvPr/>
        </p:nvSpPr>
        <p:spPr bwMode="auto">
          <a:xfrm>
            <a:off x="7467600" y="3733800"/>
            <a:ext cx="381000" cy="3810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65" name="Rectangle 14"/>
          <p:cNvSpPr>
            <a:spLocks noChangeArrowheads="1"/>
          </p:cNvSpPr>
          <p:nvPr/>
        </p:nvSpPr>
        <p:spPr bwMode="auto">
          <a:xfrm>
            <a:off x="7848600" y="37338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66" name="Rectangle 15"/>
          <p:cNvSpPr>
            <a:spLocks noChangeArrowheads="1"/>
          </p:cNvSpPr>
          <p:nvPr/>
        </p:nvSpPr>
        <p:spPr bwMode="auto">
          <a:xfrm>
            <a:off x="6324600" y="41148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67" name="Rectangle 16"/>
          <p:cNvSpPr>
            <a:spLocks noChangeArrowheads="1"/>
          </p:cNvSpPr>
          <p:nvPr/>
        </p:nvSpPr>
        <p:spPr bwMode="auto">
          <a:xfrm>
            <a:off x="6705600" y="4114800"/>
            <a:ext cx="381000" cy="3810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68" name="Rectangle 17"/>
          <p:cNvSpPr>
            <a:spLocks noChangeArrowheads="1"/>
          </p:cNvSpPr>
          <p:nvPr/>
        </p:nvSpPr>
        <p:spPr bwMode="auto">
          <a:xfrm>
            <a:off x="7086600" y="41148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69" name="Rectangle 18"/>
          <p:cNvSpPr>
            <a:spLocks noChangeArrowheads="1"/>
          </p:cNvSpPr>
          <p:nvPr/>
        </p:nvSpPr>
        <p:spPr bwMode="auto">
          <a:xfrm>
            <a:off x="7467600" y="4114800"/>
            <a:ext cx="3810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70" name="Rectangle 19"/>
          <p:cNvSpPr>
            <a:spLocks noChangeArrowheads="1"/>
          </p:cNvSpPr>
          <p:nvPr/>
        </p:nvSpPr>
        <p:spPr bwMode="auto">
          <a:xfrm>
            <a:off x="7848600" y="4114800"/>
            <a:ext cx="381000" cy="3810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cxnSp>
        <p:nvCxnSpPr>
          <p:cNvPr id="23571" name="Straight Arrow Connector 20"/>
          <p:cNvCxnSpPr>
            <a:cxnSpLocks noChangeShapeType="1"/>
          </p:cNvCxnSpPr>
          <p:nvPr/>
        </p:nvCxnSpPr>
        <p:spPr bwMode="auto">
          <a:xfrm>
            <a:off x="8229600" y="3962400"/>
            <a:ext cx="3048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72" name="Straight Arrow Connector 21"/>
          <p:cNvCxnSpPr>
            <a:cxnSpLocks noChangeShapeType="1"/>
          </p:cNvCxnSpPr>
          <p:nvPr/>
        </p:nvCxnSpPr>
        <p:spPr bwMode="auto">
          <a:xfrm>
            <a:off x="8232775" y="4191000"/>
            <a:ext cx="3048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73" name="Isosceles Triangle 22"/>
          <p:cNvSpPr>
            <a:spLocks noChangeArrowheads="1"/>
          </p:cNvSpPr>
          <p:nvPr/>
        </p:nvSpPr>
        <p:spPr bwMode="auto">
          <a:xfrm rot="5400000">
            <a:off x="8395494" y="3823494"/>
            <a:ext cx="835025" cy="509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4" name="TextBox 2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470103" y="3853703"/>
            <a:ext cx="685800" cy="451598"/>
          </a:xfrm>
          <a:prstGeom prst="rect">
            <a:avLst/>
          </a:prstGeom>
          <a:blipFill rotWithShape="1">
            <a:blip r:embed="rId2"/>
            <a:stretch>
              <a:fillRect l="-24779" t="-77027" r="-61947" b="-127027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23575" name="TextBox 24"/>
          <p:cNvSpPr txBox="1">
            <a:spLocks noChangeArrowheads="1"/>
          </p:cNvSpPr>
          <p:nvPr/>
        </p:nvSpPr>
        <p:spPr bwMode="auto">
          <a:xfrm>
            <a:off x="5562600" y="3808413"/>
            <a:ext cx="4333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WT</a:t>
            </a:r>
          </a:p>
        </p:txBody>
      </p:sp>
      <p:sp>
        <p:nvSpPr>
          <p:cNvPr id="23576" name="TextBox 25"/>
          <p:cNvSpPr txBox="1">
            <a:spLocks noChangeArrowheads="1"/>
          </p:cNvSpPr>
          <p:nvPr/>
        </p:nvSpPr>
        <p:spPr bwMode="auto">
          <a:xfrm>
            <a:off x="5562600" y="4151313"/>
            <a:ext cx="549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WNT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SWP: Separated Weight Predictor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365125" indent="-365125" eaLnBrk="1" hangingPunct="1">
              <a:spcBef>
                <a:spcPts val="600"/>
              </a:spcBef>
            </a:pPr>
            <a:r>
              <a:rPr lang="en-US" altLang="zh-CN" sz="2400" smtClean="0"/>
              <a:t>Capable of prediction some linearly inseparable branches even if path information is the same</a:t>
            </a: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2209800" y="3124200"/>
            <a:ext cx="1447800" cy="3810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altLang="zh-CN"/>
              <a:t>1       -1(0)</a:t>
            </a:r>
          </a:p>
        </p:txBody>
      </p:sp>
      <p:sp>
        <p:nvSpPr>
          <p:cNvPr id="34823" name="TextBox 9"/>
          <p:cNvSpPr txBox="1">
            <a:spLocks noChangeArrowheads="1"/>
          </p:cNvSpPr>
          <p:nvPr/>
        </p:nvSpPr>
        <p:spPr bwMode="auto">
          <a:xfrm>
            <a:off x="1200150" y="3162300"/>
            <a:ext cx="779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History</a:t>
            </a:r>
          </a:p>
        </p:txBody>
      </p:sp>
      <p:pic>
        <p:nvPicPr>
          <p:cNvPr id="34825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2667000"/>
            <a:ext cx="28384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6" name="Rectangle 8"/>
          <p:cNvSpPr>
            <a:spLocks noChangeArrowheads="1"/>
          </p:cNvSpPr>
          <p:nvPr/>
        </p:nvSpPr>
        <p:spPr bwMode="auto">
          <a:xfrm>
            <a:off x="2209800" y="3810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zh-CN" altLang="en-US"/>
              <a:t> </a:t>
            </a:r>
            <a:r>
              <a:rPr lang="en-US" altLang="zh-CN"/>
              <a:t>-3    -1</a:t>
            </a:r>
          </a:p>
        </p:txBody>
      </p:sp>
      <p:sp>
        <p:nvSpPr>
          <p:cNvPr id="34827" name="TextBox 12"/>
          <p:cNvSpPr txBox="1">
            <a:spLocks noChangeArrowheads="1"/>
          </p:cNvSpPr>
          <p:nvPr/>
        </p:nvSpPr>
        <p:spPr bwMode="auto">
          <a:xfrm>
            <a:off x="990600" y="3581400"/>
            <a:ext cx="11779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en-US" sz="1600"/>
          </a:p>
          <a:p>
            <a:r>
              <a:rPr lang="en-US" altLang="zh-CN" sz="1600"/>
              <a:t>Perceptron</a:t>
            </a:r>
          </a:p>
        </p:txBody>
      </p:sp>
      <p:sp>
        <p:nvSpPr>
          <p:cNvPr id="34828" name="TextBox 14"/>
          <p:cNvSpPr txBox="1">
            <a:spLocks noChangeArrowheads="1"/>
          </p:cNvSpPr>
          <p:nvPr/>
        </p:nvSpPr>
        <p:spPr bwMode="auto">
          <a:xfrm>
            <a:off x="914400" y="4495800"/>
            <a:ext cx="3733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600"/>
              <a:t>Prediction: -3 – (-1) = -2 Not-taken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SWP: Separated Weight Predictor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marL="365125" indent="-365125" eaLnBrk="1" hangingPunct="1"/>
            <a:r>
              <a:rPr lang="en-US" smtClean="0"/>
              <a:t>Capable of prediction some linearly inseparable branches even if path information is the same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209800" y="3124200"/>
            <a:ext cx="1447800" cy="3810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1       -1(0)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228850" y="38481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 1      -2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228850" y="4419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/>
              <a:t> 4      -1</a:t>
            </a:r>
          </a:p>
        </p:txBody>
      </p:sp>
      <p:sp>
        <p:nvSpPr>
          <p:cNvPr id="24582" name="TextBox 9"/>
          <p:cNvSpPr txBox="1">
            <a:spLocks noChangeArrowheads="1"/>
          </p:cNvSpPr>
          <p:nvPr/>
        </p:nvSpPr>
        <p:spPr bwMode="auto">
          <a:xfrm>
            <a:off x="1200150" y="3162300"/>
            <a:ext cx="779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History</a:t>
            </a:r>
          </a:p>
        </p:txBody>
      </p:sp>
      <p:sp>
        <p:nvSpPr>
          <p:cNvPr id="24583" name="TextBox 11"/>
          <p:cNvSpPr txBox="1">
            <a:spLocks noChangeArrowheads="1"/>
          </p:cNvSpPr>
          <p:nvPr/>
        </p:nvSpPr>
        <p:spPr bwMode="auto">
          <a:xfrm>
            <a:off x="1200150" y="4117975"/>
            <a:ext cx="566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SWP</a:t>
            </a:r>
          </a:p>
        </p:txBody>
      </p:sp>
      <p:sp>
        <p:nvSpPr>
          <p:cNvPr id="24584" name="TextBox 17"/>
          <p:cNvSpPr txBox="1">
            <a:spLocks noChangeArrowheads="1"/>
          </p:cNvSpPr>
          <p:nvPr/>
        </p:nvSpPr>
        <p:spPr bwMode="auto">
          <a:xfrm>
            <a:off x="1219200" y="5257800"/>
            <a:ext cx="3505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Prediction: 1+(-1) = 0 (Taken)</a:t>
            </a:r>
          </a:p>
        </p:txBody>
      </p:sp>
      <p:pic>
        <p:nvPicPr>
          <p:cNvPr id="24585" name="Picture 1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2820988"/>
            <a:ext cx="2886075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SWP: Separated Weight Predictor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marL="365125" indent="-365125" eaLnBrk="1" hangingPunct="1"/>
            <a:r>
              <a:rPr lang="en-US" altLang="zh-CN" smtClean="0"/>
              <a:t>Combined with other optimization schemes</a:t>
            </a:r>
          </a:p>
          <a:p>
            <a:pPr lvl="1" eaLnBrk="1" hangingPunct="1"/>
            <a:r>
              <a:rPr lang="en-US" altLang="zh-CN" smtClean="0"/>
              <a:t>Piecewise linear branch prediction [Jiménez, 2005]</a:t>
            </a:r>
          </a:p>
          <a:p>
            <a:pPr lvl="1" eaLnBrk="1" hangingPunct="1"/>
            <a:r>
              <a:rPr lang="en-US" altLang="zh-CN" smtClean="0"/>
              <a:t>Dynamic threshold from O-GEHL [Seznec, 2005]</a:t>
            </a:r>
          </a:p>
          <a:p>
            <a:pPr lvl="1" eaLnBrk="1" hangingPunct="1"/>
            <a:endParaRPr lang="en-US" altLang="zh-CN" smtClean="0"/>
          </a:p>
          <a:p>
            <a:pPr marL="365125" indent="-365125" eaLnBrk="1" hangingPunct="1"/>
            <a:r>
              <a:rPr lang="en-US" altLang="zh-CN" smtClean="0"/>
              <a:t>Bias weights are removed</a:t>
            </a:r>
          </a:p>
          <a:p>
            <a:pPr lvl="1" eaLnBrk="1" hangingPunct="1"/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BP3">
  <a:themeElements>
    <a:clrScheme name="Pixel 7">
      <a:dk1>
        <a:srgbClr val="000000"/>
      </a:dk1>
      <a:lt1>
        <a:srgbClr val="FFFFFF"/>
      </a:lt1>
      <a:dk2>
        <a:srgbClr val="000000"/>
      </a:dk2>
      <a:lt2>
        <a:srgbClr val="CC3300"/>
      </a:lt2>
      <a:accent1>
        <a:srgbClr val="FFCC00"/>
      </a:accent1>
      <a:accent2>
        <a:srgbClr val="CC6600"/>
      </a:accent2>
      <a:accent3>
        <a:srgbClr val="FFFFFF"/>
      </a:accent3>
      <a:accent4>
        <a:srgbClr val="000000"/>
      </a:accent4>
      <a:accent5>
        <a:srgbClr val="FFE2AA"/>
      </a:accent5>
      <a:accent6>
        <a:srgbClr val="B95C00"/>
      </a:accent6>
      <a:hlink>
        <a:srgbClr val="663300"/>
      </a:hlink>
      <a:folHlink>
        <a:srgbClr val="CC9900"/>
      </a:folHlink>
    </a:clrScheme>
    <a:fontScheme name="Pixel">
      <a:majorFont>
        <a:latin typeface="Cambria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CBP3</Template>
  <TotalTime>285</TotalTime>
  <Words>526</Words>
  <Application>Microsoft Office PowerPoint</Application>
  <PresentationFormat>On-screen Show (4:3)</PresentationFormat>
  <Paragraphs>165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演示文稿设计模板</vt:lpstr>
      </vt:variant>
      <vt:variant>
        <vt:i4>2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宋体</vt:lpstr>
      <vt:lpstr>Cambria</vt:lpstr>
      <vt:lpstr>Calibri</vt:lpstr>
      <vt:lpstr>Wingdings</vt:lpstr>
      <vt:lpstr>Segoe UI</vt:lpstr>
      <vt:lpstr>Arial Black</vt:lpstr>
      <vt:lpstr>Century</vt:lpstr>
      <vt:lpstr>CBP3</vt:lpstr>
      <vt:lpstr>CBP3</vt:lpstr>
      <vt:lpstr>Perceptron Branch Prediction with Separated T/NT Weight Tables</vt:lpstr>
      <vt:lpstr>Perceptron Branch Prediction</vt:lpstr>
      <vt:lpstr>Intuition</vt:lpstr>
      <vt:lpstr>Intuition</vt:lpstr>
      <vt:lpstr>SWP: Separated Weight Predictor</vt:lpstr>
      <vt:lpstr>SWP: Separated Weight Predictor</vt:lpstr>
      <vt:lpstr>SWP: Separated Weight Predictor</vt:lpstr>
      <vt:lpstr>SWP: Separated Weight Predictor</vt:lpstr>
      <vt:lpstr>SWP: Separated Weight Predictor</vt:lpstr>
      <vt:lpstr>Implementation of SWP </vt:lpstr>
      <vt:lpstr>Simulation Result</vt:lpstr>
      <vt:lpstr>Optimization for space</vt:lpstr>
      <vt:lpstr>Optimization for space</vt:lpstr>
      <vt:lpstr>Configuration for CBP-3 </vt:lpstr>
      <vt:lpstr>Future work</vt:lpstr>
    </vt:vector>
  </TitlesOfParts>
  <Company>Computer - Aided Engineering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Perceptron Branch Prediction with Separated T/NT Weight Tables</dc:title>
  <dc:creator>Computer - Aided Engineering</dc:creator>
  <cp:lastModifiedBy>Ning</cp:lastModifiedBy>
  <cp:revision>10</cp:revision>
  <dcterms:created xsi:type="dcterms:W3CDTF">2011-06-02T01:39:02Z</dcterms:created>
  <dcterms:modified xsi:type="dcterms:W3CDTF">2011-06-04T18:05:58Z</dcterms:modified>
</cp:coreProperties>
</file>