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4"/>
  </p:notesMasterIdLst>
  <p:sldIdLst>
    <p:sldId id="256" r:id="rId2"/>
    <p:sldId id="360" r:id="rId3"/>
    <p:sldId id="361" r:id="rId4"/>
    <p:sldId id="264" r:id="rId5"/>
    <p:sldId id="353" r:id="rId6"/>
    <p:sldId id="356" r:id="rId7"/>
    <p:sldId id="330" r:id="rId8"/>
    <p:sldId id="358" r:id="rId9"/>
    <p:sldId id="359" r:id="rId10"/>
    <p:sldId id="332" r:id="rId11"/>
    <p:sldId id="350" r:id="rId12"/>
    <p:sldId id="335" r:id="rId13"/>
    <p:sldId id="346" r:id="rId14"/>
    <p:sldId id="336" r:id="rId15"/>
    <p:sldId id="337" r:id="rId16"/>
    <p:sldId id="338" r:id="rId17"/>
    <p:sldId id="352" r:id="rId18"/>
    <p:sldId id="347" r:id="rId19"/>
    <p:sldId id="348" r:id="rId20"/>
    <p:sldId id="363" r:id="rId21"/>
    <p:sldId id="339" r:id="rId22"/>
    <p:sldId id="355" r:id="rId23"/>
  </p:sldIdLst>
  <p:sldSz cx="10693400" cy="756126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ＭＳ Ｐゴシック" charset="-128"/>
        <a:cs typeface="+mn-cs"/>
      </a:defRPr>
    </a:lvl1pPr>
    <a:lvl2pPr marL="496888" indent="-396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ＭＳ Ｐゴシック" charset="-128"/>
        <a:cs typeface="+mn-cs"/>
      </a:defRPr>
    </a:lvl2pPr>
    <a:lvl3pPr marL="995363" indent="-809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ＭＳ Ｐゴシック" charset="-128"/>
        <a:cs typeface="+mn-cs"/>
      </a:defRPr>
    </a:lvl3pPr>
    <a:lvl4pPr marL="1492250" indent="-1206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ＭＳ Ｐゴシック" charset="-128"/>
        <a:cs typeface="+mn-cs"/>
      </a:defRPr>
    </a:lvl4pPr>
    <a:lvl5pPr marL="1990725" indent="-1619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 Black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 Black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FFC0"/>
    <a:srgbClr val="FF80FF"/>
    <a:srgbClr val="FF8080"/>
    <a:srgbClr val="800080"/>
    <a:srgbClr val="C4FFC4"/>
    <a:srgbClr val="00A000"/>
    <a:srgbClr val="80FF80"/>
    <a:srgbClr val="FF00FF"/>
    <a:srgbClr val="00FF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8" autoAdjust="0"/>
    <p:restoredTop sz="76418" autoAdjust="0"/>
  </p:normalViewPr>
  <p:slideViewPr>
    <p:cSldViewPr showGuides="1">
      <p:cViewPr varScale="1">
        <p:scale>
          <a:sx n="50" d="100"/>
          <a:sy n="50" d="100"/>
        </p:scale>
        <p:origin x="-966" y="-10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947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ot\Desktop\CR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ot\Desktop\CR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ot\Desktop\CRC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ot\Desktop\CR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9.7406874824973233E-2"/>
          <c:y val="5.2428580086866718E-2"/>
          <c:w val="0.89449048969457734"/>
          <c:h val="0.46127758085320542"/>
        </c:manualLayout>
      </c:layout>
      <c:barChart>
        <c:barDir val="col"/>
        <c:grouping val="clustered"/>
        <c:ser>
          <c:idx val="0"/>
          <c:order val="0"/>
          <c:tx>
            <c:strRef>
              <c:f>プレゼングラフ!$B$1</c:f>
              <c:strCache>
                <c:ptCount val="1"/>
                <c:pt idx="0">
                  <c:v>LRU</c:v>
                </c:pt>
              </c:strCache>
            </c:strRef>
          </c:tx>
          <c:spPr>
            <a:solidFill>
              <a:srgbClr val="00FF00"/>
            </a:solidFill>
          </c:spPr>
          <c:cat>
            <c:strRef>
              <c:f>プレゼングラフ!$A$2:$A$20</c:f>
              <c:strCache>
                <c:ptCount val="19"/>
                <c:pt idx="0">
                  <c:v>400.perl</c:v>
                </c:pt>
                <c:pt idx="1">
                  <c:v>401.bzip</c:v>
                </c:pt>
                <c:pt idx="2">
                  <c:v>429.mcf</c:v>
                </c:pt>
                <c:pt idx="3">
                  <c:v>433.milc</c:v>
                </c:pt>
                <c:pt idx="4">
                  <c:v>434.zeus</c:v>
                </c:pt>
                <c:pt idx="5">
                  <c:v>436.cact</c:v>
                </c:pt>
                <c:pt idx="6">
                  <c:v>437.lesl</c:v>
                </c:pt>
                <c:pt idx="7">
                  <c:v>450.sopl</c:v>
                </c:pt>
                <c:pt idx="8">
                  <c:v>456.hmme</c:v>
                </c:pt>
                <c:pt idx="9">
                  <c:v>459.Gems</c:v>
                </c:pt>
                <c:pt idx="10">
                  <c:v>462.libq</c:v>
                </c:pt>
                <c:pt idx="11">
                  <c:v>464.h264</c:v>
                </c:pt>
                <c:pt idx="12">
                  <c:v>470.lbm</c:v>
                </c:pt>
                <c:pt idx="13">
                  <c:v>471.omne</c:v>
                </c:pt>
                <c:pt idx="14">
                  <c:v>473.asta</c:v>
                </c:pt>
                <c:pt idx="15">
                  <c:v>481.wrf</c:v>
                </c:pt>
                <c:pt idx="16">
                  <c:v>482.sphi</c:v>
                </c:pt>
                <c:pt idx="17">
                  <c:v>483.xala</c:v>
                </c:pt>
                <c:pt idx="18">
                  <c:v>Average</c:v>
                </c:pt>
              </c:strCache>
            </c:strRef>
          </c:cat>
          <c:val>
            <c:numRef>
              <c:f>プレゼングラフ!$B$2:$B$20</c:f>
              <c:numCache>
                <c:formatCode>General</c:formatCode>
                <c:ptCount val="19"/>
                <c:pt idx="0">
                  <c:v>2.4855399999999999</c:v>
                </c:pt>
                <c:pt idx="1">
                  <c:v>1.8074599999999998</c:v>
                </c:pt>
                <c:pt idx="2">
                  <c:v>59.876580000000004</c:v>
                </c:pt>
                <c:pt idx="3">
                  <c:v>21.313359999999999</c:v>
                </c:pt>
                <c:pt idx="4">
                  <c:v>4.6010100000000005</c:v>
                </c:pt>
                <c:pt idx="5">
                  <c:v>4.5027200000000001</c:v>
                </c:pt>
                <c:pt idx="6">
                  <c:v>17.387830000000001</c:v>
                </c:pt>
                <c:pt idx="7">
                  <c:v>29.289679999999969</c:v>
                </c:pt>
                <c:pt idx="8">
                  <c:v>1.3385899999999999</c:v>
                </c:pt>
                <c:pt idx="9">
                  <c:v>14.573040000000002</c:v>
                </c:pt>
                <c:pt idx="10">
                  <c:v>29.629570000000001</c:v>
                </c:pt>
                <c:pt idx="11">
                  <c:v>1.4385399999999984</c:v>
                </c:pt>
                <c:pt idx="12">
                  <c:v>26.210549999999966</c:v>
                </c:pt>
                <c:pt idx="13">
                  <c:v>15.548069999999999</c:v>
                </c:pt>
                <c:pt idx="14">
                  <c:v>4.6217499999999996</c:v>
                </c:pt>
                <c:pt idx="15">
                  <c:v>9.1046400000000016</c:v>
                </c:pt>
                <c:pt idx="16">
                  <c:v>13.899030000000012</c:v>
                </c:pt>
                <c:pt idx="17">
                  <c:v>20.06681</c:v>
                </c:pt>
                <c:pt idx="18">
                  <c:v>9.6429400000000012</c:v>
                </c:pt>
              </c:numCache>
            </c:numRef>
          </c:val>
        </c:ser>
        <c:ser>
          <c:idx val="1"/>
          <c:order val="1"/>
          <c:tx>
            <c:strRef>
              <c:f>プレゼングラフ!$C$1</c:f>
              <c:strCache>
                <c:ptCount val="1"/>
                <c:pt idx="0">
                  <c:v>DIP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プレゼングラフ!$A$2:$A$20</c:f>
              <c:strCache>
                <c:ptCount val="19"/>
                <c:pt idx="0">
                  <c:v>400.perl</c:v>
                </c:pt>
                <c:pt idx="1">
                  <c:v>401.bzip</c:v>
                </c:pt>
                <c:pt idx="2">
                  <c:v>429.mcf</c:v>
                </c:pt>
                <c:pt idx="3">
                  <c:v>433.milc</c:v>
                </c:pt>
                <c:pt idx="4">
                  <c:v>434.zeus</c:v>
                </c:pt>
                <c:pt idx="5">
                  <c:v>436.cact</c:v>
                </c:pt>
                <c:pt idx="6">
                  <c:v>437.lesl</c:v>
                </c:pt>
                <c:pt idx="7">
                  <c:v>450.sopl</c:v>
                </c:pt>
                <c:pt idx="8">
                  <c:v>456.hmme</c:v>
                </c:pt>
                <c:pt idx="9">
                  <c:v>459.Gems</c:v>
                </c:pt>
                <c:pt idx="10">
                  <c:v>462.libq</c:v>
                </c:pt>
                <c:pt idx="11">
                  <c:v>464.h264</c:v>
                </c:pt>
                <c:pt idx="12">
                  <c:v>470.lbm</c:v>
                </c:pt>
                <c:pt idx="13">
                  <c:v>471.omne</c:v>
                </c:pt>
                <c:pt idx="14">
                  <c:v>473.asta</c:v>
                </c:pt>
                <c:pt idx="15">
                  <c:v>481.wrf</c:v>
                </c:pt>
                <c:pt idx="16">
                  <c:v>482.sphi</c:v>
                </c:pt>
                <c:pt idx="17">
                  <c:v>483.xala</c:v>
                </c:pt>
                <c:pt idx="18">
                  <c:v>Average</c:v>
                </c:pt>
              </c:strCache>
            </c:strRef>
          </c:cat>
          <c:val>
            <c:numRef>
              <c:f>プレゼングラフ!$C$2:$C$20</c:f>
              <c:numCache>
                <c:formatCode>General</c:formatCode>
                <c:ptCount val="19"/>
                <c:pt idx="0">
                  <c:v>2.4857900000000002</c:v>
                </c:pt>
                <c:pt idx="1">
                  <c:v>1.8358999999999985</c:v>
                </c:pt>
                <c:pt idx="2">
                  <c:v>60.163910000000058</c:v>
                </c:pt>
                <c:pt idx="3">
                  <c:v>21.311570000000025</c:v>
                </c:pt>
                <c:pt idx="4">
                  <c:v>4.5981899999999936</c:v>
                </c:pt>
                <c:pt idx="5">
                  <c:v>4.5033799999999999</c:v>
                </c:pt>
                <c:pt idx="6">
                  <c:v>17.381220000000003</c:v>
                </c:pt>
                <c:pt idx="7">
                  <c:v>29.424990000000001</c:v>
                </c:pt>
                <c:pt idx="8">
                  <c:v>1.3762999999999999</c:v>
                </c:pt>
                <c:pt idx="9">
                  <c:v>14.67773</c:v>
                </c:pt>
                <c:pt idx="10">
                  <c:v>29.339900000000025</c:v>
                </c:pt>
                <c:pt idx="11">
                  <c:v>1.4054999999999971</c:v>
                </c:pt>
                <c:pt idx="12">
                  <c:v>26.181759999999986</c:v>
                </c:pt>
                <c:pt idx="13">
                  <c:v>15.627079999999999</c:v>
                </c:pt>
                <c:pt idx="14">
                  <c:v>4.8981099999999955</c:v>
                </c:pt>
                <c:pt idx="15">
                  <c:v>9.0980799999999995</c:v>
                </c:pt>
                <c:pt idx="16">
                  <c:v>14.016070000000001</c:v>
                </c:pt>
                <c:pt idx="17">
                  <c:v>17.771840000000001</c:v>
                </c:pt>
                <c:pt idx="18">
                  <c:v>9.5881868965517256</c:v>
                </c:pt>
              </c:numCache>
            </c:numRef>
          </c:val>
        </c:ser>
        <c:ser>
          <c:idx val="2"/>
          <c:order val="2"/>
          <c:tx>
            <c:strRef>
              <c:f>プレゼングラフ!$D$1</c:f>
              <c:strCache>
                <c:ptCount val="1"/>
                <c:pt idx="0">
                  <c:v>MAIP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プレゼングラフ!$A$2:$A$20</c:f>
              <c:strCache>
                <c:ptCount val="19"/>
                <c:pt idx="0">
                  <c:v>400.perl</c:v>
                </c:pt>
                <c:pt idx="1">
                  <c:v>401.bzip</c:v>
                </c:pt>
                <c:pt idx="2">
                  <c:v>429.mcf</c:v>
                </c:pt>
                <c:pt idx="3">
                  <c:v>433.milc</c:v>
                </c:pt>
                <c:pt idx="4">
                  <c:v>434.zeus</c:v>
                </c:pt>
                <c:pt idx="5">
                  <c:v>436.cact</c:v>
                </c:pt>
                <c:pt idx="6">
                  <c:v>437.lesl</c:v>
                </c:pt>
                <c:pt idx="7">
                  <c:v>450.sopl</c:v>
                </c:pt>
                <c:pt idx="8">
                  <c:v>456.hmme</c:v>
                </c:pt>
                <c:pt idx="9">
                  <c:v>459.Gems</c:v>
                </c:pt>
                <c:pt idx="10">
                  <c:v>462.libq</c:v>
                </c:pt>
                <c:pt idx="11">
                  <c:v>464.h264</c:v>
                </c:pt>
                <c:pt idx="12">
                  <c:v>470.lbm</c:v>
                </c:pt>
                <c:pt idx="13">
                  <c:v>471.omne</c:v>
                </c:pt>
                <c:pt idx="14">
                  <c:v>473.asta</c:v>
                </c:pt>
                <c:pt idx="15">
                  <c:v>481.wrf</c:v>
                </c:pt>
                <c:pt idx="16">
                  <c:v>482.sphi</c:v>
                </c:pt>
                <c:pt idx="17">
                  <c:v>483.xala</c:v>
                </c:pt>
                <c:pt idx="18">
                  <c:v>Average</c:v>
                </c:pt>
              </c:strCache>
            </c:strRef>
          </c:cat>
          <c:val>
            <c:numRef>
              <c:f>プレゼングラフ!$D$2:$D$20</c:f>
              <c:numCache>
                <c:formatCode>General</c:formatCode>
                <c:ptCount val="19"/>
                <c:pt idx="0">
                  <c:v>2.4852800000000004</c:v>
                </c:pt>
                <c:pt idx="1">
                  <c:v>1.7847500000000021</c:v>
                </c:pt>
                <c:pt idx="2">
                  <c:v>50.69612000000005</c:v>
                </c:pt>
                <c:pt idx="3">
                  <c:v>21.19875</c:v>
                </c:pt>
                <c:pt idx="4">
                  <c:v>4.51912</c:v>
                </c:pt>
                <c:pt idx="5">
                  <c:v>4.1278299999999932</c:v>
                </c:pt>
                <c:pt idx="6">
                  <c:v>15.951460000000004</c:v>
                </c:pt>
                <c:pt idx="7">
                  <c:v>25.625040000000002</c:v>
                </c:pt>
                <c:pt idx="8">
                  <c:v>1.3051899999999999</c:v>
                </c:pt>
                <c:pt idx="9">
                  <c:v>14.736949999999998</c:v>
                </c:pt>
                <c:pt idx="10">
                  <c:v>28.823850000000029</c:v>
                </c:pt>
                <c:pt idx="11">
                  <c:v>1.2518599999999998</c:v>
                </c:pt>
                <c:pt idx="12">
                  <c:v>24.728759999999966</c:v>
                </c:pt>
                <c:pt idx="13">
                  <c:v>15.319840000000006</c:v>
                </c:pt>
                <c:pt idx="14">
                  <c:v>4.2434099999999999</c:v>
                </c:pt>
                <c:pt idx="15">
                  <c:v>8.8310500000000012</c:v>
                </c:pt>
                <c:pt idx="16">
                  <c:v>12.115630000000012</c:v>
                </c:pt>
                <c:pt idx="17">
                  <c:v>16.663340000000002</c:v>
                </c:pt>
                <c:pt idx="18">
                  <c:v>8.8397962068965548</c:v>
                </c:pt>
              </c:numCache>
            </c:numRef>
          </c:val>
        </c:ser>
        <c:ser>
          <c:idx val="3"/>
          <c:order val="3"/>
          <c:tx>
            <c:strRef>
              <c:f>プレゼングラフ!$E$1</c:f>
              <c:strCache>
                <c:ptCount val="1"/>
                <c:pt idx="0">
                  <c:v>OPT</c:v>
                </c:pt>
              </c:strCache>
            </c:strRef>
          </c:tx>
          <c:spPr>
            <a:solidFill>
              <a:srgbClr val="602080"/>
            </a:solidFill>
          </c:spPr>
          <c:cat>
            <c:strRef>
              <c:f>プレゼングラフ!$A$2:$A$20</c:f>
              <c:strCache>
                <c:ptCount val="19"/>
                <c:pt idx="0">
                  <c:v>400.perl</c:v>
                </c:pt>
                <c:pt idx="1">
                  <c:v>401.bzip</c:v>
                </c:pt>
                <c:pt idx="2">
                  <c:v>429.mcf</c:v>
                </c:pt>
                <c:pt idx="3">
                  <c:v>433.milc</c:v>
                </c:pt>
                <c:pt idx="4">
                  <c:v>434.zeus</c:v>
                </c:pt>
                <c:pt idx="5">
                  <c:v>436.cact</c:v>
                </c:pt>
                <c:pt idx="6">
                  <c:v>437.lesl</c:v>
                </c:pt>
                <c:pt idx="7">
                  <c:v>450.sopl</c:v>
                </c:pt>
                <c:pt idx="8">
                  <c:v>456.hmme</c:v>
                </c:pt>
                <c:pt idx="9">
                  <c:v>459.Gems</c:v>
                </c:pt>
                <c:pt idx="10">
                  <c:v>462.libq</c:v>
                </c:pt>
                <c:pt idx="11">
                  <c:v>464.h264</c:v>
                </c:pt>
                <c:pt idx="12">
                  <c:v>470.lbm</c:v>
                </c:pt>
                <c:pt idx="13">
                  <c:v>471.omne</c:v>
                </c:pt>
                <c:pt idx="14">
                  <c:v>473.asta</c:v>
                </c:pt>
                <c:pt idx="15">
                  <c:v>481.wrf</c:v>
                </c:pt>
                <c:pt idx="16">
                  <c:v>482.sphi</c:v>
                </c:pt>
                <c:pt idx="17">
                  <c:v>483.xala</c:v>
                </c:pt>
                <c:pt idx="18">
                  <c:v>Average</c:v>
                </c:pt>
              </c:strCache>
            </c:strRef>
          </c:cat>
          <c:val>
            <c:numRef>
              <c:f>プレゼングラフ!$E$2:$E$20</c:f>
              <c:numCache>
                <c:formatCode>General</c:formatCode>
                <c:ptCount val="19"/>
                <c:pt idx="0">
                  <c:v>2.4850700000000003</c:v>
                </c:pt>
                <c:pt idx="1">
                  <c:v>1.0766099999999998</c:v>
                </c:pt>
                <c:pt idx="2">
                  <c:v>45.267830000000011</c:v>
                </c:pt>
                <c:pt idx="3">
                  <c:v>20.821759999999987</c:v>
                </c:pt>
                <c:pt idx="4">
                  <c:v>4.1300699999999999</c:v>
                </c:pt>
                <c:pt idx="5">
                  <c:v>3.5346599999999961</c:v>
                </c:pt>
                <c:pt idx="6">
                  <c:v>14.641149999999998</c:v>
                </c:pt>
                <c:pt idx="7">
                  <c:v>19.514620000000001</c:v>
                </c:pt>
                <c:pt idx="8">
                  <c:v>1.0337799999999984</c:v>
                </c:pt>
                <c:pt idx="9">
                  <c:v>12.474600000000002</c:v>
                </c:pt>
                <c:pt idx="10">
                  <c:v>28.810369999999999</c:v>
                </c:pt>
                <c:pt idx="11">
                  <c:v>0.90654000000000001</c:v>
                </c:pt>
                <c:pt idx="12">
                  <c:v>21.99335</c:v>
                </c:pt>
                <c:pt idx="13">
                  <c:v>11.624899999999998</c:v>
                </c:pt>
                <c:pt idx="14">
                  <c:v>2.339209999999996</c:v>
                </c:pt>
                <c:pt idx="15">
                  <c:v>7.8253999999999975</c:v>
                </c:pt>
                <c:pt idx="16">
                  <c:v>11.711359999999999</c:v>
                </c:pt>
                <c:pt idx="17">
                  <c:v>14.801960000000001</c:v>
                </c:pt>
                <c:pt idx="18">
                  <c:v>7.8236296551724154</c:v>
                </c:pt>
              </c:numCache>
            </c:numRef>
          </c:val>
        </c:ser>
        <c:axId val="41104512"/>
        <c:axId val="41106048"/>
      </c:barChart>
      <c:catAx>
        <c:axId val="41104512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2000"/>
            </a:pPr>
            <a:endParaRPr lang="ja-JP"/>
          </a:p>
        </c:txPr>
        <c:crossAx val="41106048"/>
        <c:crosses val="autoZero"/>
        <c:auto val="1"/>
        <c:lblAlgn val="ctr"/>
        <c:lblOffset val="100"/>
      </c:catAx>
      <c:valAx>
        <c:axId val="41106048"/>
        <c:scaling>
          <c:orientation val="minMax"/>
          <c:max val="6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ja-JP" sz="2000" b="0"/>
                  <a:t>Miss per 1000</a:t>
                </a:r>
                <a:r>
                  <a:rPr lang="en-US" altLang="ja-JP" sz="2000" b="0" baseline="0"/>
                  <a:t> insts.</a:t>
                </a:r>
                <a:endParaRPr lang="ja-JP" altLang="en-US" sz="2000" b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41104512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38493778469058987"/>
          <c:y val="8.4237818181510521E-2"/>
          <c:w val="0.51429059632152085"/>
          <c:h val="0.11294107788212362"/>
        </c:manualLayout>
      </c:layout>
      <c:txPr>
        <a:bodyPr/>
        <a:lstStyle/>
        <a:p>
          <a:pPr>
            <a:defRPr sz="2400"/>
          </a:pPr>
          <a:endParaRPr lang="ja-JP"/>
        </a:p>
      </c:txPr>
    </c:legend>
    <c:plotVisOnly val="1"/>
  </c:chart>
  <c:spPr>
    <a:ln>
      <a:noFill/>
    </a:ln>
  </c:spPr>
  <c:txPr>
    <a:bodyPr/>
    <a:lstStyle/>
    <a:p>
      <a:pPr>
        <a:defRPr sz="160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0.13900573871854319"/>
          <c:y val="3.3974911931530676E-2"/>
          <c:w val="0.8531488193939003"/>
          <c:h val="0.79466746020654522"/>
        </c:manualLayout>
      </c:layout>
      <c:barChart>
        <c:barDir val="col"/>
        <c:grouping val="clustered"/>
        <c:ser>
          <c:idx val="0"/>
          <c:order val="0"/>
          <c:tx>
            <c:strRef>
              <c:f>WSpeedup!$J$1</c:f>
              <c:strCache>
                <c:ptCount val="1"/>
                <c:pt idx="0">
                  <c:v>TADIP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WSpeedup!$H$2:$H$17</c:f>
              <c:strCache>
                <c:ptCount val="16"/>
                <c:pt idx="0">
                  <c:v>403
429
433
483</c:v>
                </c:pt>
                <c:pt idx="1">
                  <c:v>429
450
456
482</c:v>
                </c:pt>
                <c:pt idx="2">
                  <c:v>401
434
456
470</c:v>
                </c:pt>
                <c:pt idx="3">
                  <c:v>450
464
473
483</c:v>
                </c:pt>
                <c:pt idx="4">
                  <c:v>401
433
450
462</c:v>
                </c:pt>
                <c:pt idx="5">
                  <c:v>401
450
450
482</c:v>
                </c:pt>
                <c:pt idx="6">
                  <c:v>403
434
450
464</c:v>
                </c:pt>
                <c:pt idx="7">
                  <c:v>403
456
459
473</c:v>
                </c:pt>
                <c:pt idx="8">
                  <c:v>434
450
482
483</c:v>
                </c:pt>
                <c:pt idx="9">
                  <c:v>400
429
473
483</c:v>
                </c:pt>
                <c:pt idx="10">
                  <c:v>400
450
456
462</c:v>
                </c:pt>
                <c:pt idx="11">
                  <c:v>433
434
450
462</c:v>
                </c:pt>
                <c:pt idx="12">
                  <c:v>433
450
470
483</c:v>
                </c:pt>
                <c:pt idx="13">
                  <c:v>433
434
450
462</c:v>
                </c:pt>
                <c:pt idx="14">
                  <c:v>400
416
456
464</c:v>
                </c:pt>
                <c:pt idx="15">
                  <c:v>gmean</c:v>
                </c:pt>
              </c:strCache>
            </c:strRef>
          </c:cat>
          <c:val>
            <c:numRef>
              <c:f>WSpeedup!$J$2:$J$17</c:f>
              <c:numCache>
                <c:formatCode>General</c:formatCode>
                <c:ptCount val="16"/>
                <c:pt idx="0">
                  <c:v>-1.7363100930000161E-3</c:v>
                </c:pt>
                <c:pt idx="1">
                  <c:v>-3.5947904400002314E-4</c:v>
                </c:pt>
                <c:pt idx="2">
                  <c:v>-1.7977746499997507E-4</c:v>
                </c:pt>
                <c:pt idx="3">
                  <c:v>-8.9284385410000246E-3</c:v>
                </c:pt>
                <c:pt idx="4">
                  <c:v>1.0672665300000001E-3</c:v>
                </c:pt>
                <c:pt idx="5">
                  <c:v>-8.1218658100001861E-4</c:v>
                </c:pt>
                <c:pt idx="6">
                  <c:v>-4.7859312900000504E-4</c:v>
                </c:pt>
                <c:pt idx="7">
                  <c:v>-7.2024624460000101E-3</c:v>
                </c:pt>
                <c:pt idx="8">
                  <c:v>-8.4728101700004728E-4</c:v>
                </c:pt>
                <c:pt idx="9">
                  <c:v>-6.3003938679999684E-3</c:v>
                </c:pt>
                <c:pt idx="10">
                  <c:v>1.9397184800000807E-3</c:v>
                </c:pt>
                <c:pt idx="11">
                  <c:v>1.5615280790000081E-2</c:v>
                </c:pt>
                <c:pt idx="12">
                  <c:v>-1.3122425599998522E-4</c:v>
                </c:pt>
                <c:pt idx="13">
                  <c:v>1.5619790369999942E-2</c:v>
                </c:pt>
                <c:pt idx="14">
                  <c:v>-4.5087979100000508E-4</c:v>
                </c:pt>
                <c:pt idx="15">
                  <c:v>4.3226601369283912E-4</c:v>
                </c:pt>
              </c:numCache>
            </c:numRef>
          </c:val>
        </c:ser>
        <c:ser>
          <c:idx val="1"/>
          <c:order val="1"/>
          <c:tx>
            <c:strRef>
              <c:f>WSpeedup!$K$1</c:f>
              <c:strCache>
                <c:ptCount val="1"/>
                <c:pt idx="0">
                  <c:v>MAIP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WSpeedup!$H$2:$H$17</c:f>
              <c:strCache>
                <c:ptCount val="16"/>
                <c:pt idx="0">
                  <c:v>403
429
433
483</c:v>
                </c:pt>
                <c:pt idx="1">
                  <c:v>429
450
456
482</c:v>
                </c:pt>
                <c:pt idx="2">
                  <c:v>401
434
456
470</c:v>
                </c:pt>
                <c:pt idx="3">
                  <c:v>450
464
473
483</c:v>
                </c:pt>
                <c:pt idx="4">
                  <c:v>401
433
450
462</c:v>
                </c:pt>
                <c:pt idx="5">
                  <c:v>401
450
450
482</c:v>
                </c:pt>
                <c:pt idx="6">
                  <c:v>403
434
450
464</c:v>
                </c:pt>
                <c:pt idx="7">
                  <c:v>403
456
459
473</c:v>
                </c:pt>
                <c:pt idx="8">
                  <c:v>434
450
482
483</c:v>
                </c:pt>
                <c:pt idx="9">
                  <c:v>400
429
473
483</c:v>
                </c:pt>
                <c:pt idx="10">
                  <c:v>400
450
456
462</c:v>
                </c:pt>
                <c:pt idx="11">
                  <c:v>433
434
450
462</c:v>
                </c:pt>
                <c:pt idx="12">
                  <c:v>433
450
470
483</c:v>
                </c:pt>
                <c:pt idx="13">
                  <c:v>433
434
450
462</c:v>
                </c:pt>
                <c:pt idx="14">
                  <c:v>400
416
456
464</c:v>
                </c:pt>
                <c:pt idx="15">
                  <c:v>gmean</c:v>
                </c:pt>
              </c:strCache>
            </c:strRef>
          </c:cat>
          <c:val>
            <c:numRef>
              <c:f>WSpeedup!$K$2:$K$17</c:f>
              <c:numCache>
                <c:formatCode>General</c:formatCode>
                <c:ptCount val="16"/>
                <c:pt idx="0">
                  <c:v>0.15362798397000021</c:v>
                </c:pt>
                <c:pt idx="1">
                  <c:v>0.13599424446000091</c:v>
                </c:pt>
                <c:pt idx="2">
                  <c:v>0.10439256578000022</c:v>
                </c:pt>
                <c:pt idx="3">
                  <c:v>3.8338414869999893E-2</c:v>
                </c:pt>
                <c:pt idx="4">
                  <c:v>0.11685387691000004</c:v>
                </c:pt>
                <c:pt idx="5">
                  <c:v>7.3379185889999907E-2</c:v>
                </c:pt>
                <c:pt idx="6">
                  <c:v>7.0136744780000093E-2</c:v>
                </c:pt>
                <c:pt idx="7">
                  <c:v>-6.3752174490000514E-3</c:v>
                </c:pt>
                <c:pt idx="8">
                  <c:v>0.11375747825999993</c:v>
                </c:pt>
                <c:pt idx="9">
                  <c:v>5.309876070999997E-2</c:v>
                </c:pt>
                <c:pt idx="10">
                  <c:v>0.13129466838000003</c:v>
                </c:pt>
                <c:pt idx="11">
                  <c:v>0.13351060081999999</c:v>
                </c:pt>
                <c:pt idx="12">
                  <c:v>7.7418552079999925E-2</c:v>
                </c:pt>
                <c:pt idx="13">
                  <c:v>0.13236646458000059</c:v>
                </c:pt>
                <c:pt idx="14">
                  <c:v>5.2253970199999999E-2</c:v>
                </c:pt>
                <c:pt idx="15">
                  <c:v>9.1116794824299713E-2</c:v>
                </c:pt>
              </c:numCache>
            </c:numRef>
          </c:val>
        </c:ser>
        <c:axId val="41152512"/>
        <c:axId val="41154048"/>
      </c:barChart>
      <c:catAx>
        <c:axId val="41152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41154048"/>
        <c:crosses val="autoZero"/>
        <c:auto val="1"/>
        <c:lblAlgn val="ctr"/>
        <c:lblOffset val="100"/>
      </c:catAx>
      <c:valAx>
        <c:axId val="41154048"/>
        <c:scaling>
          <c:orientation val="minMax"/>
          <c:max val="0.18000000000000024"/>
          <c:min val="-6.0000000000000032E-2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ja-JP" sz="2000" b="0" dirty="0"/>
                  <a:t>Weight</a:t>
                </a:r>
                <a:r>
                  <a:rPr lang="en-US" altLang="ja-JP" sz="2000" b="0" baseline="0" dirty="0"/>
                  <a:t>ed Speedup</a:t>
                </a:r>
                <a:endParaRPr lang="ja-JP" altLang="en-US" sz="2000" b="0" dirty="0"/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41152512"/>
        <c:crosses val="autoZero"/>
        <c:crossBetween val="between"/>
        <c:majorUnit val="6.0000000000000032E-2"/>
      </c:valAx>
    </c:plotArea>
    <c:legend>
      <c:legendPos val="r"/>
      <c:layout>
        <c:manualLayout>
          <c:xMode val="edge"/>
          <c:yMode val="edge"/>
          <c:x val="0.65157911747179975"/>
          <c:y val="3.616712962962982E-2"/>
          <c:w val="0.33814210037268766"/>
          <c:h val="0.1307291666666667"/>
        </c:manualLayout>
      </c:layout>
      <c:txPr>
        <a:bodyPr/>
        <a:lstStyle/>
        <a:p>
          <a:pPr>
            <a:defRPr sz="2400"/>
          </a:pPr>
          <a:endParaRPr lang="ja-JP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>
        <c:manualLayout>
          <c:layoutTarget val="inner"/>
          <c:xMode val="edge"/>
          <c:yMode val="edge"/>
          <c:x val="0.12561347425640809"/>
          <c:y val="7.1238099817114986E-2"/>
          <c:w val="0.87007779285145914"/>
          <c:h val="0.78899091257105958"/>
        </c:manualLayout>
      </c:layout>
      <c:barChart>
        <c:barDir val="col"/>
        <c:grouping val="clustered"/>
        <c:ser>
          <c:idx val="0"/>
          <c:order val="0"/>
          <c:tx>
            <c:strRef>
              <c:f>プレゼングラフ!$K$1</c:f>
              <c:strCache>
                <c:ptCount val="1"/>
                <c:pt idx="0">
                  <c:v>DIP</c:v>
                </c:pt>
              </c:strCache>
            </c:strRef>
          </c:tx>
          <c:spPr>
            <a:solidFill>
              <a:srgbClr val="0000FF"/>
            </a:solidFill>
          </c:spPr>
          <c:cat>
            <c:strRef>
              <c:f>プレゼングラフ!$J$2:$J$20</c:f>
              <c:strCache>
                <c:ptCount val="19"/>
                <c:pt idx="0">
                  <c:v>400.perl</c:v>
                </c:pt>
                <c:pt idx="1">
                  <c:v>401.bzip</c:v>
                </c:pt>
                <c:pt idx="2">
                  <c:v>429.mcf</c:v>
                </c:pt>
                <c:pt idx="3">
                  <c:v>433.milc</c:v>
                </c:pt>
                <c:pt idx="4">
                  <c:v>434.zeus</c:v>
                </c:pt>
                <c:pt idx="5">
                  <c:v>436.cact</c:v>
                </c:pt>
                <c:pt idx="6">
                  <c:v>437.lesl</c:v>
                </c:pt>
                <c:pt idx="7">
                  <c:v>450.sopl</c:v>
                </c:pt>
                <c:pt idx="8">
                  <c:v>456.hmme</c:v>
                </c:pt>
                <c:pt idx="9">
                  <c:v>459.Gems</c:v>
                </c:pt>
                <c:pt idx="10">
                  <c:v>462.libq</c:v>
                </c:pt>
                <c:pt idx="11">
                  <c:v>464.h264</c:v>
                </c:pt>
                <c:pt idx="12">
                  <c:v>470.lbm</c:v>
                </c:pt>
                <c:pt idx="13">
                  <c:v>471.omne</c:v>
                </c:pt>
                <c:pt idx="14">
                  <c:v>473.asta</c:v>
                </c:pt>
                <c:pt idx="15">
                  <c:v>481.wrf</c:v>
                </c:pt>
                <c:pt idx="16">
                  <c:v>482.sphi</c:v>
                </c:pt>
                <c:pt idx="17">
                  <c:v>483.xala</c:v>
                </c:pt>
                <c:pt idx="18">
                  <c:v>gmean</c:v>
                </c:pt>
              </c:strCache>
            </c:strRef>
          </c:cat>
          <c:val>
            <c:numRef>
              <c:f>プレゼングラフ!$K$2:$K$20</c:f>
              <c:numCache>
                <c:formatCode>General</c:formatCode>
                <c:ptCount val="19"/>
                <c:pt idx="0">
                  <c:v>5.9552684895658682E-5</c:v>
                </c:pt>
                <c:pt idx="1">
                  <c:v>7.7251947686203318E-3</c:v>
                </c:pt>
                <c:pt idx="2">
                  <c:v>2.7747918372917966E-3</c:v>
                </c:pt>
                <c:pt idx="3">
                  <c:v>-1.5033159681077145E-4</c:v>
                </c:pt>
                <c:pt idx="4">
                  <c:v>-1.5949623540179055E-4</c:v>
                </c:pt>
                <c:pt idx="5">
                  <c:v>9.5793188216175551E-4</c:v>
                </c:pt>
                <c:pt idx="6">
                  <c:v>-1.735006650859239E-4</c:v>
                </c:pt>
                <c:pt idx="7">
                  <c:v>3.4711854284861232E-3</c:v>
                </c:pt>
                <c:pt idx="8">
                  <c:v>1.3907132711797462E-2</c:v>
                </c:pt>
                <c:pt idx="9">
                  <c:v>7.5522164968728888E-3</c:v>
                </c:pt>
                <c:pt idx="10">
                  <c:v>-2.1301195486881429E-3</c:v>
                </c:pt>
                <c:pt idx="11">
                  <c:v>4.6864613077144471E-3</c:v>
                </c:pt>
                <c:pt idx="12">
                  <c:v>0</c:v>
                </c:pt>
                <c:pt idx="13">
                  <c:v>4.4369678360662874E-3</c:v>
                </c:pt>
                <c:pt idx="14">
                  <c:v>5.1374823110431699E-2</c:v>
                </c:pt>
                <c:pt idx="15">
                  <c:v>-3.9354584809136995E-4</c:v>
                </c:pt>
                <c:pt idx="16">
                  <c:v>7.6482511548976589E-3</c:v>
                </c:pt>
                <c:pt idx="17">
                  <c:v>-8.2594718798676053E-2</c:v>
                </c:pt>
                <c:pt idx="18">
                  <c:v>6.7136434283687914E-4</c:v>
                </c:pt>
              </c:numCache>
            </c:numRef>
          </c:val>
        </c:ser>
        <c:ser>
          <c:idx val="1"/>
          <c:order val="1"/>
          <c:tx>
            <c:strRef>
              <c:f>プレゼングラフ!$L$1</c:f>
              <c:strCache>
                <c:ptCount val="1"/>
                <c:pt idx="0">
                  <c:v>MAIP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プレゼングラフ!$J$2:$J$20</c:f>
              <c:strCache>
                <c:ptCount val="19"/>
                <c:pt idx="0">
                  <c:v>400.perl</c:v>
                </c:pt>
                <c:pt idx="1">
                  <c:v>401.bzip</c:v>
                </c:pt>
                <c:pt idx="2">
                  <c:v>429.mcf</c:v>
                </c:pt>
                <c:pt idx="3">
                  <c:v>433.milc</c:v>
                </c:pt>
                <c:pt idx="4">
                  <c:v>434.zeus</c:v>
                </c:pt>
                <c:pt idx="5">
                  <c:v>436.cact</c:v>
                </c:pt>
                <c:pt idx="6">
                  <c:v>437.lesl</c:v>
                </c:pt>
                <c:pt idx="7">
                  <c:v>450.sopl</c:v>
                </c:pt>
                <c:pt idx="8">
                  <c:v>456.hmme</c:v>
                </c:pt>
                <c:pt idx="9">
                  <c:v>459.Gems</c:v>
                </c:pt>
                <c:pt idx="10">
                  <c:v>462.libq</c:v>
                </c:pt>
                <c:pt idx="11">
                  <c:v>464.h264</c:v>
                </c:pt>
                <c:pt idx="12">
                  <c:v>470.lbm</c:v>
                </c:pt>
                <c:pt idx="13">
                  <c:v>471.omne</c:v>
                </c:pt>
                <c:pt idx="14">
                  <c:v>473.asta</c:v>
                </c:pt>
                <c:pt idx="15">
                  <c:v>481.wrf</c:v>
                </c:pt>
                <c:pt idx="16">
                  <c:v>482.sphi</c:v>
                </c:pt>
                <c:pt idx="17">
                  <c:v>483.xala</c:v>
                </c:pt>
                <c:pt idx="18">
                  <c:v>gmean</c:v>
                </c:pt>
              </c:strCache>
            </c:strRef>
          </c:cat>
          <c:val>
            <c:numRef>
              <c:f>プレゼングラフ!$L$2:$L$20</c:f>
              <c:numCache>
                <c:formatCode>General</c:formatCode>
                <c:ptCount val="19"/>
                <c:pt idx="0">
                  <c:v>7.0723814817652702E-5</c:v>
                </c:pt>
                <c:pt idx="1">
                  <c:v>1.9362742065210742E-2</c:v>
                </c:pt>
                <c:pt idx="2">
                  <c:v>0.1573202609539186</c:v>
                </c:pt>
                <c:pt idx="3">
                  <c:v>3.3764772087789842E-3</c:v>
                </c:pt>
                <c:pt idx="4">
                  <c:v>1.1196170599402613E-2</c:v>
                </c:pt>
                <c:pt idx="5">
                  <c:v>8.570813603099435E-2</c:v>
                </c:pt>
                <c:pt idx="6">
                  <c:v>1.5120579774430742E-2</c:v>
                </c:pt>
                <c:pt idx="7">
                  <c:v>3.4175621100780207E-2</c:v>
                </c:pt>
                <c:pt idx="8">
                  <c:v>4.0208440555842334E-3</c:v>
                </c:pt>
                <c:pt idx="9">
                  <c:v>-2.1420735579976539E-2</c:v>
                </c:pt>
                <c:pt idx="10">
                  <c:v>2.3575638506876211E-2</c:v>
                </c:pt>
                <c:pt idx="11">
                  <c:v>4.3653987645237584E-2</c:v>
                </c:pt>
                <c:pt idx="12">
                  <c:v>6.0632297999952008E-4</c:v>
                </c:pt>
                <c:pt idx="13">
                  <c:v>-1.5774696187067283E-2</c:v>
                </c:pt>
                <c:pt idx="14">
                  <c:v>1.6098261016376902E-2</c:v>
                </c:pt>
                <c:pt idx="15">
                  <c:v>2.3190644851134527E-2</c:v>
                </c:pt>
                <c:pt idx="16">
                  <c:v>8.6031689149409965E-2</c:v>
                </c:pt>
                <c:pt idx="17">
                  <c:v>0.15467069178111292</c:v>
                </c:pt>
                <c:pt idx="18">
                  <c:v>2.1196439401897069E-2</c:v>
                </c:pt>
              </c:numCache>
            </c:numRef>
          </c:val>
        </c:ser>
        <c:axId val="68368256"/>
        <c:axId val="68369792"/>
      </c:barChart>
      <c:catAx>
        <c:axId val="68368256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1600">
                <a:effectLst/>
              </a:defRPr>
            </a:pPr>
            <a:endParaRPr lang="ja-JP"/>
          </a:p>
        </c:txPr>
        <c:crossAx val="68369792"/>
        <c:crosses val="autoZero"/>
        <c:auto val="1"/>
        <c:lblAlgn val="ctr"/>
        <c:lblOffset val="100"/>
      </c:catAx>
      <c:valAx>
        <c:axId val="68369792"/>
        <c:scaling>
          <c:orientation val="minMax"/>
          <c:max val="0.2"/>
          <c:min val="-0.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altLang="ja-JP" sz="2000" b="0"/>
                  <a:t>Speedup</a:t>
                </a:r>
                <a:endParaRPr lang="ja-JP" altLang="en-US" sz="2000" b="0"/>
              </a:p>
            </c:rich>
          </c:tx>
          <c:layout/>
        </c:title>
        <c:numFmt formatCode="0%" sourceLinked="0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68368256"/>
        <c:crosses val="autoZero"/>
        <c:crossBetween val="between"/>
        <c:majorUnit val="0.1"/>
      </c:valAx>
    </c:plotArea>
    <c:legend>
      <c:legendPos val="r"/>
      <c:layout>
        <c:manualLayout>
          <c:xMode val="edge"/>
          <c:yMode val="edge"/>
          <c:x val="0.6039857856169345"/>
          <c:y val="6.9412163656039402E-2"/>
          <c:w val="0.32650746887023202"/>
          <c:h val="0.16729771282646441"/>
        </c:manualLayout>
      </c:layout>
      <c:txPr>
        <a:bodyPr/>
        <a:lstStyle/>
        <a:p>
          <a:pPr>
            <a:defRPr sz="2400"/>
          </a:pPr>
          <a:endParaRPr lang="ja-JP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プレゼングラフ!$H$1</c:f>
              <c:strCache>
                <c:ptCount val="1"/>
                <c:pt idx="0">
                  <c:v>Line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プレゼングラフ!$G$2:$G$20</c:f>
              <c:strCache>
                <c:ptCount val="19"/>
                <c:pt idx="0">
                  <c:v>400.perl</c:v>
                </c:pt>
                <c:pt idx="1">
                  <c:v>401.bzip</c:v>
                </c:pt>
                <c:pt idx="2">
                  <c:v>429.mcf</c:v>
                </c:pt>
                <c:pt idx="3">
                  <c:v>433.milc</c:v>
                </c:pt>
                <c:pt idx="4">
                  <c:v>434.zeus</c:v>
                </c:pt>
                <c:pt idx="5">
                  <c:v>436.cact</c:v>
                </c:pt>
                <c:pt idx="6">
                  <c:v>437.lesl</c:v>
                </c:pt>
                <c:pt idx="7">
                  <c:v>450.sopl</c:v>
                </c:pt>
                <c:pt idx="8">
                  <c:v>456.hmme</c:v>
                </c:pt>
                <c:pt idx="9">
                  <c:v>459.Gems</c:v>
                </c:pt>
                <c:pt idx="10">
                  <c:v>462.libq</c:v>
                </c:pt>
                <c:pt idx="11">
                  <c:v>464.h264</c:v>
                </c:pt>
                <c:pt idx="12">
                  <c:v>470.lbm</c:v>
                </c:pt>
                <c:pt idx="13">
                  <c:v>471.omne</c:v>
                </c:pt>
                <c:pt idx="14">
                  <c:v>473.asta</c:v>
                </c:pt>
                <c:pt idx="15">
                  <c:v>481.wrf</c:v>
                </c:pt>
                <c:pt idx="16">
                  <c:v>482.sphi</c:v>
                </c:pt>
                <c:pt idx="17">
                  <c:v>483.xala</c:v>
                </c:pt>
                <c:pt idx="18">
                  <c:v>Average</c:v>
                </c:pt>
              </c:strCache>
            </c:strRef>
          </c:cat>
          <c:val>
            <c:numRef>
              <c:f>プレゼングラフ!$H$2:$H$20</c:f>
              <c:numCache>
                <c:formatCode>General</c:formatCode>
                <c:ptCount val="19"/>
                <c:pt idx="0">
                  <c:v>1.2122802734375</c:v>
                </c:pt>
                <c:pt idx="1">
                  <c:v>2.216796875</c:v>
                </c:pt>
                <c:pt idx="2">
                  <c:v>1.9165039062500035E-2</c:v>
                </c:pt>
                <c:pt idx="3">
                  <c:v>0.53369140625000178</c:v>
                </c:pt>
                <c:pt idx="4">
                  <c:v>1.8007812499999998</c:v>
                </c:pt>
                <c:pt idx="5">
                  <c:v>1.59552001953125</c:v>
                </c:pt>
                <c:pt idx="6">
                  <c:v>2.5276489257812456</c:v>
                </c:pt>
                <c:pt idx="7">
                  <c:v>0.795654296875001</c:v>
                </c:pt>
                <c:pt idx="8">
                  <c:v>1.68756103515625</c:v>
                </c:pt>
                <c:pt idx="9">
                  <c:v>3.7414550781250042E-2</c:v>
                </c:pt>
                <c:pt idx="10">
                  <c:v>2.97930908203125</c:v>
                </c:pt>
                <c:pt idx="11">
                  <c:v>0.98077392578124845</c:v>
                </c:pt>
                <c:pt idx="12">
                  <c:v>2.867553710937504</c:v>
                </c:pt>
                <c:pt idx="13">
                  <c:v>5.7128906250000014E-2</c:v>
                </c:pt>
                <c:pt idx="14">
                  <c:v>3.8330078125000042E-2</c:v>
                </c:pt>
                <c:pt idx="15">
                  <c:v>1.7402343749999998</c:v>
                </c:pt>
                <c:pt idx="16">
                  <c:v>0.95550537109375</c:v>
                </c:pt>
                <c:pt idx="17">
                  <c:v>0.588623046875</c:v>
                </c:pt>
                <c:pt idx="18">
                  <c:v>0.93318500000000004</c:v>
                </c:pt>
              </c:numCache>
            </c:numRef>
          </c:val>
        </c:ser>
        <c:axId val="41112704"/>
        <c:axId val="68408064"/>
      </c:barChart>
      <c:catAx>
        <c:axId val="4111270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2000"/>
            </a:pPr>
            <a:endParaRPr lang="ja-JP"/>
          </a:p>
        </c:txPr>
        <c:crossAx val="68408064"/>
        <c:crosses val="autoZero"/>
        <c:auto val="1"/>
        <c:lblAlgn val="ctr"/>
        <c:lblOffset val="100"/>
      </c:catAx>
      <c:valAx>
        <c:axId val="68408064"/>
        <c:scaling>
          <c:orientation val="minMax"/>
          <c:max val="3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altLang="ja-JP" sz="2000" b="0"/>
                  <a:t>Covered Area (MB)</a:t>
                </a:r>
                <a:endParaRPr lang="ja-JP" altLang="en-US" sz="2000" b="0"/>
              </a:p>
            </c:rich>
          </c:tx>
          <c:layout/>
        </c:title>
        <c:numFmt formatCode="#,##0.0_);[Red]\(#,##0.0\)" sourceLinked="0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41112704"/>
        <c:crosses val="autoZero"/>
        <c:crossBetween val="between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7" rIns="91436" bIns="457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7" rIns="91436" bIns="457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746125"/>
            <a:ext cx="52705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7" rIns="91436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7" rIns="91436" bIns="457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7" rIns="91436" bIns="457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8719E19-16F2-4D64-93E1-4367CAB5D45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968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953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492250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9907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489225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8D8A03-3A38-4375-8B13-982650AD05E2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525" y="4721225"/>
            <a:ext cx="5770563" cy="4816475"/>
          </a:xfrm>
          <a:noFill/>
          <a:ln/>
        </p:spPr>
        <p:txBody>
          <a:bodyPr lIns="92066" tIns="46032" rIns="92066" bIns="46032"/>
          <a:lstStyle/>
          <a:p>
            <a:pPr eaLnBrk="1" hangingPunct="1"/>
            <a:endParaRPr lang="ja-JP" altLang="ja-JP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ea typeface="ＭＳ Ｐ明朝" pitchFamily="18" charset="-128"/>
              </a:rPr>
              <a:t>Maps are stored in cache like</a:t>
            </a:r>
            <a:r>
              <a:rPr lang="en-US" altLang="ja-JP" baseline="0" dirty="0" smtClean="0">
                <a:ea typeface="ＭＳ Ｐ明朝" pitchFamily="18" charset="-128"/>
              </a:rPr>
              <a:t> data structure</a:t>
            </a:r>
            <a:endParaRPr lang="en-US" altLang="ja-JP" dirty="0" smtClean="0">
              <a:ea typeface="ＭＳ Ｐ明朝" pitchFamily="18" charset="-128"/>
            </a:endParaRPr>
          </a:p>
          <a:p>
            <a:r>
              <a:rPr lang="en-US" altLang="ja-JP" dirty="0" smtClean="0">
                <a:ea typeface="ＭＳ Ｐ明朝" pitchFamily="18" charset="-128"/>
              </a:rPr>
              <a:t>At the best</a:t>
            </a:r>
            <a:r>
              <a:rPr lang="en-US" altLang="ja-JP" baseline="0" dirty="0" smtClean="0">
                <a:ea typeface="ＭＳ Ｐ明朝" pitchFamily="18" charset="-128"/>
              </a:rPr>
              <a:t> case, one map requires only one bit for tracking 1 cache line.</a:t>
            </a:r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327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51155F-3E4E-44FD-8999-7F318264B475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3379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9E4B0C-9636-42BC-B7DD-79FB80A26433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3482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30ED5-FA36-4FF8-B7A4-BC00E5F6CF74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3584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4B95DF-B422-4153-9317-AE293718E840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3686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2BC862-F9D4-4CC1-A41C-3AC59CC51DC3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3789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1FD5F-376C-4F6A-A063-1E28E9D2B0E4}" type="slidenum">
              <a:rPr lang="en-US" altLang="ja-JP" smtClean="0"/>
              <a:pPr/>
              <a:t>15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3891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E580AE-7253-40FC-8DFF-AAA6BE78C60F}" type="slidenum">
              <a:rPr lang="en-US" altLang="ja-JP" smtClean="0"/>
              <a:pPr/>
              <a:t>16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ea typeface="ＭＳ Ｐ明朝" pitchFamily="18" charset="-128"/>
              </a:rPr>
              <a:t>We also evaluate the cost-efficiency of the memory access map.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ea typeface="ＭＳ Ｐ明朝" pitchFamily="18" charset="-128"/>
              </a:rPr>
              <a:t>This</a:t>
            </a:r>
            <a:r>
              <a:rPr lang="en-US" altLang="ja-JP" baseline="0" dirty="0" smtClean="0">
                <a:ea typeface="ＭＳ Ｐ明朝" pitchFamily="18" charset="-128"/>
              </a:rPr>
              <a:t> graph shows the covered area by memory access map when the simulation is finished.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>
              <a:ea typeface="ＭＳ Ｐ明朝" pitchFamily="1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>
                <a:ea typeface="ＭＳ Ｐ明朝" pitchFamily="18" charset="-128"/>
              </a:rPr>
              <a:t>It covers about 1.0MB in average.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>
                <a:ea typeface="ＭＳ Ｐ明朝" pitchFamily="18" charset="-128"/>
              </a:rPr>
              <a:t>It requires 1.9 bit for tracking 1 cache line.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baseline="0" dirty="0" smtClean="0">
              <a:ea typeface="ＭＳ Ｐ明朝" pitchFamily="1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>
                <a:ea typeface="ＭＳ Ｐ明朝" pitchFamily="18" charset="-128"/>
              </a:rPr>
              <a:t>In 9 of 18 benchmarks, the MAIP covers more than 1.0MB area.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>
                <a:ea typeface="ＭＳ Ｐ明朝" pitchFamily="18" charset="-128"/>
              </a:rPr>
              <a:t>In 14 of 18 benchmarks, the MAIP covers more than 256KB area.</a:t>
            </a:r>
            <a:endParaRPr lang="en-US" altLang="ja-JP" dirty="0" smtClean="0">
              <a:ea typeface="ＭＳ Ｐ明朝" pitchFamily="1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ea typeface="ＭＳ Ｐ明朝" pitchFamily="18" charset="-128"/>
              </a:rPr>
              <a:t>It indicate that the memory</a:t>
            </a:r>
            <a:r>
              <a:rPr lang="en-US" altLang="ja-JP" baseline="0" dirty="0" smtClean="0">
                <a:ea typeface="ＭＳ Ｐ明朝" pitchFamily="18" charset="-128"/>
              </a:rPr>
              <a:t> access map can track large memory address space that is comparable to large cache memory.</a:t>
            </a:r>
            <a:endParaRPr lang="en-US" altLang="ja-JP" dirty="0" smtClean="0">
              <a:ea typeface="ＭＳ Ｐ明朝" pitchFamily="1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>
              <a:ea typeface="ＭＳ Ｐ明朝" pitchFamily="18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>
                <a:ea typeface="ＭＳ Ｐ明朝" pitchFamily="18" charset="-128"/>
              </a:rPr>
              <a:t>Exceeding break-even</a:t>
            </a:r>
            <a:r>
              <a:rPr lang="en-US" altLang="ja-JP" baseline="0" dirty="0" smtClean="0">
                <a:ea typeface="ＭＳ Ｐ明朝" pitchFamily="18" charset="-128"/>
              </a:rPr>
              <a:t> point</a:t>
            </a:r>
            <a:endParaRPr lang="ja-JP" altLang="en-US" dirty="0" smtClean="0">
              <a:ea typeface="ＭＳ Ｐ明朝" pitchFamily="18" charset="-128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19E19-16F2-4D64-93E1-4367CAB5D45D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39940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75143-EE71-4018-8E84-A9C973EE3EEF}" type="slidenum">
              <a:rPr lang="en-US" altLang="ja-JP" smtClean="0"/>
              <a:pPr/>
              <a:t>18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4096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FB53F-BB8D-48AB-958A-EF359B0F72A1}" type="slidenum">
              <a:rPr lang="en-US" altLang="ja-JP" smtClean="0"/>
              <a:pPr/>
              <a:t>19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E6413-D5C6-4692-98A1-31F58BCF7BA3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>
              <a:ea typeface="ＭＳ Ｐ明朝" pitchFamily="18" charset="-128"/>
            </a:endParaRPr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1D89D-F1B8-49C0-82B9-BCF069C66A7A}" type="slidenum">
              <a:rPr lang="en-US" altLang="ja-JP" smtClean="0"/>
              <a:pPr/>
              <a:t>20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4198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D9886-645B-4B2B-BD49-1419817F5840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6E6413-D5C6-4692-98A1-31F58BCF7BA3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dirty="0" smtClean="0">
                <a:ea typeface="ＭＳ Ｐ明朝" pitchFamily="18" charset="-128"/>
              </a:rPr>
              <a:t>As seen in</a:t>
            </a:r>
            <a:r>
              <a:rPr lang="en-US" altLang="ja-JP" baseline="0" dirty="0" smtClean="0">
                <a:ea typeface="ＭＳ Ｐ明朝" pitchFamily="18" charset="-128"/>
              </a:rPr>
              <a:t> this table, the problem of dead-block prediction is inefficient use of data structure such as shadow tag</a:t>
            </a:r>
            <a:endParaRPr lang="en-US" altLang="ja-JP" dirty="0" smtClean="0">
              <a:ea typeface="ＭＳ Ｐ明朝" pitchFamily="18" charset="-128"/>
            </a:endParaRPr>
          </a:p>
        </p:txBody>
      </p:sp>
      <p:sp>
        <p:nvSpPr>
          <p:cNvPr id="2560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1D89D-F1B8-49C0-82B9-BCF069C66A7A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We improve the disadvantage</a:t>
            </a:r>
            <a:r>
              <a:rPr kumimoji="1" lang="en-US" altLang="ja-JP" baseline="0" dirty="0" smtClean="0"/>
              <a:t> of shadow tag, we use map-based data structure for tracking memory accesses.</a:t>
            </a:r>
            <a:endParaRPr kumimoji="1" lang="en-US" altLang="ja-JP" dirty="0" smtClean="0"/>
          </a:p>
          <a:p>
            <a:r>
              <a:rPr kumimoji="1" lang="en-US" altLang="ja-JP" dirty="0" smtClean="0"/>
              <a:t>Let think about simple example.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In shadow tag, previously</a:t>
            </a:r>
            <a:r>
              <a:rPr kumimoji="1" lang="en-US" altLang="ja-JP" baseline="0" dirty="0" smtClean="0"/>
              <a:t> accessed positions are pointed by the cache tag data structure.</a:t>
            </a:r>
          </a:p>
          <a:p>
            <a:r>
              <a:rPr kumimoji="1" lang="en-US" altLang="ja-JP" baseline="0" dirty="0" smtClean="0"/>
              <a:t>We assume that each entry requires about 40 bit.</a:t>
            </a:r>
          </a:p>
          <a:p>
            <a:r>
              <a:rPr kumimoji="1" lang="en-US" altLang="ja-JP" baseline="0" dirty="0" smtClean="0"/>
              <a:t>In this case, the shadow tag requires 40 bit for tracking 1 cache line.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On the other hand, the map-base data structure attaches bitmap for fixed sized memory address space.</a:t>
            </a:r>
          </a:p>
          <a:p>
            <a:r>
              <a:rPr kumimoji="1" lang="en-US" altLang="ja-JP" baseline="0" dirty="0" smtClean="0"/>
              <a:t>The bitmap holds accessed locations in the address space.</a:t>
            </a:r>
          </a:p>
          <a:p>
            <a:r>
              <a:rPr kumimoji="1" lang="en-US" altLang="ja-JP" baseline="0" dirty="0" smtClean="0"/>
              <a:t>Only one tag is required for tracking multiple cache lines.</a:t>
            </a:r>
          </a:p>
          <a:p>
            <a:r>
              <a:rPr kumimoji="1" lang="en-US" altLang="ja-JP" baseline="0" dirty="0" smtClean="0"/>
              <a:t>In this case, the cost of the map-based history become about 15 bit / line.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indicates that the map-based data structure can improve cost-efficiency significantly when there is enough spatial locality.</a:t>
            </a:r>
          </a:p>
          <a:p>
            <a:endParaRPr kumimoji="1" lang="en-US" altLang="ja-JP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In this example, we assume each tag requires about 40 bits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8719E19-16F2-4D64-93E1-4367CAB5D45D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ea typeface="ＭＳ Ｐ明朝" pitchFamily="18" charset="-128"/>
              </a:rPr>
              <a:t>Modifies</a:t>
            </a:r>
            <a:r>
              <a:rPr lang="en-US" altLang="ja-JP" baseline="0" dirty="0" smtClean="0">
                <a:ea typeface="ＭＳ Ｐ明朝" pitchFamily="18" charset="-128"/>
              </a:rPr>
              <a:t> insertion position based on the reuse frequency level of cache miss.</a:t>
            </a:r>
          </a:p>
          <a:p>
            <a:r>
              <a:rPr lang="en-US" altLang="ja-JP" baseline="0" dirty="0" smtClean="0">
                <a:ea typeface="ＭＳ Ｐ明朝" pitchFamily="18" charset="-128"/>
              </a:rPr>
              <a:t>It has two feature.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>
                <a:ea typeface="ＭＳ Ｐ明朝" pitchFamily="18" charset="-128"/>
              </a:rPr>
              <a:t>First one is that the MAIP adopts …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baseline="0" dirty="0" smtClean="0">
                <a:ea typeface="ＭＳ Ｐ明朝" pitchFamily="18" charset="-128"/>
              </a:rPr>
              <a:t>The other one is that the MAIP exploits …</a:t>
            </a:r>
          </a:p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307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E5054-4BE0-41E9-B804-496C1AA04573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30724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2E5054-4BE0-41E9-B804-496C1AA04573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9EE5A-6043-4786-9E8A-EAC6F3D0B065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317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49EE5A-6043-4786-9E8A-EAC6F3D0B065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93400" cy="755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7165" y="2348900"/>
            <a:ext cx="9999072" cy="1620771"/>
          </a:xfrm>
          <a:effectLst>
            <a:outerShdw dist="35921" dir="2700000" algn="ctr" rotWithShape="0">
              <a:srgbClr val="DDDDDD">
                <a:alpha val="50000"/>
              </a:srgbClr>
            </a:outerShdw>
          </a:effectLst>
        </p:spPr>
        <p:txBody>
          <a:bodyPr/>
          <a:lstStyle>
            <a:lvl1pPr>
              <a:defRPr sz="3900">
                <a:effectLst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 dirty="0"/>
              <a:t>マスタ サブタイトルの書式設定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8289925" y="7113588"/>
            <a:ext cx="1851025" cy="503237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0231438" y="7113588"/>
            <a:ext cx="334962" cy="5032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0B72B-AE43-4B97-BFCA-1CF02961E7C4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1BFF-8F5B-4300-9264-CA2282D5704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201284"/>
            <a:ext cx="2406015" cy="655309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670" y="201284"/>
            <a:ext cx="7039822" cy="655309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99B89-97BA-425A-B698-89EBC783314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2004">
              <a:defRPr sz="3500"/>
            </a:lvl1pPr>
            <a:lvl2pPr marL="784008">
              <a:defRPr sz="3000"/>
            </a:lvl2pPr>
            <a:lvl3pPr marL="1176012" indent="-392004">
              <a:defRPr sz="2600"/>
            </a:lvl3pPr>
            <a:lvl4pPr marL="1470015">
              <a:defRPr sz="2200"/>
            </a:lvl4pPr>
            <a:lvl5pPr marL="1764018">
              <a:defRPr sz="1700"/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9D813-0D53-43A4-9577-785228DEE36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20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/>
            </a:lvl1pPr>
            <a:lvl2pPr marL="497845" indent="0">
              <a:buNone/>
              <a:defRPr sz="2000"/>
            </a:lvl2pPr>
            <a:lvl3pPr marL="995690" indent="0">
              <a:buNone/>
              <a:defRPr sz="1700"/>
            </a:lvl3pPr>
            <a:lvl4pPr marL="1493535" indent="0">
              <a:buNone/>
              <a:defRPr sz="1500"/>
            </a:lvl4pPr>
            <a:lvl5pPr marL="1991380" indent="0">
              <a:buNone/>
              <a:defRPr sz="1500"/>
            </a:lvl5pPr>
            <a:lvl6pPr marL="2489225" indent="0">
              <a:buNone/>
              <a:defRPr sz="1500"/>
            </a:lvl6pPr>
            <a:lvl7pPr marL="2987070" indent="0">
              <a:buNone/>
              <a:defRPr sz="1500"/>
            </a:lvl7pPr>
            <a:lvl8pPr marL="3484916" indent="0">
              <a:buNone/>
              <a:defRPr sz="1500"/>
            </a:lvl8pPr>
            <a:lvl9pPr marL="3982761" indent="0">
              <a:buNone/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AA14F-96CF-4E80-94FD-9CA61241DE3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4670" y="1319721"/>
            <a:ext cx="4722918" cy="543465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35812" y="1319721"/>
            <a:ext cx="4722918" cy="543465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A8EFB-98A8-42AA-BCC7-9947EBDD7D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2102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2102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F4D35-3B30-4364-965C-6E7CEDE42FA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6A83C-74F2-457C-BEB7-15DE2C503A1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1260C-5624-4243-AC2F-DD3E5210DD6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824" y="301054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670" y="1582268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2E8DB-DE7F-4E39-8ABB-063CD9439E6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BE80-F4FD-4C4C-9049-1333A976ED9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7113588"/>
            <a:ext cx="10693400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T_de_ECO_4_3_002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069340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14375" y="201613"/>
            <a:ext cx="926465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569" tIns="49785" rIns="99569" bIns="497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289925" y="7115175"/>
            <a:ext cx="185102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260" tIns="50131" rIns="100260" bIns="50131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15473D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31438" y="7115175"/>
            <a:ext cx="338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00260" tIns="50131" rIns="100260" bIns="50131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15473D"/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3D462F1-CCF3-4927-B148-F92F82026CB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319213"/>
            <a:ext cx="9623425" cy="543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15473D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15473D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15473D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15473D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15473D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5pPr>
      <a:lvl6pPr marL="497845" algn="ctr" rtl="0" fontAlgn="base">
        <a:spcBef>
          <a:spcPct val="0"/>
        </a:spcBef>
        <a:spcAft>
          <a:spcPct val="0"/>
        </a:spcAft>
        <a:defRPr kumimoji="1" sz="3000">
          <a:solidFill>
            <a:srgbClr val="15473D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6pPr>
      <a:lvl7pPr marL="995690" algn="ctr" rtl="0" fontAlgn="base">
        <a:spcBef>
          <a:spcPct val="0"/>
        </a:spcBef>
        <a:spcAft>
          <a:spcPct val="0"/>
        </a:spcAft>
        <a:defRPr kumimoji="1" sz="3000">
          <a:solidFill>
            <a:srgbClr val="15473D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7pPr>
      <a:lvl8pPr marL="1493535" algn="ctr" rtl="0" fontAlgn="base">
        <a:spcBef>
          <a:spcPct val="0"/>
        </a:spcBef>
        <a:spcAft>
          <a:spcPct val="0"/>
        </a:spcAft>
        <a:defRPr kumimoji="1" sz="3000">
          <a:solidFill>
            <a:srgbClr val="15473D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8pPr>
      <a:lvl9pPr marL="1991380" algn="ctr" rtl="0" fontAlgn="base">
        <a:spcBef>
          <a:spcPct val="0"/>
        </a:spcBef>
        <a:spcAft>
          <a:spcPct val="0"/>
        </a:spcAft>
        <a:defRPr kumimoji="1" sz="3000">
          <a:solidFill>
            <a:srgbClr val="15473D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73063" indent="-373063" algn="l" rtl="0" eaLnBrk="0" fontAlgn="base" hangingPunct="0">
        <a:spcBef>
          <a:spcPct val="20000"/>
        </a:spcBef>
        <a:spcAft>
          <a:spcPct val="0"/>
        </a:spcAft>
        <a:buClr>
          <a:srgbClr val="9DD789"/>
        </a:buClr>
        <a:buSzPct val="90000"/>
        <a:buFont typeface="Wingdings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808038" indent="-311150" algn="l" rtl="0" eaLnBrk="0" fontAlgn="base" hangingPunct="0">
        <a:spcBef>
          <a:spcPct val="20000"/>
        </a:spcBef>
        <a:spcAft>
          <a:spcPct val="0"/>
        </a:spcAft>
        <a:buClr>
          <a:srgbClr val="15473D"/>
        </a:buClr>
        <a:buSzPct val="90000"/>
        <a:buFont typeface="Wingdings 3" pitchFamily="18" charset="2"/>
        <a:buChar char="u"/>
        <a:defRPr kumimoji="1" sz="2600">
          <a:solidFill>
            <a:schemeClr val="tx1"/>
          </a:solidFill>
          <a:latin typeface="+mn-lt"/>
          <a:ea typeface="+mn-ea"/>
        </a:defRPr>
      </a:lvl2pPr>
      <a:lvl3pPr marL="1244600" indent="-247650" algn="l" rtl="0" eaLnBrk="0" fontAlgn="base" hangingPunct="0">
        <a:spcBef>
          <a:spcPct val="20000"/>
        </a:spcBef>
        <a:spcAft>
          <a:spcPct val="0"/>
        </a:spcAft>
        <a:buClr>
          <a:srgbClr val="9DD789"/>
        </a:buClr>
        <a:buSzPct val="90000"/>
        <a:buFont typeface="Wingdings" pitchFamily="2" charset="2"/>
        <a:buChar char="u"/>
        <a:defRPr kumimoji="1" sz="2200">
          <a:solidFill>
            <a:schemeClr val="tx1"/>
          </a:solidFill>
          <a:latin typeface="+mn-lt"/>
          <a:ea typeface="+mn-ea"/>
        </a:defRPr>
      </a:lvl3pPr>
      <a:lvl4pPr marL="1741488" indent="-2476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HGP創英角ｺﾞｼｯｸUB" pitchFamily="50" charset="-128"/>
        <a:buChar char="-"/>
        <a:defRPr kumimoji="1" sz="2200">
          <a:solidFill>
            <a:schemeClr val="tx1"/>
          </a:solidFill>
          <a:latin typeface="+mn-lt"/>
          <a:ea typeface="+mn-ea"/>
        </a:defRPr>
      </a:lvl4pPr>
      <a:lvl5pPr marL="2239963" indent="-247650" algn="l" rtl="0" eaLnBrk="0" fontAlgn="base" hangingPunct="0">
        <a:spcBef>
          <a:spcPct val="20000"/>
        </a:spcBef>
        <a:spcAft>
          <a:spcPct val="0"/>
        </a:spcAft>
        <a:defRPr kumimoji="1" sz="2200">
          <a:solidFill>
            <a:schemeClr val="tx1"/>
          </a:solidFill>
          <a:latin typeface="+mn-lt"/>
          <a:ea typeface="ＭＳ Ｐゴシック" charset="-128"/>
        </a:defRPr>
      </a:lvl5pPr>
      <a:lvl6pPr marL="2738148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ＭＳ Ｐゴシック" charset="-128"/>
        </a:defRPr>
      </a:lvl6pPr>
      <a:lvl7pPr marL="3235993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ＭＳ Ｐゴシック" charset="-128"/>
        </a:defRPr>
      </a:lvl7pPr>
      <a:lvl8pPr marL="3733838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ＭＳ Ｐゴシック" charset="-128"/>
        </a:defRPr>
      </a:lvl8pPr>
      <a:lvl9pPr marL="4231683" indent="-248923" algn="l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7663" y="2349500"/>
            <a:ext cx="9998075" cy="162083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dirty="0" smtClean="0"/>
              <a:t>Cache Replacement Policy Using</a:t>
            </a:r>
            <a:br>
              <a:rPr lang="en-US" altLang="ja-JP" dirty="0" smtClean="0"/>
            </a:br>
            <a:r>
              <a:rPr lang="en-US" altLang="ja-JP" dirty="0" smtClean="0"/>
              <a:t>Map-based Adaptive Insertion</a:t>
            </a:r>
            <a:endParaRPr lang="ja-JP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6650" y="4284663"/>
            <a:ext cx="8420100" cy="1931987"/>
          </a:xfrm>
          <a:noFill/>
        </p:spPr>
        <p:txBody>
          <a:bodyPr/>
          <a:lstStyle/>
          <a:p>
            <a:pPr eaLnBrk="1" hangingPunct="1"/>
            <a:r>
              <a:rPr lang="en-US" altLang="ja-JP" dirty="0" err="1" smtClean="0"/>
              <a:t>Yasuo</a:t>
            </a:r>
            <a:r>
              <a:rPr lang="en-US" altLang="ja-JP" dirty="0" smtClean="0"/>
              <a:t> Ishii</a:t>
            </a:r>
            <a:r>
              <a:rPr lang="en-US" altLang="ja-JP" baseline="30000" dirty="0" smtClean="0"/>
              <a:t>1,2</a:t>
            </a:r>
            <a:r>
              <a:rPr lang="en-US" altLang="ja-JP" dirty="0" smtClean="0"/>
              <a:t>, Mary Inaba</a:t>
            </a:r>
            <a:r>
              <a:rPr lang="en-US" altLang="ja-JP" baseline="30000" dirty="0" smtClean="0"/>
              <a:t>1</a:t>
            </a:r>
            <a:r>
              <a:rPr lang="en-US" altLang="ja-JP" dirty="0" smtClean="0"/>
              <a:t>, and Kei Hiraki</a:t>
            </a:r>
            <a:r>
              <a:rPr lang="en-US" altLang="ja-JP" baseline="30000" dirty="0" smtClean="0"/>
              <a:t>1</a:t>
            </a:r>
            <a:endParaRPr lang="en-US" altLang="ja-JP" dirty="0" smtClean="0"/>
          </a:p>
          <a:p>
            <a:pPr eaLnBrk="1" hangingPunct="1"/>
            <a:endParaRPr lang="en-US" altLang="ja-JP" sz="2000" dirty="0" smtClean="0"/>
          </a:p>
          <a:p>
            <a:pPr eaLnBrk="1" hangingPunct="1"/>
            <a:r>
              <a:rPr lang="en-US" altLang="ja-JP" sz="2000" dirty="0" smtClean="0"/>
              <a:t>1 The University of Tokyo</a:t>
            </a:r>
          </a:p>
          <a:p>
            <a:pPr eaLnBrk="1" hangingPunct="1"/>
            <a:r>
              <a:rPr lang="en-US" altLang="ja-JP" sz="2000" dirty="0" smtClean="0"/>
              <a:t>2 NEC Corporation</a:t>
            </a:r>
          </a:p>
        </p:txBody>
      </p:sp>
      <p:pic>
        <p:nvPicPr>
          <p:cNvPr id="307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5113" y="0"/>
            <a:ext cx="4078287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effectLst/>
              </a:rPr>
              <a:t>Memory Access Map (3)</a:t>
            </a:r>
            <a:endParaRPr lang="ja-JP" altLang="en-US" dirty="0"/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>
          <a:xfrm>
            <a:off x="306139" y="1319213"/>
            <a:ext cx="5130571" cy="5435600"/>
          </a:xfrm>
        </p:spPr>
        <p:txBody>
          <a:bodyPr/>
          <a:lstStyle/>
          <a:p>
            <a:pPr marL="390525"/>
            <a:r>
              <a:rPr lang="en-US" altLang="ja-JP" dirty="0" smtClean="0"/>
              <a:t>Implementation</a:t>
            </a:r>
          </a:p>
          <a:p>
            <a:pPr marL="782529" lvl="1"/>
            <a:r>
              <a:rPr lang="en-US" altLang="ja-JP" dirty="0" smtClean="0"/>
              <a:t>Maps are stored in cache like structure</a:t>
            </a:r>
          </a:p>
          <a:p>
            <a:pPr marL="390525"/>
            <a:r>
              <a:rPr lang="en-US" altLang="ja-JP" dirty="0" smtClean="0"/>
              <a:t>Cost-efficiency</a:t>
            </a:r>
          </a:p>
          <a:p>
            <a:pPr marL="782529" lvl="1"/>
            <a:r>
              <a:rPr lang="en-US" altLang="ja-JP" dirty="0" smtClean="0"/>
              <a:t>Entry has 256 states</a:t>
            </a:r>
          </a:p>
          <a:p>
            <a:pPr marL="782529" lvl="1"/>
            <a:r>
              <a:rPr lang="en-US" altLang="ja-JP" dirty="0" smtClean="0"/>
              <a:t>Tracks 16KB memory</a:t>
            </a:r>
          </a:p>
          <a:p>
            <a:pPr marL="1174533" lvl="2"/>
            <a:r>
              <a:rPr lang="en-US" altLang="ja-JP" dirty="0" smtClean="0"/>
              <a:t>16KB = 64B x 256stats</a:t>
            </a:r>
          </a:p>
          <a:p>
            <a:pPr marL="1174533" lvl="2"/>
            <a:r>
              <a:rPr lang="en-US" altLang="ja-JP" dirty="0" smtClean="0"/>
              <a:t>Requires 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1.2bit for tracking 1 cache line at the best case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147843" y="3336632"/>
            <a:ext cx="719137" cy="179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7866980" y="3336632"/>
            <a:ext cx="1800225" cy="179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56890" y="2565496"/>
            <a:ext cx="871538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dirty="0">
                <a:latin typeface="+mn-lt"/>
              </a:rPr>
              <a:t>Tag</a:t>
            </a:r>
            <a:endParaRPr lang="ja-JP" altLang="en-US" sz="2400" dirty="0">
              <a:latin typeface="+mn-lt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776970" y="2565496"/>
            <a:ext cx="1881187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dirty="0">
                <a:latin typeface="+mn-lt"/>
              </a:rPr>
              <a:t>Access Map</a:t>
            </a:r>
            <a:endParaRPr lang="ja-JP" altLang="en-US" sz="2400" dirty="0">
              <a:latin typeface="+mn-l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87255" y="2242844"/>
            <a:ext cx="719138" cy="1793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706393" y="2242844"/>
            <a:ext cx="720725" cy="179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6427118" y="2242844"/>
            <a:ext cx="720725" cy="1793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120854" y="1448309"/>
            <a:ext cx="110616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>
                <a:latin typeface="+mn-lt"/>
              </a:rPr>
              <a:t>Cache</a:t>
            </a:r>
          </a:p>
          <a:p>
            <a:pPr>
              <a:defRPr/>
            </a:pPr>
            <a:r>
              <a:rPr lang="en-US" altLang="ja-JP" sz="2400" dirty="0">
                <a:latin typeface="+mn-lt"/>
              </a:rPr>
              <a:t>Offset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246799" y="1448309"/>
            <a:ext cx="10351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latin typeface="+mn-lt"/>
              </a:rPr>
              <a:t>Map</a:t>
            </a:r>
            <a:endParaRPr lang="en-US" altLang="ja-JP" sz="2400" dirty="0">
              <a:latin typeface="+mn-lt"/>
            </a:endParaRPr>
          </a:p>
          <a:p>
            <a:pPr>
              <a:defRPr/>
            </a:pPr>
            <a:r>
              <a:rPr lang="en-US" altLang="ja-JP" sz="2400" dirty="0">
                <a:latin typeface="+mn-lt"/>
              </a:rPr>
              <a:t>Offset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391705" y="1440371"/>
            <a:ext cx="989013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dirty="0">
                <a:latin typeface="+mn-lt"/>
              </a:rPr>
              <a:t>Map</a:t>
            </a:r>
          </a:p>
          <a:p>
            <a:pPr>
              <a:defRPr/>
            </a:pPr>
            <a:r>
              <a:rPr lang="en-US" altLang="ja-JP" sz="2400" dirty="0">
                <a:latin typeface="+mn-lt"/>
              </a:rPr>
              <a:t>Index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671625" y="1448309"/>
            <a:ext cx="80168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dirty="0">
                <a:latin typeface="+mn-lt"/>
              </a:rPr>
              <a:t>Map</a:t>
            </a:r>
          </a:p>
          <a:p>
            <a:pPr>
              <a:defRPr/>
            </a:pPr>
            <a:r>
              <a:rPr lang="en-US" altLang="ja-JP" sz="2400" dirty="0">
                <a:latin typeface="+mn-lt"/>
              </a:rPr>
              <a:t>Tag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147843" y="2242844"/>
            <a:ext cx="719137" cy="1793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cxnSp>
        <p:nvCxnSpPr>
          <p:cNvPr id="18" name="図形 17"/>
          <p:cNvCxnSpPr>
            <a:stCxn id="11" idx="2"/>
            <a:endCxn id="6" idx="1"/>
          </p:cNvCxnSpPr>
          <p:nvPr/>
        </p:nvCxnSpPr>
        <p:spPr>
          <a:xfrm rot="16200000" flipH="1">
            <a:off x="6104855" y="2384132"/>
            <a:ext cx="1004887" cy="1081088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円/楕円 18"/>
          <p:cNvSpPr/>
          <p:nvPr/>
        </p:nvSpPr>
        <p:spPr>
          <a:xfrm>
            <a:off x="7147843" y="5705182"/>
            <a:ext cx="719137" cy="488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=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cxnSp>
        <p:nvCxnSpPr>
          <p:cNvPr id="20" name="直線矢印コネクタ 19"/>
          <p:cNvCxnSpPr>
            <a:stCxn id="6" idx="2"/>
            <a:endCxn id="19" idx="0"/>
          </p:cNvCxnSpPr>
          <p:nvPr/>
        </p:nvCxnSpPr>
        <p:spPr>
          <a:xfrm rot="5400000">
            <a:off x="6412831" y="4611394"/>
            <a:ext cx="2189162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図形 20"/>
          <p:cNvCxnSpPr>
            <a:stCxn id="10" idx="2"/>
            <a:endCxn id="19" idx="2"/>
          </p:cNvCxnSpPr>
          <p:nvPr/>
        </p:nvCxnSpPr>
        <p:spPr>
          <a:xfrm rot="16200000" flipH="1">
            <a:off x="4483224" y="3285038"/>
            <a:ext cx="3527425" cy="1801813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7" idx="2"/>
            <a:endCxn id="23" idx="2"/>
          </p:cNvCxnSpPr>
          <p:nvPr/>
        </p:nvCxnSpPr>
        <p:spPr>
          <a:xfrm rot="5400000">
            <a:off x="7971756" y="4312944"/>
            <a:ext cx="1592262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台形 22"/>
          <p:cNvSpPr/>
          <p:nvPr/>
        </p:nvSpPr>
        <p:spPr>
          <a:xfrm flipV="1">
            <a:off x="7866980" y="5109869"/>
            <a:ext cx="1800225" cy="311150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cxnSp>
        <p:nvCxnSpPr>
          <p:cNvPr id="24" name="図形 23"/>
          <p:cNvCxnSpPr>
            <a:stCxn id="12" idx="2"/>
            <a:endCxn id="23" idx="1"/>
          </p:cNvCxnSpPr>
          <p:nvPr/>
        </p:nvCxnSpPr>
        <p:spPr>
          <a:xfrm rot="16200000" flipH="1">
            <a:off x="5925468" y="3284244"/>
            <a:ext cx="2843212" cy="1119188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図形 53"/>
          <p:cNvCxnSpPr>
            <a:stCxn id="19" idx="4"/>
            <a:endCxn id="44" idx="0"/>
          </p:cNvCxnSpPr>
          <p:nvPr/>
        </p:nvCxnSpPr>
        <p:spPr>
          <a:xfrm rot="16200000" flipH="1">
            <a:off x="7878887" y="5821863"/>
            <a:ext cx="388937" cy="1133475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>
            <a:stCxn id="23" idx="0"/>
            <a:endCxn id="28" idx="0"/>
          </p:cNvCxnSpPr>
          <p:nvPr/>
        </p:nvCxnSpPr>
        <p:spPr>
          <a:xfrm rot="16200000" flipH="1">
            <a:off x="8625011" y="5563101"/>
            <a:ext cx="28416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stCxn id="46" idx="3"/>
          </p:cNvCxnSpPr>
          <p:nvPr/>
        </p:nvCxnSpPr>
        <p:spPr>
          <a:xfrm rot="5400000">
            <a:off x="8601993" y="6956132"/>
            <a:ext cx="211137" cy="15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円/楕円 27"/>
          <p:cNvSpPr/>
          <p:nvPr/>
        </p:nvSpPr>
        <p:spPr>
          <a:xfrm>
            <a:off x="8182893" y="5705182"/>
            <a:ext cx="1169987" cy="48895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ja-JP" sz="1400" b="1" dirty="0">
                <a:solidFill>
                  <a:schemeClr val="bg1"/>
                </a:solidFill>
              </a:rPr>
              <a:t>=ACCESS</a:t>
            </a:r>
            <a:endParaRPr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9084593" y="3336632"/>
            <a:ext cx="180975" cy="1793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8240043" y="5122569"/>
            <a:ext cx="1022350" cy="277813"/>
          </a:xfrm>
          <a:prstGeom prst="rect">
            <a:avLst/>
          </a:prstGeom>
          <a:noFill/>
          <a:ln w="50800">
            <a:noFill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+mn-lt"/>
              </a:rPr>
              <a:t>MUX</a:t>
            </a:r>
            <a:endParaRPr lang="ja-JP" altLang="en-US" dirty="0">
              <a:latin typeface="+mn-lt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 rot="5400000" flipH="1" flipV="1">
            <a:off x="8684543" y="4760619"/>
            <a:ext cx="133350" cy="13335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8862343" y="4698707"/>
            <a:ext cx="622300" cy="3077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256</a:t>
            </a:r>
            <a:endParaRPr lang="ja-JP" altLang="en-US" sz="2000" dirty="0">
              <a:latin typeface="+mn-lt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 rot="5400000" flipH="1" flipV="1">
            <a:off x="7439943" y="4760619"/>
            <a:ext cx="133350" cy="13335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7617743" y="4698707"/>
            <a:ext cx="622300" cy="3077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30</a:t>
            </a:r>
            <a:endParaRPr lang="ja-JP" altLang="en-US" sz="2000" dirty="0">
              <a:latin typeface="+mn-lt"/>
            </a:endParaRPr>
          </a:p>
        </p:txBody>
      </p:sp>
      <p:cxnSp>
        <p:nvCxnSpPr>
          <p:cNvPr id="37" name="直線コネクタ 36"/>
          <p:cNvCxnSpPr/>
          <p:nvPr/>
        </p:nvCxnSpPr>
        <p:spPr>
          <a:xfrm rot="5400000" flipH="1" flipV="1">
            <a:off x="5257130" y="4760619"/>
            <a:ext cx="133350" cy="13335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484143" y="4698707"/>
            <a:ext cx="622300" cy="3077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30</a:t>
            </a:r>
            <a:endParaRPr lang="ja-JP" altLang="en-US" sz="2000" dirty="0">
              <a:latin typeface="+mn-lt"/>
            </a:endParaRPr>
          </a:p>
        </p:txBody>
      </p:sp>
      <p:cxnSp>
        <p:nvCxnSpPr>
          <p:cNvPr id="39" name="直線コネクタ 38"/>
          <p:cNvCxnSpPr/>
          <p:nvPr/>
        </p:nvCxnSpPr>
        <p:spPr>
          <a:xfrm rot="5400000" flipH="1" flipV="1">
            <a:off x="5973093" y="2893719"/>
            <a:ext cx="133350" cy="13335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6150893" y="2831807"/>
            <a:ext cx="622300" cy="3077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4</a:t>
            </a:r>
            <a:endParaRPr lang="ja-JP" altLang="en-US" sz="2000" dirty="0">
              <a:latin typeface="+mn-lt"/>
            </a:endParaRPr>
          </a:p>
        </p:txBody>
      </p:sp>
      <p:cxnSp>
        <p:nvCxnSpPr>
          <p:cNvPr id="41" name="直線コネクタ 40"/>
          <p:cNvCxnSpPr/>
          <p:nvPr/>
        </p:nvCxnSpPr>
        <p:spPr>
          <a:xfrm rot="5400000" flipH="1" flipV="1">
            <a:off x="6696993" y="4760619"/>
            <a:ext cx="133350" cy="133350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6906543" y="4698707"/>
            <a:ext cx="266700" cy="30777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8</a:t>
            </a:r>
            <a:endParaRPr lang="ja-JP" altLang="en-US" sz="2000" dirty="0">
              <a:latin typeface="+mn-lt"/>
            </a:endParaRPr>
          </a:p>
        </p:txBody>
      </p:sp>
      <p:cxnSp>
        <p:nvCxnSpPr>
          <p:cNvPr id="43" name="直線矢印コネクタ 42"/>
          <p:cNvCxnSpPr>
            <a:stCxn id="28" idx="4"/>
            <a:endCxn id="45" idx="0"/>
          </p:cNvCxnSpPr>
          <p:nvPr/>
        </p:nvCxnSpPr>
        <p:spPr>
          <a:xfrm rot="5400000">
            <a:off x="8572624" y="6388601"/>
            <a:ext cx="38893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8595643" y="6583069"/>
            <a:ext cx="88900" cy="177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8730580" y="6583069"/>
            <a:ext cx="73025" cy="1778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フローチャート : 論理積ゲート 45"/>
          <p:cNvSpPr/>
          <p:nvPr/>
        </p:nvSpPr>
        <p:spPr>
          <a:xfrm rot="5400000">
            <a:off x="8568655" y="6556082"/>
            <a:ext cx="276225" cy="311150"/>
          </a:xfrm>
          <a:prstGeom prst="flowChartDelay">
            <a:avLst/>
          </a:prstGeom>
          <a:solidFill>
            <a:schemeClr val="accent1">
              <a:lumMod val="50000"/>
            </a:schemeClr>
          </a:solidFill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1400" b="1">
              <a:solidFill>
                <a:schemeClr val="bg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866980" y="3011194"/>
            <a:ext cx="1800225" cy="1439863"/>
          </a:xfrm>
          <a:prstGeom prst="rect">
            <a:avLst/>
          </a:prstGeom>
          <a:noFill/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147843" y="3011194"/>
            <a:ext cx="719137" cy="1439863"/>
          </a:xfrm>
          <a:prstGeom prst="rect">
            <a:avLst/>
          </a:prstGeom>
          <a:noFill/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4987255" y="2246019"/>
            <a:ext cx="2879725" cy="180975"/>
          </a:xfrm>
          <a:prstGeom prst="rect">
            <a:avLst/>
          </a:prstGeom>
          <a:noFill/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9668123" y="3336632"/>
            <a:ext cx="719137" cy="17938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9668123" y="3011194"/>
            <a:ext cx="719137" cy="1439863"/>
          </a:xfrm>
          <a:prstGeom prst="rect">
            <a:avLst/>
          </a:prstGeom>
          <a:noFill/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491605" y="1035326"/>
            <a:ext cx="33753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latin typeface="+mn-lt"/>
              </a:rPr>
              <a:t>Memory Address</a:t>
            </a:r>
            <a:endParaRPr lang="ja-JP" altLang="en-US" sz="2400" dirty="0">
              <a:latin typeface="+mn-lt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9622174" y="2565496"/>
            <a:ext cx="107122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latin typeface="+mn-lt"/>
              </a:rPr>
              <a:t>Count</a:t>
            </a:r>
            <a:endParaRPr lang="ja-JP" alt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455988" y="2610126"/>
            <a:ext cx="1665287" cy="3333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Reuse Count</a:t>
            </a:r>
            <a:endParaRPr lang="ja-JP" altLang="en-US" dirty="0"/>
          </a:p>
        </p:txBody>
      </p:sp>
      <p:sp>
        <p:nvSpPr>
          <p:cNvPr id="13315" name="タイトル 1"/>
          <p:cNvSpPr>
            <a:spLocks noGrp="1"/>
          </p:cNvSpPr>
          <p:nvPr>
            <p:ph type="title"/>
          </p:nvPr>
        </p:nvSpPr>
        <p:spPr>
          <a:xfrm>
            <a:off x="714375" y="201613"/>
            <a:ext cx="8142715" cy="793750"/>
          </a:xfrm>
        </p:spPr>
        <p:txBody>
          <a:bodyPr/>
          <a:lstStyle/>
          <a:p>
            <a:r>
              <a:rPr lang="en-US" altLang="ja-JP" dirty="0" smtClean="0">
                <a:effectLst/>
              </a:rPr>
              <a:t>Bypass Filter Table</a:t>
            </a:r>
            <a:endParaRPr lang="ja-JP" altLang="en-US" dirty="0" smtClean="0">
              <a:effectLst/>
            </a:endParaRPr>
          </a:p>
        </p:txBody>
      </p:sp>
      <p:sp>
        <p:nvSpPr>
          <p:cNvPr id="13316" name="コンテンツ プレースホルダ 2"/>
          <p:cNvSpPr>
            <a:spLocks noGrp="1"/>
          </p:cNvSpPr>
          <p:nvPr>
            <p:ph idx="1"/>
          </p:nvPr>
        </p:nvSpPr>
        <p:spPr>
          <a:xfrm>
            <a:off x="260350" y="3916053"/>
            <a:ext cx="10126663" cy="1304738"/>
          </a:xfrm>
        </p:spPr>
        <p:txBody>
          <a:bodyPr/>
          <a:lstStyle/>
          <a:p>
            <a:pPr marL="390525"/>
            <a:r>
              <a:rPr lang="en-US" altLang="ja-JP" dirty="0" smtClean="0"/>
              <a:t>Each entry is saturating counter</a:t>
            </a:r>
          </a:p>
          <a:p>
            <a:pPr marL="782638" lvl="1"/>
            <a:r>
              <a:rPr lang="en-US" altLang="ja-JP" dirty="0" smtClean="0"/>
              <a:t>Count up on data reuse / Count down on first touch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455988" y="1710014"/>
            <a:ext cx="1665287" cy="2160587"/>
          </a:xfrm>
          <a:prstGeom prst="rect">
            <a:avLst/>
          </a:prstGeom>
          <a:noFill/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0713" y="1170264"/>
            <a:ext cx="24304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400" dirty="0">
                <a:latin typeface="+mn-lt"/>
              </a:rPr>
              <a:t>Program Counter</a:t>
            </a:r>
            <a:endParaRPr lang="ja-JP" altLang="en-US" sz="2400" dirty="0">
              <a:latin typeface="+mn-lt"/>
            </a:endParaRPr>
          </a:p>
        </p:txBody>
      </p:sp>
      <p:cxnSp>
        <p:nvCxnSpPr>
          <p:cNvPr id="7" name="図形 6"/>
          <p:cNvCxnSpPr>
            <a:stCxn id="6" idx="2"/>
            <a:endCxn id="5" idx="1"/>
          </p:cNvCxnSpPr>
          <p:nvPr/>
        </p:nvCxnSpPr>
        <p:spPr>
          <a:xfrm rot="16200000" flipH="1">
            <a:off x="2074069" y="1394895"/>
            <a:ext cx="1144588" cy="1619250"/>
          </a:xfrm>
          <a:prstGeom prst="bentConnector2">
            <a:avLst/>
          </a:prstGeom>
          <a:ln w="25400"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097213" y="1035326"/>
            <a:ext cx="23399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dirty="0">
                <a:latin typeface="+mn-lt"/>
              </a:rPr>
              <a:t>Bypass Filter Table</a:t>
            </a:r>
          </a:p>
          <a:p>
            <a:pPr algn="ctr">
              <a:defRPr/>
            </a:pPr>
            <a:r>
              <a:rPr lang="en-US" altLang="ja-JP" dirty="0">
                <a:latin typeface="+mn-lt"/>
              </a:rPr>
              <a:t>(8-bit x 512-entry)</a:t>
            </a:r>
            <a:endParaRPr lang="ja-JP" altLang="en-US" dirty="0">
              <a:latin typeface="+mn-lt"/>
            </a:endParaRP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7092950" y="1575076"/>
            <a:ext cx="1765300" cy="2655888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ja-JP" sz="2800" dirty="0">
                <a:latin typeface="+mn-lt"/>
                <a:ea typeface="+mn-ea"/>
              </a:rPr>
              <a:t>BYPASS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ja-JP" sz="2800" dirty="0">
                <a:latin typeface="+mn-lt"/>
                <a:ea typeface="+mn-ea"/>
              </a:rPr>
              <a:t>USELESS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ja-JP" sz="2800" dirty="0">
                <a:latin typeface="+mn-lt"/>
                <a:ea typeface="+mn-ea"/>
              </a:rPr>
              <a:t>NORMAL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ja-JP" sz="2800" dirty="0">
                <a:latin typeface="+mn-lt"/>
                <a:ea typeface="+mn-ea"/>
              </a:rPr>
              <a:t>USEFUL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ja-JP" sz="2800" dirty="0">
                <a:latin typeface="+mn-lt"/>
                <a:ea typeface="+mn-ea"/>
              </a:rPr>
              <a:t>REUSE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 rot="5400000">
            <a:off x="7881144" y="2903020"/>
            <a:ext cx="2384425" cy="1587"/>
          </a:xfrm>
          <a:prstGeom prst="straightConnector1">
            <a:avLst/>
          </a:prstGeom>
          <a:ln w="50800">
            <a:solidFill>
              <a:srgbClr val="C00000"/>
            </a:solidFill>
            <a:headEnd type="triangle" w="lg" len="med"/>
            <a:tailEnd type="triangle" w="lg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8001995" y="1080331"/>
            <a:ext cx="22066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srgbClr val="C00000"/>
                </a:solidFill>
                <a:latin typeface="+mn-ea"/>
                <a:ea typeface="+mn-ea"/>
              </a:rPr>
              <a:t>Rarely </a:t>
            </a:r>
            <a:r>
              <a:rPr lang="en-US" altLang="ja-JP" sz="2400" dirty="0" smtClean="0">
                <a:solidFill>
                  <a:srgbClr val="C00000"/>
                </a:solidFill>
                <a:latin typeface="+mn-ea"/>
                <a:ea typeface="+mn-ea"/>
              </a:rPr>
              <a:t>Reused</a:t>
            </a:r>
            <a:endParaRPr lang="ja-JP" altLang="en-US" sz="2400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76970" y="4095666"/>
            <a:ext cx="315991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>
                <a:solidFill>
                  <a:srgbClr val="C00000"/>
                </a:solidFill>
                <a:latin typeface="+mn-ea"/>
                <a:ea typeface="+mn-ea"/>
              </a:rPr>
              <a:t>Frequently </a:t>
            </a:r>
            <a:r>
              <a:rPr lang="en-US" altLang="ja-JP" sz="2400" dirty="0" smtClean="0">
                <a:solidFill>
                  <a:srgbClr val="C00000"/>
                </a:solidFill>
                <a:latin typeface="+mn-ea"/>
                <a:ea typeface="+mn-ea"/>
              </a:rPr>
              <a:t>Reused</a:t>
            </a:r>
            <a:endParaRPr lang="ja-JP" altLang="en-US" sz="2400" dirty="0">
              <a:solidFill>
                <a:srgbClr val="C00000"/>
              </a:solidFill>
              <a:latin typeface="+mn-ea"/>
              <a:ea typeface="+mn-ea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5121275" y="1619526"/>
            <a:ext cx="1981200" cy="99060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121275" y="2970489"/>
            <a:ext cx="1981200" cy="108585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角丸四角形 14"/>
          <p:cNvSpPr/>
          <p:nvPr/>
        </p:nvSpPr>
        <p:spPr>
          <a:xfrm>
            <a:off x="486160" y="5310801"/>
            <a:ext cx="9676075" cy="171019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3200" dirty="0" smtClean="0"/>
              <a:t>Detects one statistic</a:t>
            </a:r>
          </a:p>
          <a:p>
            <a:pPr marL="514350" indent="-514350">
              <a:buFont typeface="Wingdings" pitchFamily="2" charset="2"/>
              <a:buAutoNum type="arabicParenBoth" startAt="3"/>
              <a:defRPr/>
            </a:pPr>
            <a:r>
              <a:rPr lang="en-US" altLang="ja-JP" sz="3200" dirty="0" smtClean="0"/>
              <a:t>Temporal locality:</a:t>
            </a:r>
          </a:p>
          <a:p>
            <a:pPr marL="1011238" lvl="1" indent="-514350">
              <a:defRPr/>
            </a:pPr>
            <a:r>
              <a:rPr lang="en-US" altLang="ja-JP" sz="3200" dirty="0" smtClean="0"/>
              <a:t>      How often the instruction reuses data?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</a:rPr>
              <a:t>Reuse Possibility Estimation Logic</a:t>
            </a:r>
            <a:endParaRPr lang="ja-JP" altLang="en-US" dirty="0" smtClean="0">
              <a:effectLst/>
            </a:endParaRPr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idx="1"/>
          </p:nvPr>
        </p:nvSpPr>
        <p:spPr>
          <a:xfrm>
            <a:off x="534988" y="1319213"/>
            <a:ext cx="9852272" cy="5435600"/>
          </a:xfrm>
        </p:spPr>
        <p:txBody>
          <a:bodyPr/>
          <a:lstStyle/>
          <a:p>
            <a:pPr marL="390525"/>
            <a:r>
              <a:rPr lang="en-US" altLang="ja-JP" dirty="0" smtClean="0"/>
              <a:t>Uses 2 localities &amp; data reuse information</a:t>
            </a:r>
          </a:p>
          <a:p>
            <a:pPr marL="782529" lvl="1"/>
            <a:r>
              <a:rPr lang="en-US" altLang="ja-JP" dirty="0" smtClean="0"/>
              <a:t>Data Reuse</a:t>
            </a:r>
          </a:p>
          <a:p>
            <a:pPr marL="1174533" lvl="2"/>
            <a:r>
              <a:rPr lang="en-US" altLang="ja-JP" dirty="0" smtClean="0"/>
              <a:t>Hit / Miss of corresponding lookup of LLC</a:t>
            </a:r>
          </a:p>
          <a:p>
            <a:pPr marL="1174533" lvl="2"/>
            <a:r>
              <a:rPr lang="en-US" altLang="ja-JP" dirty="0" smtClean="0"/>
              <a:t>Corresponding state of Memory Access Map</a:t>
            </a:r>
          </a:p>
          <a:p>
            <a:pPr marL="782638" lvl="1"/>
            <a:r>
              <a:rPr lang="en-US" altLang="ja-JP" dirty="0" smtClean="0"/>
              <a:t>Spatial Locality of Data Reuse</a:t>
            </a:r>
          </a:p>
          <a:p>
            <a:pPr marL="1174750" lvl="2" indent="-390525"/>
            <a:r>
              <a:rPr lang="en-US" altLang="ja-JP" dirty="0" smtClean="0"/>
              <a:t>Reuse frequency of neighboring lines</a:t>
            </a:r>
          </a:p>
          <a:p>
            <a:pPr marL="782746" lvl="1" indent="-390525"/>
            <a:r>
              <a:rPr lang="en-US" altLang="ja-JP" dirty="0" smtClean="0"/>
              <a:t>Temporal Locality of Memory Access Instruction</a:t>
            </a:r>
          </a:p>
          <a:p>
            <a:pPr marL="1174750" lvl="2" indent="-390525"/>
            <a:r>
              <a:rPr lang="en-US" altLang="ja-JP" dirty="0" smtClean="0"/>
              <a:t>Reuse frequency of corresponding instruction</a:t>
            </a:r>
          </a:p>
          <a:p>
            <a:pPr marL="1762756" lvl="4" indent="-390525"/>
            <a:endParaRPr lang="en-US" altLang="ja-JP" dirty="0" smtClean="0"/>
          </a:p>
          <a:p>
            <a:pPr marL="390525"/>
            <a:r>
              <a:rPr lang="en-US" altLang="ja-JP" dirty="0" smtClean="0"/>
              <a:t>Combines information to decide insertion 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>
          <a:xfrm>
            <a:off x="714375" y="201613"/>
            <a:ext cx="9264650" cy="1373187"/>
          </a:xfrm>
        </p:spPr>
        <p:txBody>
          <a:bodyPr/>
          <a:lstStyle/>
          <a:p>
            <a:r>
              <a:rPr lang="en-US" altLang="ja-JP" sz="3800" dirty="0" smtClean="0">
                <a:effectLst/>
              </a:rPr>
              <a:t>Additional Optimization</a:t>
            </a:r>
            <a:br>
              <a:rPr lang="en-US" altLang="ja-JP" sz="3800" dirty="0" smtClean="0">
                <a:effectLst/>
              </a:rPr>
            </a:br>
            <a:r>
              <a:rPr lang="en-US" altLang="ja-JP" sz="3800" dirty="0" smtClean="0">
                <a:effectLst/>
              </a:rPr>
              <a:t>Adaptive dedicated set reduction(ADSR)</a:t>
            </a:r>
            <a:endParaRPr lang="ja-JP" altLang="en-US" sz="3800" dirty="0" smtClean="0">
              <a:effectLst/>
            </a:endParaRPr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idx="1"/>
          </p:nvPr>
        </p:nvSpPr>
        <p:spPr>
          <a:xfrm>
            <a:off x="534988" y="1800411"/>
            <a:ext cx="9623425" cy="5536201"/>
          </a:xfrm>
        </p:spPr>
        <p:txBody>
          <a:bodyPr/>
          <a:lstStyle/>
          <a:p>
            <a:pPr marL="390525"/>
            <a:r>
              <a:rPr lang="en-US" altLang="ja-JP" dirty="0" smtClean="0"/>
              <a:t>Enhancement of set dueling [2007Qureshi+]</a:t>
            </a:r>
          </a:p>
          <a:p>
            <a:pPr marL="390525"/>
            <a:endParaRPr lang="en-US" altLang="ja-JP" dirty="0" smtClean="0"/>
          </a:p>
          <a:p>
            <a:pPr marL="390525"/>
            <a:endParaRPr lang="en-US" altLang="ja-JP" dirty="0" smtClean="0"/>
          </a:p>
          <a:p>
            <a:pPr marL="390525"/>
            <a:endParaRPr lang="en-US" altLang="ja-JP" dirty="0" smtClean="0"/>
          </a:p>
          <a:p>
            <a:pPr marL="1174533" lvl="2"/>
            <a:endParaRPr lang="en-US" altLang="ja-JP" dirty="0" smtClean="0"/>
          </a:p>
          <a:p>
            <a:pPr marL="782529" lvl="1"/>
            <a:endParaRPr lang="en-US" altLang="ja-JP" dirty="0" smtClean="0"/>
          </a:p>
          <a:p>
            <a:pPr marL="1762539" lvl="4"/>
            <a:r>
              <a:rPr lang="en-US" altLang="ja-JP" dirty="0" smtClean="0"/>
              <a:t>	</a:t>
            </a:r>
          </a:p>
          <a:p>
            <a:pPr marL="390525"/>
            <a:r>
              <a:rPr lang="en-US" altLang="ja-JP" dirty="0" smtClean="0"/>
              <a:t>Reduces dedicated sets when PSEL is strongly biased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6066730" y="2970457"/>
            <a:ext cx="3600450" cy="213836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1296547" y="5131044"/>
            <a:ext cx="1439863" cy="3603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Set 7</a:t>
            </a:r>
            <a:endParaRPr lang="ja-JP" altLang="en-US" sz="2000" dirty="0"/>
          </a:p>
        </p:txBody>
      </p:sp>
      <p:cxnSp>
        <p:nvCxnSpPr>
          <p:cNvPr id="37" name="直線矢印コネクタ 36"/>
          <p:cNvCxnSpPr>
            <a:stCxn id="53" idx="3"/>
            <a:endCxn id="61" idx="1"/>
          </p:cNvCxnSpPr>
          <p:nvPr/>
        </p:nvCxnSpPr>
        <p:spPr>
          <a:xfrm>
            <a:off x="2736410" y="3509413"/>
            <a:ext cx="1169732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7012880" y="3195882"/>
            <a:ext cx="25193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LRU Dedicated Set</a:t>
            </a:r>
            <a:endParaRPr lang="ja-JP" altLang="en-US" sz="2000" dirty="0">
              <a:latin typeface="+mn-lt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296547" y="4770682"/>
            <a:ext cx="1439863" cy="360362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Set 6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296547" y="4410319"/>
            <a:ext cx="1439863" cy="3603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Set 5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296547" y="4049957"/>
            <a:ext cx="1439863" cy="3603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Set 4</a:t>
            </a:r>
            <a:endParaRPr lang="ja-JP" altLang="en-US" sz="2000" dirty="0"/>
          </a:p>
        </p:txBody>
      </p:sp>
      <p:sp>
        <p:nvSpPr>
          <p:cNvPr id="52" name="正方形/長方形 51"/>
          <p:cNvSpPr/>
          <p:nvPr/>
        </p:nvSpPr>
        <p:spPr>
          <a:xfrm>
            <a:off x="1296547" y="3689594"/>
            <a:ext cx="1439863" cy="3603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Set 3</a:t>
            </a:r>
            <a:endParaRPr lang="ja-JP" altLang="en-US" sz="2000" dirty="0"/>
          </a:p>
        </p:txBody>
      </p:sp>
      <p:sp>
        <p:nvSpPr>
          <p:cNvPr id="53" name="正方形/長方形 52"/>
          <p:cNvSpPr/>
          <p:nvPr/>
        </p:nvSpPr>
        <p:spPr>
          <a:xfrm>
            <a:off x="1296547" y="3329232"/>
            <a:ext cx="1439863" cy="3603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Set 2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1296547" y="2970457"/>
            <a:ext cx="1439863" cy="358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Set 1</a:t>
            </a:r>
            <a:endParaRPr lang="ja-JP" altLang="en-US" sz="2000" dirty="0"/>
          </a:p>
        </p:txBody>
      </p:sp>
      <p:sp>
        <p:nvSpPr>
          <p:cNvPr id="55" name="正方形/長方形 54"/>
          <p:cNvSpPr/>
          <p:nvPr/>
        </p:nvSpPr>
        <p:spPr>
          <a:xfrm>
            <a:off x="1296547" y="2610094"/>
            <a:ext cx="1439863" cy="360363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Set 0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3906142" y="5131044"/>
            <a:ext cx="1441450" cy="3603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Set 7</a:t>
            </a:r>
            <a:endParaRPr lang="ja-JP" altLang="en-US" sz="2000" dirty="0"/>
          </a:p>
        </p:txBody>
      </p:sp>
      <p:sp>
        <p:nvSpPr>
          <p:cNvPr id="57" name="正方形/長方形 56"/>
          <p:cNvSpPr/>
          <p:nvPr/>
        </p:nvSpPr>
        <p:spPr>
          <a:xfrm>
            <a:off x="3906142" y="4772269"/>
            <a:ext cx="1441450" cy="35877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Set 6</a:t>
            </a:r>
            <a:endParaRPr lang="ja-JP" altLang="en-US" sz="2000" dirty="0"/>
          </a:p>
        </p:txBody>
      </p:sp>
      <p:sp>
        <p:nvSpPr>
          <p:cNvPr id="58" name="正方形/長方形 57"/>
          <p:cNvSpPr/>
          <p:nvPr/>
        </p:nvSpPr>
        <p:spPr>
          <a:xfrm>
            <a:off x="3906142" y="4411907"/>
            <a:ext cx="1441450" cy="3603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Set 5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906142" y="4051544"/>
            <a:ext cx="1441450" cy="3603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Set 4</a:t>
            </a:r>
            <a:endParaRPr lang="ja-JP" altLang="en-US" sz="2000" dirty="0"/>
          </a:p>
        </p:txBody>
      </p:sp>
      <p:sp>
        <p:nvSpPr>
          <p:cNvPr id="60" name="正方形/長方形 59"/>
          <p:cNvSpPr/>
          <p:nvPr/>
        </p:nvSpPr>
        <p:spPr>
          <a:xfrm>
            <a:off x="3906142" y="3691182"/>
            <a:ext cx="1441450" cy="358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Set 3</a:t>
            </a:r>
            <a:endParaRPr lang="ja-JP" altLang="en-US" sz="2000" dirty="0"/>
          </a:p>
        </p:txBody>
      </p:sp>
      <p:sp>
        <p:nvSpPr>
          <p:cNvPr id="61" name="正方形/長方形 60"/>
          <p:cNvSpPr/>
          <p:nvPr/>
        </p:nvSpPr>
        <p:spPr>
          <a:xfrm>
            <a:off x="3906142" y="3330819"/>
            <a:ext cx="1441450" cy="360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Set 2</a:t>
            </a:r>
            <a:endParaRPr lang="ja-JP" altLang="en-US" sz="2000" dirty="0"/>
          </a:p>
        </p:txBody>
      </p:sp>
      <p:sp>
        <p:nvSpPr>
          <p:cNvPr id="62" name="正方形/長方形 61"/>
          <p:cNvSpPr/>
          <p:nvPr/>
        </p:nvSpPr>
        <p:spPr>
          <a:xfrm>
            <a:off x="3906142" y="2970457"/>
            <a:ext cx="1441450" cy="3603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dirty="0"/>
              <a:t>Set 1</a:t>
            </a:r>
            <a:endParaRPr lang="ja-JP" altLang="en-US" sz="2000" dirty="0"/>
          </a:p>
        </p:txBody>
      </p:sp>
      <p:cxnSp>
        <p:nvCxnSpPr>
          <p:cNvPr id="67" name="直線矢印コネクタ 66"/>
          <p:cNvCxnSpPr>
            <a:stCxn id="49" idx="3"/>
            <a:endCxn id="57" idx="1"/>
          </p:cNvCxnSpPr>
          <p:nvPr/>
        </p:nvCxnSpPr>
        <p:spPr>
          <a:xfrm>
            <a:off x="2736410" y="4950863"/>
            <a:ext cx="1169732" cy="794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3906142" y="2610094"/>
            <a:ext cx="1441450" cy="360363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</a:rPr>
              <a:t>Set 0</a:t>
            </a: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906142" y="2610094"/>
            <a:ext cx="1441450" cy="2881313"/>
          </a:xfrm>
          <a:prstGeom prst="rect">
            <a:avLst/>
          </a:prstGeom>
          <a:noFill/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1296547" y="2610094"/>
            <a:ext cx="1439863" cy="2881313"/>
          </a:xfrm>
          <a:prstGeom prst="rect">
            <a:avLst/>
          </a:prstGeom>
          <a:noFill/>
          <a:ln w="508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247705" y="3240332"/>
            <a:ext cx="719137" cy="360362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6247705" y="3691182"/>
            <a:ext cx="719137" cy="358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 b="1" dirty="0">
              <a:solidFill>
                <a:schemeClr val="bg1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6247705" y="4140444"/>
            <a:ext cx="719137" cy="3603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 dirty="0"/>
          </a:p>
        </p:txBody>
      </p:sp>
      <p:sp>
        <p:nvSpPr>
          <p:cNvPr id="78" name="正方形/長方形 77"/>
          <p:cNvSpPr/>
          <p:nvPr/>
        </p:nvSpPr>
        <p:spPr>
          <a:xfrm>
            <a:off x="6247705" y="4591294"/>
            <a:ext cx="719137" cy="358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20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7012880" y="3645144"/>
            <a:ext cx="2563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MAIP Dedicated Set</a:t>
            </a:r>
            <a:endParaRPr lang="ja-JP" altLang="en-US" sz="2000" dirty="0">
              <a:latin typeface="+mn-lt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012880" y="4095994"/>
            <a:ext cx="2563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Additional Follower</a:t>
            </a:r>
            <a:endParaRPr lang="ja-JP" altLang="en-US" sz="2000" dirty="0">
              <a:latin typeface="+mn-lt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012880" y="4545257"/>
            <a:ext cx="256381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latin typeface="+mn-lt"/>
              </a:rPr>
              <a:t>Follower Set</a:t>
            </a:r>
            <a:endParaRPr lang="ja-JP" altLang="en-US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effectLst/>
              </a:rPr>
              <a:t>Evaluation</a:t>
            </a:r>
            <a:endParaRPr lang="ja-JP" altLang="en-US" smtClean="0">
              <a:effectLst/>
            </a:endParaRPr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0525"/>
            <a:r>
              <a:rPr lang="en-US" altLang="ja-JP" smtClean="0"/>
              <a:t>Benchmark</a:t>
            </a:r>
          </a:p>
          <a:p>
            <a:pPr marL="782638" lvl="1"/>
            <a:r>
              <a:rPr lang="en-US" altLang="ja-JP" smtClean="0"/>
              <a:t>SPEC CPU2006, Compiled with GCC 4.2</a:t>
            </a:r>
          </a:p>
          <a:p>
            <a:pPr marL="782638" lvl="1"/>
            <a:r>
              <a:rPr lang="en-US" altLang="ja-JP" smtClean="0"/>
              <a:t>Evaluates 100M instructions (skips 40G inst.)</a:t>
            </a:r>
          </a:p>
          <a:p>
            <a:pPr marL="1763713" lvl="4"/>
            <a:r>
              <a:rPr lang="en-US" altLang="ja-JP" smtClean="0"/>
              <a:t>	</a:t>
            </a:r>
          </a:p>
          <a:p>
            <a:pPr marL="390525"/>
            <a:r>
              <a:rPr lang="en-US" altLang="ja-JP" smtClean="0"/>
              <a:t>MAIP configuration (per-core resource)</a:t>
            </a:r>
          </a:p>
          <a:p>
            <a:pPr marL="782638" lvl="1"/>
            <a:r>
              <a:rPr lang="en-US" altLang="ja-JP" smtClean="0"/>
              <a:t>Memory Access Map: 192 entries, 12-way</a:t>
            </a:r>
          </a:p>
          <a:p>
            <a:pPr marL="782638" lvl="1"/>
            <a:r>
              <a:rPr lang="en-US" altLang="ja-JP" smtClean="0"/>
              <a:t>Bypass Filter: 512 entries, 8-bit counters</a:t>
            </a:r>
          </a:p>
          <a:p>
            <a:pPr marL="782638" lvl="1"/>
            <a:r>
              <a:rPr lang="en-US" altLang="ja-JP" smtClean="0"/>
              <a:t>Policy selection counter: 10 bit</a:t>
            </a:r>
          </a:p>
          <a:p>
            <a:pPr marL="1763713" lvl="4"/>
            <a:r>
              <a:rPr lang="en-US" altLang="ja-JP" smtClean="0"/>
              <a:t>	</a:t>
            </a:r>
          </a:p>
          <a:p>
            <a:pPr marL="390525"/>
            <a:r>
              <a:rPr lang="en-US" altLang="ja-JP" smtClean="0"/>
              <a:t>Evaluates DIP &amp; TADIP-F for comparison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</a:rPr>
              <a:t>Cache Miss Count</a:t>
            </a:r>
            <a:r>
              <a:rPr lang="ja-JP" altLang="en-US" dirty="0" smtClean="0">
                <a:effectLst/>
              </a:rPr>
              <a:t> </a:t>
            </a:r>
            <a:r>
              <a:rPr lang="en-US" altLang="ja-JP" dirty="0" smtClean="0">
                <a:effectLst/>
              </a:rPr>
              <a:t>(1-core)</a:t>
            </a:r>
            <a:endParaRPr lang="ja-JP" altLang="en-US" dirty="0" smtClean="0">
              <a:effectLst/>
            </a:endParaRPr>
          </a:p>
        </p:txBody>
      </p:sp>
      <p:sp>
        <p:nvSpPr>
          <p:cNvPr id="17411" name="コンテンツ プレースホルダ 2"/>
          <p:cNvSpPr>
            <a:spLocks noGrp="1"/>
          </p:cNvSpPr>
          <p:nvPr>
            <p:ph idx="1"/>
          </p:nvPr>
        </p:nvSpPr>
        <p:spPr>
          <a:xfrm>
            <a:off x="534988" y="5535613"/>
            <a:ext cx="9623425" cy="1533525"/>
          </a:xfrm>
        </p:spPr>
        <p:txBody>
          <a:bodyPr/>
          <a:lstStyle/>
          <a:p>
            <a:pPr marL="390525"/>
            <a:r>
              <a:rPr lang="en-US" altLang="ja-JP" dirty="0" smtClean="0"/>
              <a:t>MAIP reduces MPKI by 8.3% from LRU</a:t>
            </a:r>
          </a:p>
          <a:p>
            <a:pPr marL="390525"/>
            <a:r>
              <a:rPr lang="en-US" altLang="ja-JP" dirty="0" smtClean="0"/>
              <a:t>OPT reduces MPKI by 18.2% from LRU</a:t>
            </a:r>
          </a:p>
        </p:txBody>
      </p:sp>
      <p:graphicFrame>
        <p:nvGraphicFramePr>
          <p:cNvPr id="5" name="グラフ 4"/>
          <p:cNvGraphicFramePr/>
          <p:nvPr/>
        </p:nvGraphicFramePr>
        <p:xfrm>
          <a:off x="261135" y="1035326"/>
          <a:ext cx="10081120" cy="5940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effectLst/>
              </a:rPr>
              <a:t>Speedup (1-core &amp; 4-core)</a:t>
            </a:r>
            <a:endParaRPr lang="ja-JP" altLang="en-US" dirty="0">
              <a:effectLst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57585" y="4005656"/>
            <a:ext cx="36454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3200" dirty="0" smtClean="0">
                <a:latin typeface="+mn-lt"/>
                <a:ea typeface="MingLiU_HKSCS" pitchFamily="18" charset="-120"/>
              </a:rPr>
              <a:t>4-core result</a:t>
            </a:r>
            <a:endParaRPr lang="ja-JP" altLang="en-US" sz="3200" dirty="0">
              <a:latin typeface="+mn-lt"/>
              <a:ea typeface="MingLiU_HKSCS" pitchFamily="18" charset="-120"/>
            </a:endParaRPr>
          </a:p>
        </p:txBody>
      </p:sp>
      <p:graphicFrame>
        <p:nvGraphicFramePr>
          <p:cNvPr id="9" name="グラフ 8"/>
          <p:cNvGraphicFramePr/>
          <p:nvPr/>
        </p:nvGraphicFramePr>
        <p:xfrm>
          <a:off x="486160" y="3870641"/>
          <a:ext cx="9631070" cy="319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グラフ 10"/>
          <p:cNvGraphicFramePr/>
          <p:nvPr/>
        </p:nvGraphicFramePr>
        <p:xfrm>
          <a:off x="0" y="1034397"/>
          <a:ext cx="10693399" cy="2746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736410" y="7876086"/>
            <a:ext cx="630070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吹き込みで解説を出す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1-core: 2.1%</a:t>
            </a:r>
          </a:p>
          <a:p>
            <a:pPr algn="ctr"/>
            <a:r>
              <a:rPr lang="en-US" altLang="ja-JP" dirty="0" smtClean="0"/>
              <a:t>4-core:  9.1%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21475" y="1215346"/>
            <a:ext cx="36454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3200" dirty="0" smtClean="0">
                <a:latin typeface="+mn-lt"/>
                <a:ea typeface="MingLiU_HKSCS" pitchFamily="18" charset="-120"/>
              </a:rPr>
              <a:t>1-core result</a:t>
            </a:r>
            <a:endParaRPr lang="ja-JP" altLang="en-US" sz="3200" dirty="0">
              <a:latin typeface="+mn-lt"/>
              <a:ea typeface="MingLiU_HKSCS" pitchFamily="18" charset="-12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 rot="16200000">
            <a:off x="9614433" y="3090797"/>
            <a:ext cx="846772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altLang="ja-JP" sz="1600" dirty="0" smtClean="0">
                <a:latin typeface="+mn-lt"/>
                <a:ea typeface="MingLiU_HKSCS" pitchFamily="18" charset="-120"/>
              </a:rPr>
              <a:t>483.xala</a:t>
            </a:r>
            <a:endParaRPr lang="ja-JP" altLang="en-US" sz="1600" dirty="0">
              <a:latin typeface="+mn-lt"/>
              <a:ea typeface="MingLiU_HKSCS" pitchFamily="18" charset="-12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9757190" y="3240571"/>
            <a:ext cx="180020" cy="495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6140" y="201613"/>
            <a:ext cx="10036115" cy="793750"/>
          </a:xfrm>
        </p:spPr>
        <p:txBody>
          <a:bodyPr/>
          <a:lstStyle/>
          <a:p>
            <a:r>
              <a:rPr lang="en-US" altLang="ja-JP" dirty="0" smtClean="0">
                <a:effectLst/>
              </a:rPr>
              <a:t>Cost Efficiency of Memory Access Map</a:t>
            </a:r>
            <a:endParaRPr kumimoji="1" lang="ja-JP" altLang="en-US" dirty="0">
              <a:effectLst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6140" y="4590720"/>
            <a:ext cx="10387260" cy="2565286"/>
          </a:xfrm>
        </p:spPr>
        <p:txBody>
          <a:bodyPr/>
          <a:lstStyle/>
          <a:p>
            <a:r>
              <a:rPr lang="en-US" altLang="ja-JP" dirty="0" smtClean="0"/>
              <a:t>Requires 1.9 bit / line in average</a:t>
            </a:r>
          </a:p>
          <a:p>
            <a:pPr lvl="1"/>
            <a:r>
              <a:rPr lang="ja-JP" altLang="en-US" dirty="0" smtClean="0"/>
              <a:t>～</a:t>
            </a:r>
            <a:r>
              <a:rPr lang="en-US" altLang="ja-JP" dirty="0" smtClean="0"/>
              <a:t>20 times better than that of shadow tag</a:t>
            </a:r>
            <a:endParaRPr kumimoji="1" lang="ja-JP" altLang="en-US" dirty="0" smtClean="0"/>
          </a:p>
          <a:p>
            <a:r>
              <a:rPr lang="en-US" altLang="ja-JP" dirty="0" smtClean="0"/>
              <a:t>C</a:t>
            </a:r>
            <a:r>
              <a:rPr kumimoji="1" lang="en-US" altLang="ja-JP" dirty="0" smtClean="0"/>
              <a:t>overs &gt;1.00MB(LLC) in </a:t>
            </a:r>
            <a:r>
              <a:rPr lang="en-US" altLang="ja-JP" dirty="0" smtClean="0"/>
              <a:t>9 of 18</a:t>
            </a:r>
            <a:r>
              <a:rPr kumimoji="1" lang="en-US" altLang="ja-JP" dirty="0" smtClean="0"/>
              <a:t> benchmarks</a:t>
            </a:r>
          </a:p>
          <a:p>
            <a:r>
              <a:rPr lang="en-US" altLang="ja-JP" dirty="0" smtClean="0"/>
              <a:t>Covers &gt;0.25MB(MLC) in 14 of 18 benchmarks</a:t>
            </a:r>
          </a:p>
        </p:txBody>
      </p:sp>
      <p:graphicFrame>
        <p:nvGraphicFramePr>
          <p:cNvPr id="5" name="グラフ 4"/>
          <p:cNvGraphicFramePr/>
          <p:nvPr/>
        </p:nvGraphicFramePr>
        <p:xfrm>
          <a:off x="486160" y="1035325"/>
          <a:ext cx="9676075" cy="382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effectLst/>
              </a:rPr>
              <a:t>Related Work</a:t>
            </a:r>
            <a:endParaRPr lang="ja-JP" altLang="en-US" dirty="0">
              <a:effectLst/>
            </a:endParaRPr>
          </a:p>
        </p:txBody>
      </p:sp>
      <p:sp>
        <p:nvSpPr>
          <p:cNvPr id="19459" name="コンテンツ プレースホルダ 2"/>
          <p:cNvSpPr>
            <a:spLocks noGrp="1"/>
          </p:cNvSpPr>
          <p:nvPr>
            <p:ph idx="1"/>
          </p:nvPr>
        </p:nvSpPr>
        <p:spPr>
          <a:xfrm>
            <a:off x="534988" y="1319213"/>
            <a:ext cx="9807575" cy="5435600"/>
          </a:xfrm>
        </p:spPr>
        <p:txBody>
          <a:bodyPr/>
          <a:lstStyle/>
          <a:p>
            <a:pPr marL="390634"/>
            <a:r>
              <a:rPr lang="en-US" altLang="ja-JP" dirty="0" smtClean="0"/>
              <a:t>Uses spatial / temporal locality</a:t>
            </a:r>
          </a:p>
          <a:p>
            <a:pPr marL="782638" lvl="1"/>
            <a:r>
              <a:rPr lang="en-US" altLang="ja-JP" dirty="0" smtClean="0"/>
              <a:t>Using spatial locality [1997, Johnson+]</a:t>
            </a:r>
          </a:p>
          <a:p>
            <a:pPr marL="782638" lvl="1"/>
            <a:r>
              <a:rPr lang="en-US" altLang="ja-JP" dirty="0" smtClean="0"/>
              <a:t>Using different types of locality [1995</a:t>
            </a:r>
            <a:r>
              <a:rPr lang="en-US" altLang="ja-JP" dirty="0" smtClean="0">
                <a:cs typeface="Arial" charset="0"/>
              </a:rPr>
              <a:t>, </a:t>
            </a:r>
            <a:r>
              <a:rPr lang="en-US" altLang="ja-JP" dirty="0" err="1" smtClean="0">
                <a:cs typeface="Arial" charset="0"/>
              </a:rPr>
              <a:t>Gonz</a:t>
            </a:r>
            <a:r>
              <a:rPr lang="en-US" altLang="ja-JP" b="1" dirty="0" err="1" smtClean="0">
                <a:latin typeface="Arial" charset="0"/>
                <a:ea typeface="Cambria Math" pitchFamily="18" charset="0"/>
                <a:cs typeface="Arial" charset="0"/>
              </a:rPr>
              <a:t>á</a:t>
            </a:r>
            <a:r>
              <a:rPr lang="en-US" altLang="ja-JP" dirty="0" err="1" smtClean="0">
                <a:cs typeface="Arial" charset="0"/>
              </a:rPr>
              <a:t>lez</a:t>
            </a:r>
            <a:r>
              <a:rPr lang="en-US" altLang="ja-JP" dirty="0" smtClean="0"/>
              <a:t>+]</a:t>
            </a:r>
          </a:p>
          <a:p>
            <a:pPr marL="390525"/>
            <a:r>
              <a:rPr lang="en-US" altLang="ja-JP" dirty="0" smtClean="0"/>
              <a:t>Prediction-base dead-block elimination</a:t>
            </a:r>
          </a:p>
          <a:p>
            <a:pPr marL="782638" lvl="1"/>
            <a:r>
              <a:rPr lang="en-US" altLang="ja-JP" dirty="0" smtClean="0"/>
              <a:t>Dead-block prediction [2001, Lai+]</a:t>
            </a:r>
          </a:p>
          <a:p>
            <a:pPr marL="782638" lvl="1"/>
            <a:r>
              <a:rPr lang="en-US" altLang="ja-JP" dirty="0" smtClean="0"/>
              <a:t>Less Reused Filter [2009, Xiang+]</a:t>
            </a:r>
          </a:p>
          <a:p>
            <a:pPr marL="390525"/>
            <a:r>
              <a:rPr lang="en-US" altLang="ja-JP" dirty="0" smtClean="0"/>
              <a:t>Modified Insertion Policy</a:t>
            </a:r>
          </a:p>
          <a:p>
            <a:pPr marL="782638" lvl="1"/>
            <a:r>
              <a:rPr lang="en-US" altLang="ja-JP" dirty="0" smtClean="0"/>
              <a:t>Dynamic Insertion Policy [2007, </a:t>
            </a:r>
            <a:r>
              <a:rPr lang="en-US" altLang="ja-JP" dirty="0" err="1" smtClean="0"/>
              <a:t>Qureshi</a:t>
            </a:r>
            <a:r>
              <a:rPr lang="en-US" altLang="ja-JP" dirty="0" smtClean="0"/>
              <a:t>+]</a:t>
            </a:r>
          </a:p>
          <a:p>
            <a:pPr marL="782638" lvl="1"/>
            <a:r>
              <a:rPr lang="en-US" altLang="ja-JP" dirty="0" smtClean="0"/>
              <a:t>Thread Aware DIP[2008, </a:t>
            </a:r>
            <a:r>
              <a:rPr lang="en-US" altLang="ja-JP" dirty="0" err="1" smtClean="0"/>
              <a:t>Jaleel</a:t>
            </a:r>
            <a:r>
              <a:rPr lang="en-US" altLang="ja-JP" dirty="0" smtClean="0"/>
              <a:t>+]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effectLst/>
              </a:rPr>
              <a:t>Conclusion</a:t>
            </a:r>
            <a:endParaRPr lang="ja-JP" altLang="en-US" dirty="0">
              <a:effectLst/>
            </a:endParaRPr>
          </a:p>
        </p:txBody>
      </p:sp>
      <p:sp>
        <p:nvSpPr>
          <p:cNvPr id="2048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0525"/>
            <a:r>
              <a:rPr lang="en-US" altLang="ja-JP" dirty="0" smtClean="0"/>
              <a:t>Map-based Adaptive Insertion Policy (MAIP)</a:t>
            </a:r>
          </a:p>
          <a:p>
            <a:pPr marL="782638" lvl="1"/>
            <a:r>
              <a:rPr lang="en-US" altLang="ja-JP" dirty="0" smtClean="0"/>
              <a:t>Map-base data structure</a:t>
            </a:r>
          </a:p>
          <a:p>
            <a:pPr marL="1174642" lvl="2"/>
            <a:r>
              <a:rPr lang="en-US" altLang="ja-JP" dirty="0" smtClean="0"/>
              <a:t>x20 cost-effective</a:t>
            </a:r>
          </a:p>
          <a:p>
            <a:pPr marL="782638" lvl="1"/>
            <a:r>
              <a:rPr lang="en-US" altLang="ja-JP" dirty="0" smtClean="0"/>
              <a:t>Reuse possibility estimation exploiting spatial locality &amp; temporal locality</a:t>
            </a:r>
          </a:p>
          <a:p>
            <a:pPr marL="1174642" lvl="2"/>
            <a:r>
              <a:rPr lang="en-US" altLang="ja-JP" dirty="0" smtClean="0"/>
              <a:t>Improves performance from LRU/DIP</a:t>
            </a:r>
          </a:p>
          <a:p>
            <a:pPr marL="1174533" lvl="2"/>
            <a:endParaRPr lang="en-US" altLang="ja-JP" dirty="0" smtClean="0"/>
          </a:p>
          <a:p>
            <a:pPr marL="390525"/>
            <a:r>
              <a:rPr lang="en-US" altLang="ja-JP" dirty="0" smtClean="0"/>
              <a:t>Evaluates MAIP with simulation study</a:t>
            </a:r>
          </a:p>
          <a:p>
            <a:pPr marL="782638" lvl="1"/>
            <a:r>
              <a:rPr lang="en-US" altLang="ja-JP" dirty="0" smtClean="0"/>
              <a:t>Reduces cache miss count by 8.3% from LRU</a:t>
            </a:r>
          </a:p>
          <a:p>
            <a:pPr marL="782638" lvl="1"/>
            <a:r>
              <a:rPr lang="en-US" altLang="ja-JP" dirty="0" smtClean="0"/>
              <a:t>Improves IPC by 2.1% in 1-core, by 9.1% in 4-core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effectLst/>
              </a:rPr>
              <a:t>Introduction</a:t>
            </a:r>
            <a:endParaRPr lang="ja-JP" altLang="ja-JP" smtClean="0">
              <a:effectLst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156" y="1440371"/>
            <a:ext cx="7020779" cy="5435600"/>
          </a:xfrm>
        </p:spPr>
        <p:txBody>
          <a:bodyPr/>
          <a:lstStyle/>
          <a:p>
            <a:pPr marL="390525" eaLnBrk="1" hangingPunct="1"/>
            <a:r>
              <a:rPr lang="en-US" altLang="ja-JP" dirty="0" smtClean="0"/>
              <a:t>Modern computers have multi-level cache system</a:t>
            </a:r>
          </a:p>
          <a:p>
            <a:pPr marL="1762539" lvl="4" eaLnBrk="1" hangingPunct="1"/>
            <a:endParaRPr lang="en-US" altLang="ja-JP" dirty="0" smtClean="0"/>
          </a:p>
          <a:p>
            <a:pPr marL="390525" eaLnBrk="1" hangingPunct="1"/>
            <a:r>
              <a:rPr lang="en-US" altLang="ja-JP" dirty="0" smtClean="0"/>
              <a:t>Performance improvement of LLC is the key to achieve high performance</a:t>
            </a:r>
          </a:p>
          <a:p>
            <a:pPr marL="1762539" lvl="4" eaLnBrk="1" hangingPunct="1"/>
            <a:r>
              <a:rPr lang="en-US" altLang="ja-JP" dirty="0" smtClean="0"/>
              <a:t>	</a:t>
            </a:r>
          </a:p>
          <a:p>
            <a:pPr marL="390525" eaLnBrk="1" hangingPunct="1"/>
            <a:r>
              <a:rPr lang="en-US" altLang="ja-JP" dirty="0" smtClean="0"/>
              <a:t>LLC stores many dead-blocks</a:t>
            </a:r>
          </a:p>
          <a:p>
            <a:pPr marL="782529" lvl="1" eaLnBrk="1" hangingPunct="1"/>
            <a:r>
              <a:rPr lang="en-US" altLang="ja-JP" dirty="0" smtClean="0"/>
              <a:t>Elimination of dead-blocks in LLC </a:t>
            </a:r>
          </a:p>
          <a:p>
            <a:pPr marL="782529" lvl="1" eaLnBrk="1" hangingPunct="1">
              <a:buNone/>
            </a:pPr>
            <a:r>
              <a:rPr lang="en-US" altLang="ja-JP" dirty="0" smtClean="0"/>
              <a:t>   improves system performance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182015" y="855306"/>
            <a:ext cx="1440000" cy="144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CORE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182015" y="3735626"/>
            <a:ext cx="1440000" cy="720080"/>
          </a:xfrm>
          <a:prstGeom prst="rect">
            <a:avLst/>
          </a:prstGeom>
          <a:solidFill>
            <a:srgbClr val="C0FFC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L2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461934" y="4770740"/>
            <a:ext cx="2880000" cy="1080000"/>
          </a:xfrm>
          <a:prstGeom prst="rect">
            <a:avLst/>
          </a:prstGeom>
          <a:solidFill>
            <a:srgbClr val="FF80FF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LLC</a:t>
            </a:r>
          </a:p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(L3)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461935" y="6300911"/>
            <a:ext cx="2880000" cy="719919"/>
          </a:xfrm>
          <a:prstGeom prst="rect">
            <a:avLst/>
          </a:prstGeom>
          <a:solidFill>
            <a:srgbClr val="C0FFC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Memory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cxnSp>
        <p:nvCxnSpPr>
          <p:cNvPr id="18" name="直線コネクタ 17"/>
          <p:cNvCxnSpPr>
            <a:stCxn id="9" idx="2"/>
            <a:endCxn id="10" idx="0"/>
          </p:cNvCxnSpPr>
          <p:nvPr/>
        </p:nvCxnSpPr>
        <p:spPr>
          <a:xfrm rot="5400000">
            <a:off x="8181855" y="3015466"/>
            <a:ext cx="144032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>
            <a:stCxn id="10" idx="2"/>
            <a:endCxn id="11" idx="0"/>
          </p:cNvCxnSpPr>
          <p:nvPr/>
        </p:nvCxnSpPr>
        <p:spPr>
          <a:xfrm rot="5400000">
            <a:off x="8744458" y="4613183"/>
            <a:ext cx="315034" cy="8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>
            <a:stCxn id="11" idx="2"/>
            <a:endCxn id="13" idx="0"/>
          </p:cNvCxnSpPr>
          <p:nvPr/>
        </p:nvCxnSpPr>
        <p:spPr>
          <a:xfrm rot="16200000" flipH="1">
            <a:off x="8676849" y="6075824"/>
            <a:ext cx="450171" cy="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正方形/長方形 11"/>
          <p:cNvSpPr/>
          <p:nvPr/>
        </p:nvSpPr>
        <p:spPr>
          <a:xfrm>
            <a:off x="8542135" y="2655506"/>
            <a:ext cx="720000" cy="720000"/>
          </a:xfrm>
          <a:prstGeom prst="rect">
            <a:avLst/>
          </a:prstGeom>
          <a:solidFill>
            <a:srgbClr val="C0FFC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L1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effectLst/>
              </a:rPr>
              <a:t>Comparison</a:t>
            </a:r>
            <a:endParaRPr lang="ja-JP" altLang="en-US" dirty="0" smtClean="0">
              <a:effectLst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06140" y="1170341"/>
          <a:ext cx="10171130" cy="42976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90210"/>
                <a:gridCol w="3015335"/>
                <a:gridCol w="2070230"/>
                <a:gridCol w="3195355"/>
              </a:tblGrid>
              <a:tr h="537492">
                <a:tc>
                  <a:txBody>
                    <a:bodyPr/>
                    <a:lstStyle/>
                    <a:p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Replacement</a:t>
                      </a:r>
                      <a:r>
                        <a:rPr kumimoji="1" lang="en-US" altLang="ja-JP" sz="2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r>
                        <a:rPr kumimoji="1" lang="en-US" altLang="ja-JP" sz="2800" baseline="0" dirty="0" smtClean="0">
                          <a:solidFill>
                            <a:sysClr val="windowText" lastClr="000000"/>
                          </a:solidFill>
                        </a:rPr>
                        <a:t>Algorithm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Dead-block</a:t>
                      </a:r>
                    </a:p>
                    <a:p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Elimination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Additional</a:t>
                      </a:r>
                    </a:p>
                    <a:p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HW Cost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FFC0"/>
                    </a:solidFill>
                  </a:tcPr>
                </a:tc>
              </a:tr>
              <a:tr h="32905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LRU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Insert to MRU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None</a:t>
                      </a:r>
                      <a:endParaRPr lang="ja-JP" altLang="en-US" sz="28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None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645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DIP</a:t>
                      </a:r>
                    </a:p>
                    <a:p>
                      <a:r>
                        <a:rPr lang="en-US" altLang="ja-JP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[2007</a:t>
                      </a:r>
                      <a:r>
                        <a:rPr lang="ja-JP" altLang="en-US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altLang="ja-JP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Qureshi</a:t>
                      </a:r>
                      <a:r>
                        <a:rPr lang="en-US" altLang="ja-JP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+]</a:t>
                      </a:r>
                      <a:endParaRPr kumimoji="1" lang="en-US" altLang="ja-JP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Partially Random</a:t>
                      </a:r>
                      <a:r>
                        <a:rPr kumimoji="1" lang="en-US" altLang="ja-JP" sz="28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Insertion</a:t>
                      </a:r>
                      <a:endParaRPr kumimoji="1" lang="en-US" altLang="ja-JP" sz="28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Some</a:t>
                      </a:r>
                      <a:endParaRPr lang="ja-JP" altLang="en-US" sz="28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Several counters</a:t>
                      </a:r>
                    </a:p>
                    <a:p>
                      <a:pPr algn="ctr"/>
                      <a:r>
                        <a:rPr kumimoji="1" lang="en-US" altLang="ja-JP" sz="28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sym typeface="Wingdings" pitchFamily="2" charset="2"/>
                        </a:rPr>
                        <a:t>Light</a:t>
                      </a:r>
                      <a:endParaRPr kumimoji="1" lang="en-US" altLang="ja-JP" sz="2800" b="1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032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LRF</a:t>
                      </a:r>
                    </a:p>
                    <a:p>
                      <a:r>
                        <a:rPr kumimoji="1" lang="en-US" altLang="ja-JP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[</a:t>
                      </a:r>
                      <a:r>
                        <a:rPr lang="en-US" altLang="ja-JP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2009 Xiang+]</a:t>
                      </a:r>
                      <a:endParaRPr kumimoji="1" lang="en-US" altLang="ja-JP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Predicts from reference pattern</a:t>
                      </a:r>
                      <a:endParaRPr kumimoji="1" lang="ja-JP" altLang="en-US" sz="28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Strong</a:t>
                      </a:r>
                      <a:endParaRPr lang="ja-JP" altLang="en-US" sz="28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Shadow</a:t>
                      </a:r>
                      <a:r>
                        <a:rPr kumimoji="1" lang="en-US" altLang="ja-JP" sz="28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tag, PHT</a:t>
                      </a:r>
                      <a:endParaRPr kumimoji="1" lang="en-US" altLang="ja-JP" sz="2800" b="1" dirty="0" smtClean="0">
                        <a:solidFill>
                          <a:schemeClr val="bg1">
                            <a:lumMod val="75000"/>
                          </a:schemeClr>
                        </a:solidFill>
                        <a:sym typeface="Wingdings" pitchFamily="2" charset="2"/>
                      </a:endParaRPr>
                    </a:p>
                    <a:p>
                      <a:pPr algn="ctr"/>
                      <a:r>
                        <a:rPr kumimoji="1" lang="en-US" altLang="ja-JP" sz="28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sym typeface="Wingdings" pitchFamily="2" charset="2"/>
                        </a:rPr>
                        <a:t>Heavy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032">
                <a:tc>
                  <a:txBody>
                    <a:bodyPr/>
                    <a:lstStyle/>
                    <a:p>
                      <a:r>
                        <a:rPr kumimoji="1" lang="en-US" altLang="ja-JP" sz="2800" b="0" i="0" dirty="0" smtClean="0"/>
                        <a:t>MAIP</a:t>
                      </a:r>
                    </a:p>
                    <a:p>
                      <a:endParaRPr kumimoji="1" lang="en-US" altLang="ja-JP" sz="2200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Predicts</a:t>
                      </a:r>
                      <a:r>
                        <a:rPr kumimoji="1" lang="en-US" altLang="ja-JP" sz="2800" baseline="0" dirty="0" smtClean="0"/>
                        <a:t> based on two</a:t>
                      </a:r>
                      <a:r>
                        <a:rPr kumimoji="1" lang="en-US" altLang="ja-JP" sz="2800" dirty="0" smtClean="0"/>
                        <a:t> localities</a:t>
                      </a:r>
                      <a:endParaRPr kumimoji="1" lang="ja-JP" altLang="en-US" sz="28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b="1" dirty="0" smtClean="0">
                          <a:solidFill>
                            <a:srgbClr val="FF0000"/>
                          </a:solidFill>
                        </a:rPr>
                        <a:t>Strong</a:t>
                      </a:r>
                      <a:endParaRPr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0" baseline="0" dirty="0" err="1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Mem</a:t>
                      </a:r>
                      <a:r>
                        <a:rPr kumimoji="1" lang="en-US" altLang="ja-JP" sz="2800" b="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 access map</a:t>
                      </a:r>
                    </a:p>
                    <a:p>
                      <a:pPr algn="ctr"/>
                      <a:r>
                        <a:rPr kumimoji="1" lang="en-US" altLang="ja-JP" sz="2800" b="1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Medium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396150" y="5580831"/>
            <a:ext cx="9856095" cy="15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marL="392004" marR="0" lvl="0" indent="-3730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DD789"/>
              </a:buClr>
              <a:buSzPct val="90000"/>
              <a:buFont typeface="Wingdings" pitchFamily="2" charset="2"/>
              <a:buChar char="l"/>
              <a:tabLst/>
              <a:defRPr/>
            </a:pPr>
            <a:r>
              <a:rPr lang="en-US" altLang="ja-JP" sz="3500" kern="0" dirty="0" smtClean="0">
                <a:latin typeface="+mn-lt"/>
                <a:ea typeface="+mn-ea"/>
              </a:rPr>
              <a:t>Improves cost-efficiency by map data structure</a:t>
            </a:r>
          </a:p>
          <a:p>
            <a:pPr marL="392004" marR="0" lvl="0" indent="-3730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DD789"/>
              </a:buClr>
              <a:buSzPct val="90000"/>
              <a:buFont typeface="Wingdings" pitchFamily="2" charset="2"/>
              <a:buChar char="l"/>
              <a:tabLst/>
              <a:defRPr/>
            </a:pPr>
            <a:r>
              <a:rPr lang="en-US" altLang="ja-JP" sz="3500" kern="0" dirty="0" smtClean="0">
                <a:latin typeface="+mn-lt"/>
                <a:ea typeface="+mn-ea"/>
              </a:rPr>
              <a:t>Improves prediction accuracy by 2 localities</a:t>
            </a:r>
            <a:endParaRPr kumimoji="1" lang="en-US" altLang="ja-JP" sz="3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ja-JP" dirty="0" smtClean="0">
                <a:effectLst/>
              </a:rPr>
              <a:t>Q &amp; A</a:t>
            </a:r>
            <a:endParaRPr lang="ja-JP" altLang="en-US" dirty="0">
              <a:effectLst/>
            </a:endParaRPr>
          </a:p>
        </p:txBody>
      </p:sp>
      <p:sp>
        <p:nvSpPr>
          <p:cNvPr id="2150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0525"/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</a:rPr>
              <a:t>How to Detect Insertion Position</a:t>
            </a:r>
            <a:endParaRPr kumimoji="1" lang="ja-JP" altLang="en-US" dirty="0">
              <a:effectLst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1135" y="2340471"/>
            <a:ext cx="4275475" cy="3330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200" dirty="0" smtClean="0">
                <a:solidFill>
                  <a:schemeClr val="tx1"/>
                </a:solidFill>
              </a:rPr>
              <a:t>function </a:t>
            </a:r>
            <a:r>
              <a:rPr lang="en-US" altLang="ja-JP" sz="2200" dirty="0" err="1" smtClean="0">
                <a:solidFill>
                  <a:schemeClr val="tx1"/>
                </a:solidFill>
              </a:rPr>
              <a:t>is_bypass</a:t>
            </a:r>
            <a:r>
              <a:rPr lang="en-US" altLang="ja-JP" sz="2200" dirty="0" smtClean="0">
                <a:solidFill>
                  <a:schemeClr val="tx1"/>
                </a:solidFill>
              </a:rPr>
              <a:t>()</a:t>
            </a:r>
          </a:p>
          <a:p>
            <a:endParaRPr lang="en-US" altLang="ja-JP" sz="2200" dirty="0" smtClean="0">
              <a:solidFill>
                <a:schemeClr val="tx1"/>
              </a:solidFill>
            </a:endParaRPr>
          </a:p>
          <a:p>
            <a:r>
              <a:rPr lang="en-US" altLang="ja-JP" sz="2200" dirty="0" smtClean="0">
                <a:solidFill>
                  <a:schemeClr val="tx1"/>
                </a:solidFill>
              </a:rPr>
              <a:t>    if(</a:t>
            </a:r>
            <a:r>
              <a:rPr lang="en-US" altLang="ja-JP" sz="2200" dirty="0" err="1" smtClean="0">
                <a:solidFill>
                  <a:schemeClr val="tx1"/>
                </a:solidFill>
              </a:rPr>
              <a:t>Sb</a:t>
            </a:r>
            <a:r>
              <a:rPr lang="en-US" altLang="ja-JP" sz="2200" dirty="0" smtClean="0">
                <a:solidFill>
                  <a:schemeClr val="tx1"/>
                </a:solidFill>
              </a:rPr>
              <a:t> = BYPASS) return true</a:t>
            </a:r>
          </a:p>
          <a:p>
            <a:r>
              <a:rPr lang="en-US" altLang="ja-JP" sz="2200" dirty="0" smtClean="0">
                <a:solidFill>
                  <a:schemeClr val="tx1"/>
                </a:solidFill>
              </a:rPr>
              <a:t>    if(Ca &gt; 16 x Cr) return true</a:t>
            </a:r>
          </a:p>
          <a:p>
            <a:r>
              <a:rPr lang="en-US" altLang="ja-JP" sz="2200" dirty="0" smtClean="0">
                <a:solidFill>
                  <a:schemeClr val="tx1"/>
                </a:solidFill>
              </a:rPr>
              <a:t>    return false</a:t>
            </a:r>
          </a:p>
          <a:p>
            <a:endParaRPr kumimoji="1" lang="en-US" altLang="ja-JP" sz="2200" dirty="0" smtClean="0">
              <a:solidFill>
                <a:schemeClr val="tx1"/>
              </a:solidFill>
            </a:endParaRPr>
          </a:p>
          <a:p>
            <a:r>
              <a:rPr kumimoji="1" lang="en-US" altLang="ja-JP" sz="2200" dirty="0" err="1" smtClean="0">
                <a:solidFill>
                  <a:schemeClr val="tx1"/>
                </a:solidFill>
              </a:rPr>
              <a:t>endfunction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626621" y="1575386"/>
            <a:ext cx="6066780" cy="53105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200" dirty="0" smtClean="0">
                <a:solidFill>
                  <a:schemeClr val="tx1"/>
                </a:solidFill>
              </a:rPr>
              <a:t>f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unction 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get_insert</a:t>
            </a:r>
            <a:r>
              <a:rPr lang="en-US" altLang="ja-JP" sz="2200" dirty="0" err="1" smtClean="0">
                <a:solidFill>
                  <a:schemeClr val="tx1"/>
                </a:solidFill>
              </a:rPr>
              <a:t>_position</a:t>
            </a:r>
            <a:r>
              <a:rPr lang="en-US" altLang="ja-JP" sz="2200" dirty="0" smtClean="0">
                <a:solidFill>
                  <a:schemeClr val="tx1"/>
                </a:solidFill>
              </a:rPr>
              <a:t>()</a:t>
            </a:r>
          </a:p>
          <a:p>
            <a:endParaRPr lang="en-US" altLang="ja-JP" sz="2200" dirty="0" smtClean="0">
              <a:solidFill>
                <a:schemeClr val="tx1"/>
              </a:solidFill>
            </a:endParaRPr>
          </a:p>
          <a:p>
            <a:r>
              <a:rPr kumimoji="1" lang="en-US" altLang="ja-JP" sz="2200" dirty="0" smtClean="0">
                <a:solidFill>
                  <a:schemeClr val="tx1"/>
                </a:solidFill>
              </a:rPr>
              <a:t>    </a:t>
            </a:r>
            <a:r>
              <a:rPr lang="en-US" altLang="ja-JP" sz="2200" dirty="0" smtClean="0">
                <a:solidFill>
                  <a:schemeClr val="tx1"/>
                </a:solidFill>
              </a:rPr>
              <a:t>i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nteger              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ins_pos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=15</a:t>
            </a:r>
          </a:p>
          <a:p>
            <a:r>
              <a:rPr lang="en-US" altLang="ja-JP" sz="2200" dirty="0" smtClean="0">
                <a:solidFill>
                  <a:schemeClr val="tx1"/>
                </a:solidFill>
              </a:rPr>
              <a:t>    if(</a:t>
            </a:r>
            <a:r>
              <a:rPr lang="en-US" altLang="ja-JP" sz="2200" dirty="0" err="1" smtClean="0">
                <a:solidFill>
                  <a:schemeClr val="tx1"/>
                </a:solidFill>
              </a:rPr>
              <a:t>Hm</a:t>
            </a:r>
            <a:r>
              <a:rPr lang="en-US" altLang="ja-JP" sz="2200" dirty="0" smtClean="0">
                <a:solidFill>
                  <a:schemeClr val="tx1"/>
                </a:solidFill>
              </a:rPr>
              <a:t>)              </a:t>
            </a:r>
            <a:r>
              <a:rPr lang="en-US" altLang="ja-JP" sz="2200" dirty="0" err="1" smtClean="0">
                <a:solidFill>
                  <a:schemeClr val="tx1"/>
                </a:solidFill>
              </a:rPr>
              <a:t>ins_pos</a:t>
            </a:r>
            <a:r>
              <a:rPr lang="en-US" altLang="ja-JP" sz="2200" dirty="0" smtClean="0">
                <a:solidFill>
                  <a:schemeClr val="tx1"/>
                </a:solidFill>
              </a:rPr>
              <a:t> = </a:t>
            </a:r>
            <a:r>
              <a:rPr lang="en-US" altLang="ja-JP" sz="2200" dirty="0" err="1" smtClean="0">
                <a:solidFill>
                  <a:schemeClr val="tx1"/>
                </a:solidFill>
              </a:rPr>
              <a:t>ins_pos</a:t>
            </a:r>
            <a:r>
              <a:rPr lang="en-US" altLang="ja-JP" sz="2200" dirty="0" smtClean="0">
                <a:solidFill>
                  <a:schemeClr val="tx1"/>
                </a:solidFill>
              </a:rPr>
              <a:t>/2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</a:rPr>
              <a:t>    if(Cr &gt; Ca)        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ins_pos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=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ins_pos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/2</a:t>
            </a:r>
          </a:p>
          <a:p>
            <a:r>
              <a:rPr lang="en-US" altLang="ja-JP" sz="2200" dirty="0" smtClean="0">
                <a:solidFill>
                  <a:schemeClr val="tx1"/>
                </a:solidFill>
              </a:rPr>
              <a:t>    if(</a:t>
            </a:r>
            <a:r>
              <a:rPr lang="en-US" altLang="ja-JP" sz="2200" dirty="0" err="1" smtClean="0">
                <a:solidFill>
                  <a:schemeClr val="tx1"/>
                </a:solidFill>
              </a:rPr>
              <a:t>Sb</a:t>
            </a:r>
            <a:r>
              <a:rPr lang="en-US" altLang="ja-JP" sz="2200" dirty="0" smtClean="0">
                <a:solidFill>
                  <a:schemeClr val="tx1"/>
                </a:solidFill>
              </a:rPr>
              <a:t>=REUSE)     </a:t>
            </a:r>
            <a:r>
              <a:rPr lang="en-US" altLang="ja-JP" sz="2200" dirty="0" err="1" smtClean="0">
                <a:solidFill>
                  <a:schemeClr val="tx1"/>
                </a:solidFill>
              </a:rPr>
              <a:t>ins_pos</a:t>
            </a:r>
            <a:r>
              <a:rPr lang="en-US" altLang="ja-JP" sz="2200" dirty="0" smtClean="0">
                <a:solidFill>
                  <a:schemeClr val="tx1"/>
                </a:solidFill>
              </a:rPr>
              <a:t>=0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</a:rPr>
              <a:t>    if(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Sb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=USEFUL)   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ins_pos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=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ins_pos</a:t>
            </a:r>
            <a:r>
              <a:rPr kumimoji="1" lang="en-US" altLang="ja-JP" sz="2200" dirty="0" smtClean="0">
                <a:solidFill>
                  <a:schemeClr val="tx1"/>
                </a:solidFill>
              </a:rPr>
              <a:t>/2</a:t>
            </a:r>
          </a:p>
          <a:p>
            <a:r>
              <a:rPr lang="en-US" altLang="ja-JP" sz="2200" dirty="0" smtClean="0">
                <a:solidFill>
                  <a:schemeClr val="tx1"/>
                </a:solidFill>
              </a:rPr>
              <a:t>    if(</a:t>
            </a:r>
            <a:r>
              <a:rPr lang="en-US" altLang="ja-JP" sz="2200" dirty="0" err="1" smtClean="0">
                <a:solidFill>
                  <a:schemeClr val="tx1"/>
                </a:solidFill>
              </a:rPr>
              <a:t>Sb</a:t>
            </a:r>
            <a:r>
              <a:rPr lang="en-US" altLang="ja-JP" sz="2200" dirty="0" smtClean="0">
                <a:solidFill>
                  <a:schemeClr val="tx1"/>
                </a:solidFill>
              </a:rPr>
              <a:t>=USELESS) </a:t>
            </a:r>
            <a:r>
              <a:rPr lang="en-US" altLang="ja-JP" sz="2200" dirty="0" err="1" smtClean="0">
                <a:solidFill>
                  <a:schemeClr val="tx1"/>
                </a:solidFill>
              </a:rPr>
              <a:t>ins_pos</a:t>
            </a:r>
            <a:r>
              <a:rPr lang="en-US" altLang="ja-JP" sz="2200" dirty="0" smtClean="0">
                <a:solidFill>
                  <a:schemeClr val="tx1"/>
                </a:solidFill>
              </a:rPr>
              <a:t>=15</a:t>
            </a:r>
          </a:p>
          <a:p>
            <a:r>
              <a:rPr kumimoji="1" lang="en-US" altLang="ja-JP" sz="2200" dirty="0" smtClean="0">
                <a:solidFill>
                  <a:schemeClr val="tx1"/>
                </a:solidFill>
              </a:rPr>
              <a:t>    return </a:t>
            </a:r>
            <a:r>
              <a:rPr kumimoji="1" lang="en-US" altLang="ja-JP" sz="2200" dirty="0" err="1" smtClean="0">
                <a:solidFill>
                  <a:schemeClr val="tx1"/>
                </a:solidFill>
              </a:rPr>
              <a:t>ins_pos</a:t>
            </a:r>
            <a:endParaRPr kumimoji="1" lang="en-US" altLang="ja-JP" sz="2200" dirty="0" smtClean="0">
              <a:solidFill>
                <a:schemeClr val="tx1"/>
              </a:solidFill>
            </a:endParaRPr>
          </a:p>
          <a:p>
            <a:endParaRPr lang="en-US" altLang="ja-JP" sz="2200" dirty="0" smtClean="0">
              <a:solidFill>
                <a:schemeClr val="tx1"/>
              </a:solidFill>
            </a:endParaRPr>
          </a:p>
          <a:p>
            <a:r>
              <a:rPr lang="en-US" altLang="ja-JP" sz="2200" dirty="0" err="1" smtClean="0">
                <a:solidFill>
                  <a:schemeClr val="tx1"/>
                </a:solidFill>
              </a:rPr>
              <a:t>endfunction</a:t>
            </a:r>
            <a:endParaRPr kumimoji="1" lang="ja-JP" altLang="en-US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effectLst/>
              </a:rPr>
              <a:t>Introduction</a:t>
            </a:r>
            <a:endParaRPr lang="ja-JP" altLang="ja-JP" dirty="0" smtClean="0">
              <a:effectLst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158" y="1440371"/>
            <a:ext cx="5760638" cy="5435600"/>
          </a:xfrm>
        </p:spPr>
        <p:txBody>
          <a:bodyPr/>
          <a:lstStyle/>
          <a:p>
            <a:pPr marL="390525" eaLnBrk="1" hangingPunct="1"/>
            <a:r>
              <a:rPr lang="en-US" altLang="ja-JP" dirty="0" smtClean="0"/>
              <a:t>Many multi-core systems adopt shared LLC</a:t>
            </a:r>
          </a:p>
          <a:p>
            <a:pPr marL="1468536" lvl="3" eaLnBrk="1" hangingPunct="1"/>
            <a:endParaRPr lang="en-US" altLang="ja-JP" dirty="0" smtClean="0"/>
          </a:p>
          <a:p>
            <a:pPr marL="390525" eaLnBrk="1" hangingPunct="1"/>
            <a:r>
              <a:rPr lang="en-US" altLang="ja-JP" dirty="0" smtClean="0"/>
              <a:t>Shared LLC make issues</a:t>
            </a:r>
          </a:p>
          <a:p>
            <a:pPr marL="782529" lvl="1" eaLnBrk="1" hangingPunct="1"/>
            <a:r>
              <a:rPr lang="en-US" altLang="ja-JP" dirty="0" smtClean="0"/>
              <a:t>Thrashing by other threads</a:t>
            </a:r>
          </a:p>
          <a:p>
            <a:pPr marL="782529" lvl="1" eaLnBrk="1" hangingPunct="1"/>
            <a:r>
              <a:rPr lang="en-US" altLang="ja-JP" dirty="0" smtClean="0"/>
              <a:t>Fairness of shared resource</a:t>
            </a:r>
          </a:p>
          <a:p>
            <a:pPr marL="1762539" lvl="4" eaLnBrk="1" hangingPunct="1"/>
            <a:endParaRPr lang="en-US" altLang="ja-JP" dirty="0" smtClean="0"/>
          </a:p>
          <a:p>
            <a:pPr marL="390525" eaLnBrk="1" hangingPunct="1"/>
            <a:r>
              <a:rPr lang="en-US" altLang="ja-JP" dirty="0" smtClean="0"/>
              <a:t>Dead-block elimination is more effective for multi-core systems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6066780" y="4456027"/>
            <a:ext cx="4320079" cy="1440000"/>
          </a:xfrm>
          <a:prstGeom prst="rect">
            <a:avLst/>
          </a:prstGeom>
          <a:solidFill>
            <a:srgbClr val="FF80FF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Shared LLC</a:t>
            </a:r>
          </a:p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(L3)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066780" y="6301072"/>
            <a:ext cx="4320480" cy="719919"/>
          </a:xfrm>
          <a:prstGeom prst="rect">
            <a:avLst/>
          </a:prstGeom>
          <a:solidFill>
            <a:srgbClr val="C0FFC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Memory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cxnSp>
        <p:nvCxnSpPr>
          <p:cNvPr id="20" name="直線コネクタ 19"/>
          <p:cNvCxnSpPr>
            <a:stCxn id="11" idx="2"/>
            <a:endCxn id="13" idx="0"/>
          </p:cNvCxnSpPr>
          <p:nvPr/>
        </p:nvCxnSpPr>
        <p:spPr>
          <a:xfrm rot="16200000" flipH="1">
            <a:off x="8024398" y="6098449"/>
            <a:ext cx="405045" cy="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6066780" y="1260512"/>
            <a:ext cx="1080000" cy="108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CORE</a:t>
            </a:r>
          </a:p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1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066781" y="3555827"/>
            <a:ext cx="1080000" cy="540000"/>
          </a:xfrm>
          <a:prstGeom prst="rect">
            <a:avLst/>
          </a:prstGeom>
          <a:solidFill>
            <a:srgbClr val="C0FFC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L2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cxnSp>
        <p:nvCxnSpPr>
          <p:cNvPr id="17" name="直線コネクタ 16"/>
          <p:cNvCxnSpPr>
            <a:stCxn id="14" idx="2"/>
            <a:endCxn id="15" idx="0"/>
          </p:cNvCxnSpPr>
          <p:nvPr/>
        </p:nvCxnSpPr>
        <p:spPr>
          <a:xfrm rot="16200000" flipH="1">
            <a:off x="5999123" y="2948168"/>
            <a:ext cx="1215315" cy="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5" idx="2"/>
          </p:cNvCxnSpPr>
          <p:nvPr/>
        </p:nvCxnSpPr>
        <p:spPr>
          <a:xfrm rot="16200000" flipH="1">
            <a:off x="6426790" y="4275817"/>
            <a:ext cx="360040" cy="5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8542054" y="2700672"/>
            <a:ext cx="765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・・・</a:t>
            </a:r>
            <a:endParaRPr kumimoji="1" lang="ja-JP" altLang="en-US" sz="28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542054" y="3572607"/>
            <a:ext cx="765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・・・</a:t>
            </a:r>
            <a:endParaRPr kumimoji="1" lang="ja-JP" altLang="en-US" sz="2800" dirty="0"/>
          </a:p>
        </p:txBody>
      </p:sp>
      <p:sp>
        <p:nvSpPr>
          <p:cNvPr id="31" name="正方形/長方形 30"/>
          <p:cNvSpPr/>
          <p:nvPr/>
        </p:nvSpPr>
        <p:spPr>
          <a:xfrm>
            <a:off x="6066781" y="2655727"/>
            <a:ext cx="1080000" cy="540000"/>
          </a:xfrm>
          <a:prstGeom prst="rect">
            <a:avLst/>
          </a:prstGeom>
          <a:solidFill>
            <a:srgbClr val="C0FFC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L1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416930" y="1260512"/>
            <a:ext cx="1080000" cy="108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CORE</a:t>
            </a:r>
          </a:p>
          <a:p>
            <a:pPr algn="ctr"/>
            <a:r>
              <a:rPr kumimoji="1" lang="en-US" altLang="ja-JP" sz="3200" dirty="0" smtClean="0">
                <a:solidFill>
                  <a:schemeClr val="tx1"/>
                </a:solidFill>
              </a:rPr>
              <a:t>2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416931" y="3555827"/>
            <a:ext cx="1080000" cy="540000"/>
          </a:xfrm>
          <a:prstGeom prst="rect">
            <a:avLst/>
          </a:prstGeom>
          <a:solidFill>
            <a:srgbClr val="C0FFC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L2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>
            <a:stCxn id="35" idx="2"/>
            <a:endCxn id="36" idx="0"/>
          </p:cNvCxnSpPr>
          <p:nvPr/>
        </p:nvCxnSpPr>
        <p:spPr>
          <a:xfrm rot="16200000" flipH="1">
            <a:off x="7349273" y="2948168"/>
            <a:ext cx="1215315" cy="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36" idx="2"/>
          </p:cNvCxnSpPr>
          <p:nvPr/>
        </p:nvCxnSpPr>
        <p:spPr>
          <a:xfrm rot="16200000" flipH="1">
            <a:off x="7776940" y="4275817"/>
            <a:ext cx="360040" cy="5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7416931" y="2655727"/>
            <a:ext cx="1080000" cy="540000"/>
          </a:xfrm>
          <a:prstGeom prst="rect">
            <a:avLst/>
          </a:prstGeom>
          <a:solidFill>
            <a:srgbClr val="C0FFC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L1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9307140" y="1260512"/>
            <a:ext cx="1080000" cy="10800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CORE</a:t>
            </a:r>
          </a:p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9307141" y="3555827"/>
            <a:ext cx="1080000" cy="540000"/>
          </a:xfrm>
          <a:prstGeom prst="rect">
            <a:avLst/>
          </a:prstGeom>
          <a:solidFill>
            <a:srgbClr val="C0FFC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L2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cxnSp>
        <p:nvCxnSpPr>
          <p:cNvPr id="42" name="直線コネクタ 41"/>
          <p:cNvCxnSpPr>
            <a:stCxn id="40" idx="2"/>
            <a:endCxn id="41" idx="0"/>
          </p:cNvCxnSpPr>
          <p:nvPr/>
        </p:nvCxnSpPr>
        <p:spPr>
          <a:xfrm rot="16200000" flipH="1">
            <a:off x="9239483" y="2948168"/>
            <a:ext cx="1215315" cy="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41" idx="2"/>
          </p:cNvCxnSpPr>
          <p:nvPr/>
        </p:nvCxnSpPr>
        <p:spPr>
          <a:xfrm rot="16200000" flipH="1">
            <a:off x="9667150" y="4275817"/>
            <a:ext cx="360040" cy="5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正方形/長方形 43"/>
          <p:cNvSpPr/>
          <p:nvPr/>
        </p:nvSpPr>
        <p:spPr>
          <a:xfrm>
            <a:off x="9307141" y="2655727"/>
            <a:ext cx="1080000" cy="540000"/>
          </a:xfrm>
          <a:prstGeom prst="rect">
            <a:avLst/>
          </a:prstGeom>
          <a:solidFill>
            <a:srgbClr val="C0FFC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chemeClr val="tx1"/>
                </a:solidFill>
              </a:rPr>
              <a:t>L1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8542054" y="1575547"/>
            <a:ext cx="7650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・・・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effectLst/>
              </a:rPr>
              <a:t>Trade-offs of Prior Works</a:t>
            </a:r>
            <a:endParaRPr lang="ja-JP" altLang="en-US" dirty="0" smtClean="0">
              <a:effectLst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06140" y="1575386"/>
          <a:ext cx="10171130" cy="33528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17354"/>
                <a:gridCol w="2893236"/>
                <a:gridCol w="2032692"/>
                <a:gridCol w="2827848"/>
              </a:tblGrid>
              <a:tr h="537492">
                <a:tc>
                  <a:txBody>
                    <a:bodyPr/>
                    <a:lstStyle/>
                    <a:p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Replacement</a:t>
                      </a:r>
                      <a:r>
                        <a:rPr kumimoji="1" lang="en-US" altLang="ja-JP" sz="2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</a:p>
                    <a:p>
                      <a:r>
                        <a:rPr kumimoji="1" lang="en-US" altLang="ja-JP" sz="2800" baseline="0" dirty="0" smtClean="0">
                          <a:solidFill>
                            <a:sysClr val="windowText" lastClr="000000"/>
                          </a:solidFill>
                        </a:rPr>
                        <a:t>Algorithm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Dead-block</a:t>
                      </a:r>
                    </a:p>
                    <a:p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Elimination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FF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Additional</a:t>
                      </a:r>
                    </a:p>
                    <a:p>
                      <a:r>
                        <a:rPr kumimoji="1" lang="en-US" altLang="ja-JP" sz="2800" dirty="0" smtClean="0">
                          <a:solidFill>
                            <a:sysClr val="windowText" lastClr="000000"/>
                          </a:solidFill>
                        </a:rPr>
                        <a:t>HW</a:t>
                      </a:r>
                      <a:r>
                        <a:rPr kumimoji="1" lang="en-US" altLang="ja-JP" sz="2800" baseline="0" dirty="0" smtClean="0">
                          <a:solidFill>
                            <a:sysClr val="windowText" lastClr="000000"/>
                          </a:solidFill>
                        </a:rPr>
                        <a:t> Cost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FFC0"/>
                    </a:solidFill>
                  </a:tcPr>
                </a:tc>
              </a:tr>
              <a:tr h="32905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LRU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Insert to MRU</a:t>
                      </a: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b="1" dirty="0" smtClean="0">
                          <a:solidFill>
                            <a:srgbClr val="FF0000"/>
                          </a:solidFill>
                        </a:rPr>
                        <a:t>None</a:t>
                      </a:r>
                      <a:endParaRPr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dirty="0" smtClean="0">
                          <a:solidFill>
                            <a:srgbClr val="FF0000"/>
                          </a:solidFill>
                        </a:rPr>
                        <a:t>None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13645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DIP</a:t>
                      </a:r>
                    </a:p>
                    <a:p>
                      <a:r>
                        <a:rPr lang="en-US" altLang="ja-JP" sz="2200" dirty="0" smtClean="0"/>
                        <a:t>[2007</a:t>
                      </a:r>
                      <a:r>
                        <a:rPr lang="ja-JP" altLang="en-US" sz="2200" baseline="0" dirty="0" smtClean="0"/>
                        <a:t> </a:t>
                      </a:r>
                      <a:r>
                        <a:rPr lang="en-US" altLang="ja-JP" sz="2200" dirty="0" err="1" smtClean="0"/>
                        <a:t>Qureshi</a:t>
                      </a:r>
                      <a:r>
                        <a:rPr lang="en-US" altLang="ja-JP" sz="2200" dirty="0" smtClean="0"/>
                        <a:t>+]</a:t>
                      </a:r>
                      <a:endParaRPr kumimoji="1" lang="en-US" altLang="ja-JP" sz="2200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Partially Random</a:t>
                      </a:r>
                      <a:r>
                        <a:rPr kumimoji="1" lang="en-US" altLang="ja-JP" sz="2800" baseline="0" dirty="0" smtClean="0"/>
                        <a:t> Insertion</a:t>
                      </a:r>
                      <a:endParaRPr kumimoji="1" lang="en-US" altLang="ja-JP" sz="2800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b="1" dirty="0" smtClean="0">
                          <a:solidFill>
                            <a:srgbClr val="FF0000"/>
                          </a:solidFill>
                        </a:rPr>
                        <a:t>Some</a:t>
                      </a:r>
                      <a:endParaRPr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aseline="0" dirty="0" smtClean="0"/>
                        <a:t>Several counters</a:t>
                      </a:r>
                    </a:p>
                    <a:p>
                      <a:pPr algn="ctr"/>
                      <a:r>
                        <a:rPr kumimoji="1" lang="en-US" altLang="ja-JP" sz="2800" b="1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Light</a:t>
                      </a:r>
                      <a:endParaRPr kumimoji="1" lang="en-US" altLang="ja-JP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0032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LRF</a:t>
                      </a:r>
                    </a:p>
                    <a:p>
                      <a:r>
                        <a:rPr kumimoji="1" lang="en-US" altLang="ja-JP" sz="2200" dirty="0" smtClean="0"/>
                        <a:t>[</a:t>
                      </a:r>
                      <a:r>
                        <a:rPr lang="en-US" altLang="ja-JP" sz="2200" dirty="0" smtClean="0"/>
                        <a:t>2009 Xiang+]</a:t>
                      </a:r>
                      <a:endParaRPr kumimoji="1" lang="en-US" altLang="ja-JP" sz="2200" dirty="0" smtClean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aseline="0" dirty="0" smtClean="0"/>
                        <a:t>Predicts from reference pattern</a:t>
                      </a:r>
                      <a:endParaRPr kumimoji="1" lang="ja-JP" altLang="en-US" sz="2800" dirty="0"/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b="1" dirty="0" smtClean="0">
                          <a:solidFill>
                            <a:srgbClr val="FF0000"/>
                          </a:solidFill>
                        </a:rPr>
                        <a:t>Strong</a:t>
                      </a:r>
                      <a:endParaRPr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Shadow</a:t>
                      </a:r>
                      <a:r>
                        <a:rPr kumimoji="1" lang="en-US" altLang="ja-JP" sz="2800" baseline="0" dirty="0" smtClean="0"/>
                        <a:t> tag, PHT</a:t>
                      </a:r>
                      <a:endParaRPr kumimoji="1" lang="en-US" altLang="ja-JP" sz="2800" b="1" dirty="0" smtClean="0">
                        <a:solidFill>
                          <a:srgbClr val="FF0000"/>
                        </a:solidFill>
                        <a:sym typeface="Wingdings" pitchFamily="2" charset="2"/>
                      </a:endParaRPr>
                    </a:p>
                    <a:p>
                      <a:pPr algn="ctr"/>
                      <a:r>
                        <a:rPr kumimoji="1" lang="en-US" altLang="ja-JP" sz="2800" b="1" baseline="0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Heavy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コンテンツ プレースホルダ 2"/>
          <p:cNvSpPr txBox="1">
            <a:spLocks/>
          </p:cNvSpPr>
          <p:nvPr/>
        </p:nvSpPr>
        <p:spPr bwMode="auto">
          <a:xfrm>
            <a:off x="621175" y="5199555"/>
            <a:ext cx="9464612" cy="15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569" tIns="49785" rIns="99569" bIns="49785" numCol="1" anchor="t" anchorCtr="0" compatLnSpc="1">
            <a:prstTxWarp prst="textNoShape">
              <a:avLst/>
            </a:prstTxWarp>
          </a:bodyPr>
          <a:lstStyle/>
          <a:p>
            <a:pPr marL="392004" marR="0" lvl="0" indent="-3730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DD789"/>
              </a:buClr>
              <a:buSzPct val="90000"/>
              <a:buFont typeface="Wingdings" pitchFamily="2" charset="2"/>
              <a:buChar char="l"/>
              <a:tabLst/>
              <a:defRPr/>
            </a:pPr>
            <a:r>
              <a:rPr lang="en-US" altLang="ja-JP" sz="3500" kern="0" noProof="0" dirty="0" smtClean="0">
                <a:latin typeface="+mn-lt"/>
                <a:ea typeface="+mn-ea"/>
              </a:rPr>
              <a:t>Problem of dead-block prediction</a:t>
            </a:r>
          </a:p>
          <a:p>
            <a:pPr marL="888892" lvl="1" indent="-373063" eaLnBrk="0" hangingPunct="0">
              <a:spcBef>
                <a:spcPct val="20000"/>
              </a:spcBef>
              <a:buClr>
                <a:srgbClr val="9DD789"/>
              </a:buClr>
              <a:buSzPct val="90000"/>
              <a:buFont typeface="Wingdings" pitchFamily="2" charset="2"/>
              <a:buChar char="l"/>
              <a:defRPr/>
            </a:pPr>
            <a:r>
              <a:rPr lang="en-US" altLang="ja-JP" sz="3500" kern="0" noProof="0" dirty="0" smtClean="0">
                <a:latin typeface="+mn-lt"/>
                <a:ea typeface="+mn-ea"/>
              </a:rPr>
              <a:t>Inefficient use of data structure</a:t>
            </a:r>
          </a:p>
          <a:p>
            <a:pPr marL="888892" lvl="1" indent="-373063" eaLnBrk="0" hangingPunct="0">
              <a:spcBef>
                <a:spcPct val="20000"/>
              </a:spcBef>
              <a:buClr>
                <a:srgbClr val="9DD789"/>
              </a:buClr>
              <a:buSzPct val="90000"/>
              <a:defRPr/>
            </a:pPr>
            <a:r>
              <a:rPr lang="en-US" altLang="ja-JP" sz="3500" kern="0" dirty="0" smtClean="0">
                <a:latin typeface="+mn-lt"/>
                <a:ea typeface="+mn-ea"/>
              </a:rPr>
              <a:t>	</a:t>
            </a:r>
            <a:r>
              <a:rPr lang="en-US" altLang="ja-JP" sz="3500" kern="0" noProof="0" dirty="0" smtClean="0">
                <a:latin typeface="+mn-lt"/>
                <a:ea typeface="+mn-ea"/>
              </a:rPr>
              <a:t>(</a:t>
            </a:r>
            <a:r>
              <a:rPr lang="en-US" altLang="ja-JP" sz="3500" kern="0" dirty="0" smtClean="0">
                <a:latin typeface="+mn-lt"/>
                <a:ea typeface="+mn-ea"/>
              </a:rPr>
              <a:t>c.f. </a:t>
            </a:r>
            <a:r>
              <a:rPr lang="en-US" altLang="ja-JP" sz="3500" kern="0" noProof="0" dirty="0" smtClean="0">
                <a:latin typeface="+mn-lt"/>
                <a:ea typeface="+mn-ea"/>
              </a:rPr>
              <a:t>shadow tag)</a:t>
            </a:r>
            <a:endParaRPr kumimoji="1" lang="en-US" altLang="ja-JP" sz="35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>
                <a:effectLst/>
              </a:rPr>
              <a:t>Map-based Data Structure</a:t>
            </a:r>
            <a:endParaRPr kumimoji="1" lang="ja-JP" altLang="en-US" dirty="0">
              <a:effectLst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906540" y="2358393"/>
            <a:ext cx="14398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906540" y="3776030"/>
            <a:ext cx="1439863" cy="360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3906540" y="1647193"/>
            <a:ext cx="14398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906540" y="2002793"/>
            <a:ext cx="14398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906540" y="2713993"/>
            <a:ext cx="14398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3906540" y="3069593"/>
            <a:ext cx="14398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906540" y="3420430"/>
            <a:ext cx="1439863" cy="360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395490" y="1124905"/>
            <a:ext cx="460375" cy="622300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>
              <a:defRPr/>
            </a:pPr>
            <a:r>
              <a:rPr lang="ja-JP" altLang="en-US" dirty="0">
                <a:latin typeface="+mn-lt"/>
              </a:rPr>
              <a:t>・・・・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395490" y="4499930"/>
            <a:ext cx="460375" cy="622300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>
              <a:defRPr/>
            </a:pPr>
            <a:r>
              <a:rPr lang="ja-JP" altLang="en-US" dirty="0">
                <a:latin typeface="+mn-lt"/>
              </a:rPr>
              <a:t>・・・・</a:t>
            </a:r>
          </a:p>
        </p:txBody>
      </p:sp>
      <p:sp>
        <p:nvSpPr>
          <p:cNvPr id="89" name="正方形/長方形 88"/>
          <p:cNvSpPr/>
          <p:nvPr/>
        </p:nvSpPr>
        <p:spPr>
          <a:xfrm>
            <a:off x="3906540" y="4141155"/>
            <a:ext cx="14398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90" name="直線矢印コネクタ 89"/>
          <p:cNvCxnSpPr/>
          <p:nvPr/>
        </p:nvCxnSpPr>
        <p:spPr>
          <a:xfrm rot="5400000">
            <a:off x="3278547" y="4319736"/>
            <a:ext cx="360363" cy="158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2511385" y="4410701"/>
            <a:ext cx="161970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200" dirty="0">
                <a:latin typeface="+mn-ea"/>
                <a:ea typeface="+mn-ea"/>
              </a:rPr>
              <a:t>Line Size</a:t>
            </a:r>
            <a:endParaRPr lang="ja-JP" altLang="en-US" sz="2200" dirty="0">
              <a:latin typeface="+mn-ea"/>
              <a:ea typeface="+mn-ea"/>
            </a:endParaRPr>
          </a:p>
        </p:txBody>
      </p:sp>
      <p:sp>
        <p:nvSpPr>
          <p:cNvPr id="95" name="正方形/長方形 94"/>
          <p:cNvSpPr/>
          <p:nvPr/>
        </p:nvSpPr>
        <p:spPr bwMode="auto">
          <a:xfrm>
            <a:off x="3906540" y="2358393"/>
            <a:ext cx="1439863" cy="36036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ACCESS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96" name="正方形/長方形 95"/>
          <p:cNvSpPr/>
          <p:nvPr/>
        </p:nvSpPr>
        <p:spPr bwMode="auto">
          <a:xfrm>
            <a:off x="3906540" y="3776030"/>
            <a:ext cx="1439863" cy="36036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ACCESS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01" name="正方形/長方形 100"/>
          <p:cNvSpPr/>
          <p:nvPr/>
        </p:nvSpPr>
        <p:spPr bwMode="auto">
          <a:xfrm>
            <a:off x="3906540" y="3060068"/>
            <a:ext cx="1439863" cy="36036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ACCESS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3906540" y="1080455"/>
            <a:ext cx="1439863" cy="396081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711185" y="3420901"/>
            <a:ext cx="1080000" cy="539750"/>
          </a:xfrm>
          <a:prstGeom prst="rect">
            <a:avLst/>
          </a:prstGeom>
          <a:solidFill>
            <a:srgbClr val="80FF8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48" name="直線矢印コネクタ 147"/>
          <p:cNvCxnSpPr/>
          <p:nvPr/>
        </p:nvCxnSpPr>
        <p:spPr>
          <a:xfrm>
            <a:off x="1251245" y="3690622"/>
            <a:ext cx="2655295" cy="270029"/>
          </a:xfrm>
          <a:prstGeom prst="straightConnector1">
            <a:avLst/>
          </a:prstGeom>
          <a:ln w="50800">
            <a:solidFill>
              <a:schemeClr val="tx1"/>
            </a:solidFill>
            <a:headEnd type="oval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正方形/長方形 155"/>
          <p:cNvSpPr/>
          <p:nvPr/>
        </p:nvSpPr>
        <p:spPr>
          <a:xfrm>
            <a:off x="711185" y="3960961"/>
            <a:ext cx="1080000" cy="539750"/>
          </a:xfrm>
          <a:prstGeom prst="rect">
            <a:avLst/>
          </a:prstGeom>
          <a:solidFill>
            <a:srgbClr val="80FF8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57" name="正方形/長方形 156"/>
          <p:cNvSpPr/>
          <p:nvPr/>
        </p:nvSpPr>
        <p:spPr>
          <a:xfrm>
            <a:off x="711185" y="4501021"/>
            <a:ext cx="1080000" cy="539750"/>
          </a:xfrm>
          <a:prstGeom prst="rect">
            <a:avLst/>
          </a:prstGeom>
          <a:solidFill>
            <a:srgbClr val="80FF8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59" name="直線矢印コネクタ 158"/>
          <p:cNvCxnSpPr/>
          <p:nvPr/>
        </p:nvCxnSpPr>
        <p:spPr>
          <a:xfrm flipV="1">
            <a:off x="1251245" y="2520491"/>
            <a:ext cx="2655295" cy="1710190"/>
          </a:xfrm>
          <a:prstGeom prst="straightConnector1">
            <a:avLst/>
          </a:prstGeom>
          <a:ln w="50800">
            <a:solidFill>
              <a:schemeClr val="tx1"/>
            </a:solidFill>
            <a:headEnd type="oval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矢印コネクタ 160"/>
          <p:cNvCxnSpPr/>
          <p:nvPr/>
        </p:nvCxnSpPr>
        <p:spPr>
          <a:xfrm flipV="1">
            <a:off x="1251245" y="3240571"/>
            <a:ext cx="2655295" cy="1530170"/>
          </a:xfrm>
          <a:prstGeom prst="straightConnector1">
            <a:avLst/>
          </a:prstGeom>
          <a:ln w="50800">
            <a:solidFill>
              <a:schemeClr val="tx1"/>
            </a:solidFill>
            <a:headEnd type="oval" w="lg" len="lg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テキスト ボックス 186"/>
          <p:cNvSpPr txBox="1"/>
          <p:nvPr/>
        </p:nvSpPr>
        <p:spPr>
          <a:xfrm>
            <a:off x="351145" y="2267301"/>
            <a:ext cx="2115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+mn-lt"/>
              </a:rPr>
              <a:t>Shadow Tag</a:t>
            </a:r>
            <a:endParaRPr kumimoji="1" lang="ja-JP" altLang="en-US" sz="2800" dirty="0">
              <a:latin typeface="+mn-lt"/>
            </a:endParaRPr>
          </a:p>
        </p:txBody>
      </p:sp>
      <p:cxnSp>
        <p:nvCxnSpPr>
          <p:cNvPr id="191" name="直線矢印コネクタ 190"/>
          <p:cNvCxnSpPr/>
          <p:nvPr/>
        </p:nvCxnSpPr>
        <p:spPr>
          <a:xfrm rot="10800000" flipV="1">
            <a:off x="711187" y="5265795"/>
            <a:ext cx="1080119" cy="34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テキスト ボックス 193"/>
          <p:cNvSpPr txBox="1"/>
          <p:nvPr/>
        </p:nvSpPr>
        <p:spPr>
          <a:xfrm>
            <a:off x="576170" y="5400811"/>
            <a:ext cx="15751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 smtClean="0">
                <a:latin typeface="+mn-lt"/>
              </a:rPr>
              <a:t>4</a:t>
            </a:r>
            <a:r>
              <a:rPr kumimoji="1" lang="en-US" altLang="ja-JP" sz="2200" dirty="0" smtClean="0">
                <a:latin typeface="+mn-lt"/>
              </a:rPr>
              <a:t>0bit/tag</a:t>
            </a:r>
            <a:endParaRPr kumimoji="1" lang="ja-JP" altLang="en-US" sz="2200" dirty="0">
              <a:latin typeface="+mn-lt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5391704" y="978706"/>
            <a:ext cx="45455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latin typeface="+mn-ea"/>
                <a:ea typeface="+mn-ea"/>
              </a:rPr>
              <a:t>Memory Address Space </a:t>
            </a:r>
            <a:endParaRPr lang="ja-JP" altLang="en-US" sz="2400" dirty="0">
              <a:latin typeface="+mn-ea"/>
              <a:ea typeface="+mn-ea"/>
            </a:endParaRPr>
          </a:p>
        </p:txBody>
      </p:sp>
      <p:grpSp>
        <p:nvGrpSpPr>
          <p:cNvPr id="76" name="グループ化 75"/>
          <p:cNvGrpSpPr/>
          <p:nvPr/>
        </p:nvGrpSpPr>
        <p:grpSpPr>
          <a:xfrm>
            <a:off x="666180" y="1575386"/>
            <a:ext cx="9464612" cy="5625625"/>
            <a:chOff x="666180" y="1575386"/>
            <a:chExt cx="9464612" cy="5625625"/>
          </a:xfrm>
        </p:grpSpPr>
        <p:cxnSp>
          <p:nvCxnSpPr>
            <p:cNvPr id="55" name="直線コネクタ 54"/>
            <p:cNvCxnSpPr/>
            <p:nvPr/>
          </p:nvCxnSpPr>
          <p:spPr>
            <a:xfrm>
              <a:off x="3185815" y="1980431"/>
              <a:ext cx="283596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3185815" y="4141155"/>
              <a:ext cx="2880965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矢印コネクタ 86"/>
            <p:cNvCxnSpPr/>
            <p:nvPr/>
          </p:nvCxnSpPr>
          <p:spPr>
            <a:xfrm rot="5400000">
              <a:off x="2378435" y="3060068"/>
              <a:ext cx="2160587" cy="158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テキスト ボックス 87"/>
            <p:cNvSpPr txBox="1"/>
            <p:nvPr/>
          </p:nvSpPr>
          <p:spPr>
            <a:xfrm>
              <a:off x="2511385" y="1575386"/>
              <a:ext cx="1665997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altLang="ja-JP" sz="2200" dirty="0">
                  <a:latin typeface="+mn-ea"/>
                  <a:ea typeface="+mn-ea"/>
                </a:rPr>
                <a:t>Zone Size</a:t>
              </a:r>
              <a:endParaRPr lang="ja-JP" altLang="en-US" sz="2200" dirty="0">
                <a:latin typeface="+mn-ea"/>
                <a:ea typeface="+mn-ea"/>
              </a:endParaRPr>
            </a:p>
          </p:txBody>
        </p:sp>
        <p:sp>
          <p:nvSpPr>
            <p:cNvPr id="5" name="コンテンツ プレースホルダ 2"/>
            <p:cNvSpPr txBox="1">
              <a:spLocks/>
            </p:cNvSpPr>
            <p:nvPr/>
          </p:nvSpPr>
          <p:spPr bwMode="auto">
            <a:xfrm>
              <a:off x="666180" y="5874630"/>
              <a:ext cx="9464612" cy="1326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9569" tIns="49785" rIns="99569" bIns="49785" numCol="1" anchor="t" anchorCtr="0" compatLnSpc="1">
              <a:prstTxWarp prst="textNoShape">
                <a:avLst/>
              </a:prstTxWarp>
            </a:bodyPr>
            <a:lstStyle/>
            <a:p>
              <a:pPr marL="392004" marR="0" lvl="0" indent="-373063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9DD789"/>
                </a:buClr>
                <a:buSzPct val="90000"/>
                <a:buFont typeface="Wingdings" pitchFamily="2" charset="2"/>
                <a:buChar char="l"/>
                <a:tabLst/>
                <a:defRPr/>
              </a:pPr>
              <a:r>
                <a:rPr lang="en-US" altLang="ja-JP" sz="3500" kern="0" dirty="0" smtClean="0">
                  <a:latin typeface="+mn-lt"/>
                  <a:ea typeface="+mn-ea"/>
                </a:rPr>
                <a:t>Map-based data structure improves cost- efficiency when there is spatial locality</a:t>
              </a:r>
              <a:endParaRPr kumimoji="1" lang="en-US" altLang="ja-JP" sz="35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01" name="テキスト ボックス 200"/>
          <p:cNvSpPr txBox="1"/>
          <p:nvPr/>
        </p:nvSpPr>
        <p:spPr>
          <a:xfrm>
            <a:off x="306140" y="2762356"/>
            <a:ext cx="27364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  <a:latin typeface="+mn-lt"/>
              </a:rPr>
              <a:t>Cost: 40bit/line </a:t>
            </a:r>
          </a:p>
        </p:txBody>
      </p:sp>
      <p:grpSp>
        <p:nvGrpSpPr>
          <p:cNvPr id="68" name="グループ化 67"/>
          <p:cNvGrpSpPr/>
          <p:nvPr/>
        </p:nvGrpSpPr>
        <p:grpSpPr>
          <a:xfrm>
            <a:off x="5301696" y="1980431"/>
            <a:ext cx="5040559" cy="3851267"/>
            <a:chOff x="5301696" y="1980431"/>
            <a:chExt cx="5040559" cy="3851267"/>
          </a:xfrm>
        </p:grpSpPr>
        <p:sp>
          <p:nvSpPr>
            <p:cNvPr id="64" name="正方形/長方形 63"/>
            <p:cNvSpPr/>
            <p:nvPr/>
          </p:nvSpPr>
          <p:spPr>
            <a:xfrm>
              <a:off x="7416025" y="4486508"/>
              <a:ext cx="539750" cy="5397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dirty="0">
                  <a:solidFill>
                    <a:schemeClr val="tx1"/>
                  </a:solidFill>
                </a:rPr>
                <a:t>I</a:t>
              </a:r>
              <a:endParaRPr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7955775" y="4486508"/>
              <a:ext cx="541338" cy="5397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dirty="0">
                  <a:solidFill>
                    <a:schemeClr val="tx1"/>
                  </a:solidFill>
                </a:rPr>
                <a:t>I</a:t>
              </a:r>
              <a:endParaRPr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6" name="正方形/長方形 65"/>
            <p:cNvSpPr/>
            <p:nvPr/>
          </p:nvSpPr>
          <p:spPr>
            <a:xfrm>
              <a:off x="8497113" y="4491271"/>
              <a:ext cx="539750" cy="5397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dirty="0">
                  <a:solidFill>
                    <a:schemeClr val="tx1"/>
                  </a:solidFill>
                </a:rPr>
                <a:t>I</a:t>
              </a:r>
              <a:endParaRPr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9576613" y="4486508"/>
              <a:ext cx="539750" cy="5397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dirty="0">
                  <a:solidFill>
                    <a:schemeClr val="tx1"/>
                  </a:solidFill>
                </a:rPr>
                <a:t>I</a:t>
              </a:r>
              <a:endParaRPr lang="ja-JP" alt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直線コネクタ 68"/>
            <p:cNvCxnSpPr/>
            <p:nvPr/>
          </p:nvCxnSpPr>
          <p:spPr bwMode="auto">
            <a:xfrm rot="10800000">
              <a:off x="5346701" y="4095667"/>
              <a:ext cx="1529577" cy="39575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 bwMode="auto">
            <a:xfrm rot="10800000">
              <a:off x="5346702" y="3780632"/>
              <a:ext cx="2070228" cy="67507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 bwMode="auto">
            <a:xfrm rot="10800000">
              <a:off x="5346703" y="3375588"/>
              <a:ext cx="2565283" cy="108011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コネクタ 71"/>
            <p:cNvCxnSpPr>
              <a:stCxn id="103" idx="0"/>
              <a:endCxn id="104" idx="3"/>
            </p:cNvCxnSpPr>
            <p:nvPr/>
          </p:nvCxnSpPr>
          <p:spPr bwMode="auto">
            <a:xfrm rot="16200000" flipV="1">
              <a:off x="6206157" y="2201109"/>
              <a:ext cx="1430409" cy="314991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コネクタ 72"/>
            <p:cNvCxnSpPr/>
            <p:nvPr/>
          </p:nvCxnSpPr>
          <p:spPr bwMode="auto">
            <a:xfrm rot="10800000">
              <a:off x="5301696" y="2655507"/>
              <a:ext cx="3735415" cy="184520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 bwMode="auto">
            <a:xfrm rot="10800000">
              <a:off x="5346702" y="2340472"/>
              <a:ext cx="4230468" cy="211523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 bwMode="auto">
            <a:xfrm rot="10800000">
              <a:off x="5346702" y="1980431"/>
              <a:ext cx="4770528" cy="252028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正方形/長方形 91"/>
            <p:cNvSpPr/>
            <p:nvPr/>
          </p:nvSpPr>
          <p:spPr>
            <a:xfrm>
              <a:off x="9036863" y="4486508"/>
              <a:ext cx="539750" cy="5397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dirty="0">
                  <a:solidFill>
                    <a:schemeClr val="tx1"/>
                  </a:solidFill>
                </a:rPr>
                <a:t>I</a:t>
              </a:r>
              <a:endParaRPr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3" name="正方形/長方形 92"/>
            <p:cNvSpPr/>
            <p:nvPr/>
          </p:nvSpPr>
          <p:spPr>
            <a:xfrm>
              <a:off x="6876275" y="4486508"/>
              <a:ext cx="539750" cy="5397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dirty="0">
                  <a:solidFill>
                    <a:schemeClr val="tx1"/>
                  </a:solidFill>
                </a:rPr>
                <a:t>I</a:t>
              </a:r>
              <a:endParaRPr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97" name="正方形/長方形 96"/>
            <p:cNvSpPr/>
            <p:nvPr/>
          </p:nvSpPr>
          <p:spPr bwMode="auto">
            <a:xfrm>
              <a:off x="6876275" y="4491271"/>
              <a:ext cx="539750" cy="5397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b="1" dirty="0">
                  <a:solidFill>
                    <a:schemeClr val="bg1"/>
                  </a:solidFill>
                </a:rPr>
                <a:t>A</a:t>
              </a:r>
              <a:endParaRPr lang="ja-JP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98" name="正方形/長方形 97"/>
            <p:cNvSpPr/>
            <p:nvPr/>
          </p:nvSpPr>
          <p:spPr bwMode="auto">
            <a:xfrm>
              <a:off x="9036863" y="4491271"/>
              <a:ext cx="539750" cy="5397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b="1" dirty="0">
                  <a:solidFill>
                    <a:schemeClr val="bg1"/>
                  </a:solidFill>
                </a:rPr>
                <a:t>A</a:t>
              </a:r>
              <a:endParaRPr lang="ja-JP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00" name="正方形/長方形 99"/>
            <p:cNvSpPr/>
            <p:nvPr/>
          </p:nvSpPr>
          <p:spPr bwMode="auto">
            <a:xfrm>
              <a:off x="7957363" y="4486508"/>
              <a:ext cx="539750" cy="53975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b="1" dirty="0">
                  <a:solidFill>
                    <a:schemeClr val="bg1"/>
                  </a:solidFill>
                </a:rPr>
                <a:t>A</a:t>
              </a:r>
              <a:endParaRPr lang="ja-JP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03" name="正方形/長方形 102"/>
            <p:cNvSpPr/>
            <p:nvPr/>
          </p:nvSpPr>
          <p:spPr>
            <a:xfrm>
              <a:off x="6876275" y="4491271"/>
              <a:ext cx="3240088" cy="539750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9" name="正方形/長方形 138"/>
            <p:cNvSpPr/>
            <p:nvPr/>
          </p:nvSpPr>
          <p:spPr>
            <a:xfrm>
              <a:off x="5796750" y="4491271"/>
              <a:ext cx="1080000" cy="539750"/>
            </a:xfrm>
            <a:prstGeom prst="rect">
              <a:avLst/>
            </a:prstGeom>
            <a:solidFill>
              <a:srgbClr val="80FF80"/>
            </a:soli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41" name="直線矢印コネクタ 140"/>
            <p:cNvCxnSpPr/>
            <p:nvPr/>
          </p:nvCxnSpPr>
          <p:spPr>
            <a:xfrm rot="16200000" flipV="1">
              <a:off x="4626623" y="3015549"/>
              <a:ext cx="2520279" cy="900096"/>
            </a:xfrm>
            <a:prstGeom prst="straightConnector1">
              <a:avLst/>
            </a:prstGeom>
            <a:ln w="50800">
              <a:solidFill>
                <a:schemeClr val="tx1"/>
              </a:solidFill>
              <a:headEnd type="oval" w="lg" len="lg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直線矢印コネクタ 192"/>
            <p:cNvCxnSpPr/>
            <p:nvPr/>
          </p:nvCxnSpPr>
          <p:spPr>
            <a:xfrm rot="10800000" flipV="1">
              <a:off x="5796750" y="5265795"/>
              <a:ext cx="1080119" cy="347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5" name="テキスト ボックス 194"/>
            <p:cNvSpPr txBox="1"/>
            <p:nvPr/>
          </p:nvSpPr>
          <p:spPr>
            <a:xfrm>
              <a:off x="5571725" y="5400811"/>
              <a:ext cx="15751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2200" dirty="0" smtClean="0">
                  <a:latin typeface="+mn-lt"/>
                </a:rPr>
                <a:t>4</a:t>
              </a:r>
              <a:r>
                <a:rPr kumimoji="1" lang="en-US" altLang="ja-JP" sz="2200" dirty="0" smtClean="0">
                  <a:latin typeface="+mn-lt"/>
                </a:rPr>
                <a:t>0bit/tag</a:t>
              </a:r>
              <a:endParaRPr kumimoji="1" lang="ja-JP" altLang="en-US" sz="2200" dirty="0">
                <a:latin typeface="+mn-lt"/>
              </a:endParaRPr>
            </a:p>
          </p:txBody>
        </p:sp>
        <p:cxnSp>
          <p:nvCxnSpPr>
            <p:cNvPr id="196" name="直線矢印コネクタ 195"/>
            <p:cNvCxnSpPr/>
            <p:nvPr/>
          </p:nvCxnSpPr>
          <p:spPr>
            <a:xfrm rot="10800000">
              <a:off x="6921876" y="5265796"/>
              <a:ext cx="3195357" cy="193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7" name="テキスト ボックス 196"/>
            <p:cNvSpPr txBox="1"/>
            <p:nvPr/>
          </p:nvSpPr>
          <p:spPr>
            <a:xfrm>
              <a:off x="8362035" y="5355806"/>
              <a:ext cx="193521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200" dirty="0" smtClean="0">
                  <a:latin typeface="+mn-lt"/>
                </a:rPr>
                <a:t>1 bit/line</a:t>
              </a:r>
              <a:endParaRPr kumimoji="1" lang="ja-JP" altLang="en-US" sz="2200" dirty="0">
                <a:latin typeface="+mn-lt"/>
              </a:endParaRPr>
            </a:p>
          </p:txBody>
        </p:sp>
        <p:sp>
          <p:nvSpPr>
            <p:cNvPr id="200" name="テキスト ボックス 199"/>
            <p:cNvSpPr txBox="1"/>
            <p:nvPr/>
          </p:nvSpPr>
          <p:spPr>
            <a:xfrm>
              <a:off x="6966880" y="2385476"/>
              <a:ext cx="3195355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ja-JP" sz="2800" dirty="0" smtClean="0">
                  <a:latin typeface="+mn-lt"/>
                </a:rPr>
                <a:t>Map-base </a:t>
              </a:r>
              <a:r>
                <a:rPr kumimoji="1" lang="en-US" altLang="ja-JP" sz="2800" dirty="0" smtClean="0">
                  <a:latin typeface="+mn-lt"/>
                </a:rPr>
                <a:t>History</a:t>
              </a:r>
              <a:endParaRPr lang="en-US" altLang="ja-JP" sz="2800" dirty="0" smtClean="0">
                <a:latin typeface="+mn-lt"/>
              </a:endParaRPr>
            </a:p>
          </p:txBody>
        </p:sp>
        <p:sp>
          <p:nvSpPr>
            <p:cNvPr id="188" name="テキスト ボックス 187"/>
            <p:cNvSpPr txBox="1"/>
            <p:nvPr/>
          </p:nvSpPr>
          <p:spPr>
            <a:xfrm>
              <a:off x="6921875" y="2835526"/>
              <a:ext cx="3420380" cy="95410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2800" dirty="0" smtClean="0">
                  <a:solidFill>
                    <a:srgbClr val="FF0000"/>
                  </a:solidFill>
                  <a:latin typeface="+mn-lt"/>
                </a:rPr>
                <a:t>Cost: 15.3bit/line</a:t>
              </a:r>
            </a:p>
            <a:p>
              <a:pPr algn="r"/>
              <a:r>
                <a:rPr kumimoji="1" lang="en-US" altLang="ja-JP" sz="2800" dirty="0" smtClean="0">
                  <a:solidFill>
                    <a:srgbClr val="FF0000"/>
                  </a:solidFill>
                  <a:latin typeface="+mn-lt"/>
                </a:rPr>
                <a:t> (=40b+6b/3line)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>
          <a:xfrm>
            <a:off x="666181" y="201613"/>
            <a:ext cx="9856094" cy="793750"/>
          </a:xfrm>
        </p:spPr>
        <p:txBody>
          <a:bodyPr/>
          <a:lstStyle/>
          <a:p>
            <a:r>
              <a:rPr lang="en-US" altLang="ja-JP" dirty="0" smtClean="0">
                <a:effectLst/>
              </a:rPr>
              <a:t>Map-based Adaptive Insertion (MAIP)</a:t>
            </a:r>
            <a:endParaRPr lang="ja-JP" altLang="en-US" dirty="0" smtClean="0">
              <a:effectLst/>
            </a:endParaRPr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idx="1"/>
          </p:nvPr>
        </p:nvSpPr>
        <p:spPr>
          <a:xfrm>
            <a:off x="306140" y="990321"/>
            <a:ext cx="10036115" cy="5940659"/>
          </a:xfrm>
        </p:spPr>
        <p:txBody>
          <a:bodyPr/>
          <a:lstStyle/>
          <a:p>
            <a:pPr marL="390525"/>
            <a:r>
              <a:rPr lang="en-US" altLang="ja-JP" dirty="0" smtClean="0"/>
              <a:t>Modifies insertion position</a:t>
            </a:r>
          </a:p>
          <a:p>
            <a:pPr marL="985729" lvl="1" indent="-514350">
              <a:buAutoNum type="arabicParenBoth"/>
            </a:pPr>
            <a:r>
              <a:rPr lang="en-US" altLang="ja-JP" dirty="0" smtClean="0"/>
              <a:t>Cache bypass</a:t>
            </a:r>
          </a:p>
          <a:p>
            <a:pPr marL="985729" lvl="1" indent="-514350">
              <a:buAutoNum type="arabicParenBoth"/>
            </a:pPr>
            <a:r>
              <a:rPr lang="en-US" altLang="ja-JP" dirty="0" smtClean="0"/>
              <a:t>LRU position</a:t>
            </a:r>
          </a:p>
          <a:p>
            <a:pPr marL="985729" lvl="1" indent="-514350">
              <a:buAutoNum type="arabicParenBoth"/>
            </a:pPr>
            <a:r>
              <a:rPr lang="en-US" altLang="ja-JP" dirty="0" smtClean="0"/>
              <a:t>Middle of MRU/LRU</a:t>
            </a:r>
          </a:p>
          <a:p>
            <a:pPr marL="985729" lvl="1" indent="-514350">
              <a:buAutoNum type="arabicParenBoth"/>
            </a:pPr>
            <a:r>
              <a:rPr lang="en-US" altLang="ja-JP" dirty="0" smtClean="0"/>
              <a:t>MRU position</a:t>
            </a:r>
          </a:p>
          <a:p>
            <a:pPr marL="782529" lvl="1"/>
            <a:endParaRPr lang="en-US" altLang="ja-JP" dirty="0" smtClean="0"/>
          </a:p>
          <a:p>
            <a:pPr marL="390525"/>
            <a:r>
              <a:rPr lang="en-US" altLang="ja-JP" dirty="0" smtClean="0"/>
              <a:t>Adopts map-based data structure for tracking many memory accesses</a:t>
            </a:r>
          </a:p>
          <a:p>
            <a:pPr marL="390525"/>
            <a:r>
              <a:rPr lang="en-US" altLang="ja-JP" dirty="0" smtClean="0"/>
              <a:t>Exploits two localities for reuse possibility estimation</a:t>
            </a:r>
          </a:p>
        </p:txBody>
      </p:sp>
      <p:cxnSp>
        <p:nvCxnSpPr>
          <p:cNvPr id="5" name="直線矢印コネクタ 4"/>
          <p:cNvCxnSpPr/>
          <p:nvPr/>
        </p:nvCxnSpPr>
        <p:spPr>
          <a:xfrm rot="5400000">
            <a:off x="4132359" y="2744722"/>
            <a:ext cx="1710190" cy="1588"/>
          </a:xfrm>
          <a:prstGeom prst="straightConnector1">
            <a:avLst/>
          </a:prstGeom>
          <a:ln w="50800">
            <a:solidFill>
              <a:schemeClr val="tx1"/>
            </a:solidFill>
            <a:headEnd type="triangle" w="med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5301695" y="1665396"/>
            <a:ext cx="45455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latin typeface="+mn-ea"/>
                <a:ea typeface="+mn-ea"/>
              </a:rPr>
              <a:t>Low Reuse Possibility</a:t>
            </a:r>
            <a:endParaRPr lang="ja-JP" altLang="en-US" sz="2400" dirty="0">
              <a:latin typeface="+mn-ea"/>
              <a:ea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01695" y="3330581"/>
            <a:ext cx="454550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latin typeface="+mn-ea"/>
                <a:ea typeface="+mn-ea"/>
              </a:rPr>
              <a:t>High Reuse Possibility</a:t>
            </a:r>
            <a:endParaRPr lang="ja-JP" altLang="en-US" sz="2400" dirty="0">
              <a:latin typeface="+mn-ea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</a:rPr>
              <a:t>Hardware Implementation</a:t>
            </a:r>
            <a:endParaRPr lang="ja-JP" altLang="en-US" dirty="0" smtClean="0">
              <a:effectLst/>
            </a:endParaRPr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idx="1"/>
          </p:nvPr>
        </p:nvSpPr>
        <p:spPr>
          <a:xfrm>
            <a:off x="534989" y="1035326"/>
            <a:ext cx="6521902" cy="5940659"/>
          </a:xfrm>
        </p:spPr>
        <p:txBody>
          <a:bodyPr/>
          <a:lstStyle/>
          <a:p>
            <a:pPr marL="390525"/>
            <a:r>
              <a:rPr lang="en-US" altLang="ja-JP" dirty="0" smtClean="0"/>
              <a:t>Memory access map</a:t>
            </a:r>
          </a:p>
          <a:p>
            <a:pPr marL="782638" lvl="1"/>
            <a:r>
              <a:rPr lang="en-US" altLang="ja-JP" dirty="0" smtClean="0"/>
              <a:t>Collects memory access history &amp; memory reuse history</a:t>
            </a:r>
          </a:p>
          <a:p>
            <a:pPr marL="1468536" lvl="3"/>
            <a:endParaRPr lang="en-US" altLang="ja-JP" dirty="0" smtClean="0"/>
          </a:p>
          <a:p>
            <a:pPr marL="390525"/>
            <a:r>
              <a:rPr lang="en-US" altLang="ja-JP" dirty="0" smtClean="0"/>
              <a:t>Bypass filter table</a:t>
            </a:r>
          </a:p>
          <a:p>
            <a:pPr marL="782529" lvl="1"/>
            <a:r>
              <a:rPr lang="en-US" altLang="ja-JP" dirty="0" smtClean="0"/>
              <a:t>Collects data reuse frequency of memory access instructions</a:t>
            </a:r>
          </a:p>
          <a:p>
            <a:pPr marL="1468645" lvl="3"/>
            <a:endParaRPr lang="en-US" altLang="ja-JP" dirty="0" smtClean="0"/>
          </a:p>
          <a:p>
            <a:pPr marL="390634"/>
            <a:r>
              <a:rPr lang="en-US" altLang="ja-JP" dirty="0" smtClean="0"/>
              <a:t>Reuse possibility estimation</a:t>
            </a:r>
          </a:p>
          <a:p>
            <a:pPr marL="782638" lvl="1"/>
            <a:r>
              <a:rPr lang="en-US" altLang="ja-JP" dirty="0" smtClean="0"/>
              <a:t>Estimates reuse possibility from information of other components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7506940" y="5220793"/>
            <a:ext cx="2880320" cy="734380"/>
          </a:xfrm>
          <a:prstGeom prst="rect">
            <a:avLst/>
          </a:prstGeom>
          <a:solidFill>
            <a:srgbClr val="80008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Estimation Logic</a:t>
            </a:r>
            <a:endParaRPr kumimoji="1"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 rot="16200000">
            <a:off x="6381817" y="1890418"/>
            <a:ext cx="2925328" cy="765087"/>
          </a:xfrm>
          <a:prstGeom prst="rect">
            <a:avLst/>
          </a:prstGeom>
          <a:solidFill>
            <a:srgbClr val="FF0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Memory Access Map</a:t>
            </a:r>
            <a:endParaRPr kumimoji="1"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 rot="16200000">
            <a:off x="7461938" y="1890420"/>
            <a:ext cx="2925328" cy="765087"/>
          </a:xfrm>
          <a:prstGeom prst="rect">
            <a:avLst/>
          </a:prstGeom>
          <a:solidFill>
            <a:srgbClr val="0000FF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Bypass Filter Table</a:t>
            </a:r>
            <a:endParaRPr kumimoji="1"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 rot="16200000">
            <a:off x="8587062" y="1890418"/>
            <a:ext cx="2925327" cy="765087"/>
          </a:xfrm>
          <a:prstGeom prst="rect">
            <a:avLst/>
          </a:prstGeom>
          <a:solidFill>
            <a:srgbClr val="00A0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bg1"/>
                </a:solidFill>
              </a:rPr>
              <a:t>Last Level Cache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cxnSp>
        <p:nvCxnSpPr>
          <p:cNvPr id="11" name="直線矢印コネクタ 10"/>
          <p:cNvCxnSpPr>
            <a:stCxn id="7" idx="1"/>
          </p:cNvCxnSpPr>
          <p:nvPr/>
        </p:nvCxnSpPr>
        <p:spPr>
          <a:xfrm rot="16200000" flipH="1">
            <a:off x="7113149" y="4466958"/>
            <a:ext cx="1485166" cy="22501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>
            <a:stCxn id="8" idx="1"/>
            <a:endCxn id="6" idx="0"/>
          </p:cNvCxnSpPr>
          <p:nvPr/>
        </p:nvCxnSpPr>
        <p:spPr>
          <a:xfrm rot="16200000" flipH="1">
            <a:off x="8193269" y="4466961"/>
            <a:ext cx="1485165" cy="22497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>
            <a:stCxn id="9" idx="1"/>
          </p:cNvCxnSpPr>
          <p:nvPr/>
        </p:nvCxnSpPr>
        <p:spPr>
          <a:xfrm rot="16200000" flipH="1">
            <a:off x="9318393" y="4466957"/>
            <a:ext cx="1485164" cy="22499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 13"/>
          <p:cNvSpPr/>
          <p:nvPr/>
        </p:nvSpPr>
        <p:spPr>
          <a:xfrm>
            <a:off x="7506940" y="4005656"/>
            <a:ext cx="2880321" cy="8100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Memory Access Information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16" name="直線矢印コネクタ 15"/>
          <p:cNvCxnSpPr>
            <a:stCxn id="6" idx="2"/>
          </p:cNvCxnSpPr>
          <p:nvPr/>
        </p:nvCxnSpPr>
        <p:spPr>
          <a:xfrm rot="16200000" flipH="1">
            <a:off x="8774230" y="6128042"/>
            <a:ext cx="345740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角丸四角形 20"/>
          <p:cNvSpPr/>
          <p:nvPr/>
        </p:nvSpPr>
        <p:spPr>
          <a:xfrm>
            <a:off x="7506940" y="6300913"/>
            <a:ext cx="2880321" cy="720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Insertion Position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正方形/長方形 117"/>
          <p:cNvSpPr/>
          <p:nvPr/>
        </p:nvSpPr>
        <p:spPr>
          <a:xfrm>
            <a:off x="2466975" y="2538413"/>
            <a:ext cx="14398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2466975" y="3956050"/>
            <a:ext cx="1439863" cy="360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b="1" dirty="0">
              <a:solidFill>
                <a:schemeClr val="bg1"/>
              </a:solidFill>
            </a:endParaRPr>
          </a:p>
        </p:txBody>
      </p:sp>
      <p:cxnSp>
        <p:nvCxnSpPr>
          <p:cNvPr id="87" name="直線コネクタ 86"/>
          <p:cNvCxnSpPr/>
          <p:nvPr/>
        </p:nvCxnSpPr>
        <p:spPr>
          <a:xfrm>
            <a:off x="1746250" y="2160588"/>
            <a:ext cx="216058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1746250" y="4321175"/>
            <a:ext cx="2160588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</a:rPr>
              <a:t>Memory Access Map (1)</a:t>
            </a:r>
            <a:endParaRPr lang="ja-JP" altLang="en-US" dirty="0" smtClean="0">
              <a:effectLst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2466975" y="1827213"/>
            <a:ext cx="1439863" cy="3587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b="1" dirty="0">
                <a:solidFill>
                  <a:schemeClr val="bg1"/>
                </a:solidFill>
              </a:rPr>
              <a:t>ACCESS</a:t>
            </a:r>
            <a:endParaRPr lang="ja-JP" altLang="en-US" b="1" dirty="0">
              <a:solidFill>
                <a:schemeClr val="bg1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466975" y="2182813"/>
            <a:ext cx="14398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466975" y="2894013"/>
            <a:ext cx="14398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2466975" y="3249613"/>
            <a:ext cx="14398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466975" y="3600450"/>
            <a:ext cx="1439863" cy="3603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955925" y="1304925"/>
            <a:ext cx="460375" cy="622300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>
              <a:defRPr/>
            </a:pPr>
            <a:r>
              <a:rPr lang="ja-JP" altLang="en-US" dirty="0">
                <a:latin typeface="+mn-lt"/>
              </a:rPr>
              <a:t>・・・・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955925" y="4679950"/>
            <a:ext cx="460375" cy="622300"/>
          </a:xfrm>
          <a:prstGeom prst="rect">
            <a:avLst/>
          </a:prstGeom>
          <a:noFill/>
        </p:spPr>
        <p:txBody>
          <a:bodyPr vert="eaVert">
            <a:spAutoFit/>
          </a:bodyPr>
          <a:lstStyle/>
          <a:p>
            <a:pPr>
              <a:defRPr/>
            </a:pPr>
            <a:r>
              <a:rPr lang="ja-JP" altLang="en-US" dirty="0">
                <a:latin typeface="+mn-lt"/>
              </a:rPr>
              <a:t>・・・・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5886450" y="4495800"/>
            <a:ext cx="539750" cy="53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I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426200" y="4495800"/>
            <a:ext cx="541338" cy="53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I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6967538" y="4500563"/>
            <a:ext cx="539750" cy="53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I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8047038" y="4495800"/>
            <a:ext cx="539750" cy="53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I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2" name="グループ化 122"/>
          <p:cNvGrpSpPr>
            <a:grpSpLocks/>
          </p:cNvGrpSpPr>
          <p:nvPr/>
        </p:nvGrpSpPr>
        <p:grpSpPr bwMode="auto">
          <a:xfrm>
            <a:off x="3860800" y="2205038"/>
            <a:ext cx="4725988" cy="2295525"/>
            <a:chOff x="3861536" y="2205457"/>
            <a:chExt cx="4725525" cy="2295257"/>
          </a:xfrm>
        </p:grpSpPr>
        <p:cxnSp>
          <p:nvCxnSpPr>
            <p:cNvPr id="58" name="直線コネクタ 57"/>
            <p:cNvCxnSpPr/>
            <p:nvPr/>
          </p:nvCxnSpPr>
          <p:spPr>
            <a:xfrm rot="10800000">
              <a:off x="3905982" y="4275315"/>
              <a:ext cx="1449246" cy="22063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rot="10800000">
              <a:off x="3905982" y="3914994"/>
              <a:ext cx="1981006" cy="58572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rot="10800000">
              <a:off x="3861536" y="3556261"/>
              <a:ext cx="2565149" cy="94445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>
              <a:endCxn id="81" idx="3"/>
            </p:cNvCxnSpPr>
            <p:nvPr/>
          </p:nvCxnSpPr>
          <p:spPr>
            <a:xfrm rot="10800000">
              <a:off x="3905982" y="3240386"/>
              <a:ext cx="3060400" cy="126032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rot="10800000">
              <a:off x="3905982" y="2880065"/>
              <a:ext cx="3601685" cy="162064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 rot="10800000">
              <a:off x="3905982" y="2519745"/>
              <a:ext cx="4141382" cy="1980969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コネクタ 63"/>
            <p:cNvCxnSpPr/>
            <p:nvPr/>
          </p:nvCxnSpPr>
          <p:spPr>
            <a:xfrm rot="10800000">
              <a:off x="3952015" y="2205457"/>
              <a:ext cx="4635046" cy="229525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角丸四角形 66"/>
          <p:cNvSpPr/>
          <p:nvPr/>
        </p:nvSpPr>
        <p:spPr>
          <a:xfrm>
            <a:off x="6067425" y="990600"/>
            <a:ext cx="4365625" cy="2355850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8226425" y="1935163"/>
            <a:ext cx="1081088" cy="1079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9" name="円/楕円 68"/>
          <p:cNvSpPr/>
          <p:nvPr/>
        </p:nvSpPr>
        <p:spPr>
          <a:xfrm>
            <a:off x="6246813" y="1935163"/>
            <a:ext cx="1079500" cy="10810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/>
              <a:t>Init</a:t>
            </a:r>
            <a:endParaRPr lang="ja-JP" altLang="en-US" sz="2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150225" y="2238375"/>
            <a:ext cx="12017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  <a:latin typeface="+mn-lt"/>
              </a:rPr>
              <a:t>Access</a:t>
            </a:r>
            <a:endParaRPr lang="ja-JP" altLang="en-US" sz="24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71" name="直線矢印コネクタ 70"/>
          <p:cNvCxnSpPr>
            <a:stCxn id="69" idx="6"/>
            <a:endCxn id="68" idx="2"/>
          </p:cNvCxnSpPr>
          <p:nvPr/>
        </p:nvCxnSpPr>
        <p:spPr>
          <a:xfrm flipV="1">
            <a:off x="7326313" y="2474913"/>
            <a:ext cx="900112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図形 71"/>
          <p:cNvCxnSpPr>
            <a:stCxn id="68" idx="7"/>
            <a:endCxn id="68" idx="5"/>
          </p:cNvCxnSpPr>
          <p:nvPr/>
        </p:nvCxnSpPr>
        <p:spPr>
          <a:xfrm rot="16200000" flipH="1">
            <a:off x="8767763" y="2474913"/>
            <a:ext cx="763587" cy="1587"/>
          </a:xfrm>
          <a:prstGeom prst="curvedConnector5">
            <a:avLst>
              <a:gd name="adj1" fmla="val -29934"/>
              <a:gd name="adj2" fmla="val 72445718"/>
              <a:gd name="adj3" fmla="val 129934"/>
            </a:avLst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9172575" y="1125538"/>
            <a:ext cx="103505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n-lt"/>
              </a:rPr>
              <a:t>Data</a:t>
            </a:r>
          </a:p>
          <a:p>
            <a:pPr>
              <a:defRPr/>
            </a:pPr>
            <a:r>
              <a:rPr lang="en-US" altLang="ja-JP" sz="2000" dirty="0" smtClean="0">
                <a:latin typeface="+mn-lt"/>
              </a:rPr>
              <a:t>Reuse</a:t>
            </a:r>
            <a:endParaRPr lang="ja-JP" altLang="en-US" sz="2000" dirty="0">
              <a:latin typeface="+mn-lt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202363" y="1035050"/>
            <a:ext cx="2844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400" dirty="0">
                <a:latin typeface="+mn-lt"/>
              </a:rPr>
              <a:t>State Diagram</a:t>
            </a:r>
            <a:endParaRPr lang="ja-JP" altLang="en-US" sz="2400" dirty="0">
              <a:latin typeface="+mn-lt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326312" y="1755775"/>
            <a:ext cx="10807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000" dirty="0" smtClean="0">
                <a:latin typeface="+mn-lt"/>
              </a:rPr>
              <a:t>First</a:t>
            </a:r>
          </a:p>
          <a:p>
            <a:pPr>
              <a:defRPr/>
            </a:pPr>
            <a:r>
              <a:rPr lang="en-US" altLang="ja-JP" sz="2000" dirty="0" smtClean="0">
                <a:latin typeface="+mn-lt"/>
              </a:rPr>
              <a:t>Touch</a:t>
            </a:r>
            <a:endParaRPr lang="ja-JP" altLang="en-US" sz="2000" dirty="0">
              <a:latin typeface="+mn-lt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 rot="10800000">
            <a:off x="6246813" y="3286125"/>
            <a:ext cx="1755775" cy="1169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V="1">
            <a:off x="8565843" y="3240571"/>
            <a:ext cx="1776412" cy="125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 rot="5400000">
            <a:off x="1252538" y="3240088"/>
            <a:ext cx="2160587" cy="158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>
            <a:off x="1160463" y="2160588"/>
            <a:ext cx="1350962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dirty="0">
                <a:latin typeface="+mn-ea"/>
                <a:ea typeface="+mn-ea"/>
              </a:rPr>
              <a:t>Zone Size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2466975" y="4321175"/>
            <a:ext cx="1439863" cy="358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93" name="直線矢印コネクタ 92"/>
          <p:cNvCxnSpPr/>
          <p:nvPr/>
        </p:nvCxnSpPr>
        <p:spPr>
          <a:xfrm rot="5400000">
            <a:off x="2152650" y="1979613"/>
            <a:ext cx="360363" cy="158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テキスト ボックス 94"/>
          <p:cNvSpPr txBox="1"/>
          <p:nvPr/>
        </p:nvSpPr>
        <p:spPr>
          <a:xfrm>
            <a:off x="1250950" y="1574800"/>
            <a:ext cx="12604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dirty="0">
                <a:latin typeface="+mn-ea"/>
                <a:ea typeface="+mn-ea"/>
              </a:rPr>
              <a:t>Line Size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7507288" y="4495800"/>
            <a:ext cx="539750" cy="53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I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5346700" y="4495800"/>
            <a:ext cx="539750" cy="53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I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3" name="グループ化 137"/>
          <p:cNvGrpSpPr>
            <a:grpSpLocks/>
          </p:cNvGrpSpPr>
          <p:nvPr/>
        </p:nvGrpSpPr>
        <p:grpSpPr bwMode="auto">
          <a:xfrm>
            <a:off x="2466975" y="2538413"/>
            <a:ext cx="5580063" cy="2501900"/>
            <a:chOff x="2466380" y="2537820"/>
            <a:chExt cx="5580550" cy="2502891"/>
          </a:xfrm>
        </p:grpSpPr>
        <p:sp>
          <p:nvSpPr>
            <p:cNvPr id="44" name="正方形/長方形 43"/>
            <p:cNvSpPr/>
            <p:nvPr/>
          </p:nvSpPr>
          <p:spPr>
            <a:xfrm>
              <a:off x="2466380" y="2537820"/>
              <a:ext cx="1439989" cy="36050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b="1" dirty="0">
                  <a:solidFill>
                    <a:schemeClr val="bg1"/>
                  </a:solidFill>
                </a:rPr>
                <a:t>ACCESS</a:t>
              </a:r>
              <a:endParaRPr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2466380" y="3956019"/>
              <a:ext cx="1439989" cy="360506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b="1" dirty="0">
                  <a:solidFill>
                    <a:schemeClr val="bg1"/>
                  </a:solidFill>
                </a:rPr>
                <a:t>ACCESS</a:t>
              </a:r>
              <a:endParaRPr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1" name="正方形/長方形 50"/>
            <p:cNvSpPr/>
            <p:nvPr/>
          </p:nvSpPr>
          <p:spPr>
            <a:xfrm>
              <a:off x="5346356" y="4500747"/>
              <a:ext cx="539797" cy="53996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b="1" dirty="0">
                  <a:solidFill>
                    <a:schemeClr val="bg1"/>
                  </a:solidFill>
                </a:rPr>
                <a:t>A</a:t>
              </a:r>
              <a:endParaRPr lang="ja-JP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7507133" y="4500747"/>
              <a:ext cx="539797" cy="53996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b="1" dirty="0">
                  <a:solidFill>
                    <a:schemeClr val="bg1"/>
                  </a:solidFill>
                </a:rPr>
                <a:t>A</a:t>
              </a:r>
              <a:endParaRPr lang="ja-JP" alt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グループ化 120"/>
          <p:cNvGrpSpPr>
            <a:grpSpLocks/>
          </p:cNvGrpSpPr>
          <p:nvPr/>
        </p:nvGrpSpPr>
        <p:grpSpPr bwMode="auto">
          <a:xfrm>
            <a:off x="1250950" y="3160713"/>
            <a:ext cx="5716588" cy="1874837"/>
            <a:chOff x="1251245" y="3160984"/>
            <a:chExt cx="5715575" cy="1874816"/>
          </a:xfrm>
        </p:grpSpPr>
        <p:sp>
          <p:nvSpPr>
            <p:cNvPr id="110" name="正方形/長方形 109"/>
            <p:cNvSpPr/>
            <p:nvPr/>
          </p:nvSpPr>
          <p:spPr>
            <a:xfrm>
              <a:off x="6427166" y="4496056"/>
              <a:ext cx="539654" cy="539744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2400" b="1" dirty="0">
                  <a:solidFill>
                    <a:schemeClr val="bg1"/>
                  </a:solidFill>
                </a:rPr>
                <a:t>A</a:t>
              </a:r>
              <a:endParaRPr lang="ja-JP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/>
            <p:cNvSpPr/>
            <p:nvPr/>
          </p:nvSpPr>
          <p:spPr>
            <a:xfrm>
              <a:off x="2467055" y="3240358"/>
              <a:ext cx="1439608" cy="360358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b="1" dirty="0">
                  <a:solidFill>
                    <a:schemeClr val="bg1"/>
                  </a:solidFill>
                </a:rPr>
                <a:t>ACCESS</a:t>
              </a:r>
              <a:endParaRPr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20" name="右矢印 119"/>
            <p:cNvSpPr/>
            <p:nvPr/>
          </p:nvSpPr>
          <p:spPr>
            <a:xfrm>
              <a:off x="1251245" y="3160984"/>
              <a:ext cx="977727" cy="48418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111" name="正方形/長方形 110"/>
          <p:cNvSpPr/>
          <p:nvPr/>
        </p:nvSpPr>
        <p:spPr>
          <a:xfrm>
            <a:off x="5346700" y="4500563"/>
            <a:ext cx="3240088" cy="53975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2466975" y="1260475"/>
            <a:ext cx="1439863" cy="3960813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486160" y="5310801"/>
            <a:ext cx="9676075" cy="171019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3200" dirty="0" smtClean="0"/>
              <a:t>Detects one information</a:t>
            </a:r>
          </a:p>
          <a:p>
            <a:pPr marL="514350" indent="-514350">
              <a:buAutoNum type="arabicParenBoth"/>
              <a:defRPr/>
            </a:pPr>
            <a:r>
              <a:rPr lang="en-US" altLang="ja-JP" sz="3200" dirty="0" smtClean="0"/>
              <a:t>Data reuse</a:t>
            </a:r>
          </a:p>
          <a:p>
            <a:pPr marL="1011238" lvl="1" indent="-514350">
              <a:defRPr/>
            </a:pPr>
            <a:r>
              <a:rPr lang="en-US" altLang="ja-JP" sz="3200" dirty="0" smtClean="0"/>
              <a:t>The accessed line is previously touched ?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テキスト ボックス 77"/>
          <p:cNvSpPr txBox="1"/>
          <p:nvPr/>
        </p:nvSpPr>
        <p:spPr>
          <a:xfrm>
            <a:off x="261135" y="3600611"/>
            <a:ext cx="945105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latin typeface="+mn-lt"/>
              </a:rPr>
              <a:t>Map</a:t>
            </a:r>
          </a:p>
          <a:p>
            <a:pPr>
              <a:defRPr/>
            </a:pPr>
            <a:r>
              <a:rPr lang="en-US" altLang="ja-JP" sz="2400" dirty="0" smtClean="0">
                <a:latin typeface="+mn-lt"/>
              </a:rPr>
              <a:t>Tag</a:t>
            </a:r>
            <a:endParaRPr lang="en-US" altLang="ja-JP" sz="2400" dirty="0">
              <a:latin typeface="+mn-lt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581615" y="3645616"/>
            <a:ext cx="135015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latin typeface="+mn-lt"/>
              </a:rPr>
              <a:t>Access</a:t>
            </a:r>
          </a:p>
          <a:p>
            <a:pPr>
              <a:defRPr/>
            </a:pPr>
            <a:r>
              <a:rPr lang="en-US" altLang="ja-JP" sz="2400" dirty="0" smtClean="0">
                <a:latin typeface="+mn-lt"/>
              </a:rPr>
              <a:t>Count</a:t>
            </a:r>
            <a:endParaRPr lang="en-US" altLang="ja-JP" sz="2400" dirty="0">
              <a:latin typeface="+mn-lt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751745" y="3645616"/>
            <a:ext cx="1350150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latin typeface="+mn-lt"/>
              </a:rPr>
              <a:t>Reuse</a:t>
            </a:r>
          </a:p>
          <a:p>
            <a:pPr>
              <a:defRPr/>
            </a:pPr>
            <a:r>
              <a:rPr lang="en-US" altLang="ja-JP" sz="2400" dirty="0" smtClean="0">
                <a:latin typeface="+mn-lt"/>
              </a:rPr>
              <a:t>Count</a:t>
            </a:r>
            <a:endParaRPr lang="en-US" altLang="ja-JP" sz="2400" dirty="0">
              <a:latin typeface="+mn-lt"/>
            </a:endParaRPr>
          </a:p>
        </p:txBody>
      </p:sp>
      <p:sp>
        <p:nvSpPr>
          <p:cNvPr id="112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ffectLst/>
              </a:rPr>
              <a:t>Memory Access Map (2)</a:t>
            </a:r>
            <a:endParaRPr lang="ja-JP" altLang="en-US" dirty="0" smtClean="0">
              <a:effectLst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925365" y="4495800"/>
            <a:ext cx="539750" cy="53975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 smtClean="0">
                <a:solidFill>
                  <a:schemeClr val="bg1"/>
                </a:solidFill>
              </a:rPr>
              <a:t>A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465115" y="4495800"/>
            <a:ext cx="541338" cy="53975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 smtClean="0">
                <a:solidFill>
                  <a:schemeClr val="bg1"/>
                </a:solidFill>
              </a:rPr>
              <a:t>A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3006453" y="4500563"/>
            <a:ext cx="539750" cy="53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I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4085953" y="4495800"/>
            <a:ext cx="539750" cy="53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I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1071085" y="990600"/>
            <a:ext cx="4365625" cy="2355850"/>
          </a:xfrm>
          <a:prstGeom prst="round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8" name="円/楕円 67"/>
          <p:cNvSpPr/>
          <p:nvPr/>
        </p:nvSpPr>
        <p:spPr>
          <a:xfrm>
            <a:off x="3230085" y="1935163"/>
            <a:ext cx="1081088" cy="1079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69" name="円/楕円 68"/>
          <p:cNvSpPr/>
          <p:nvPr/>
        </p:nvSpPr>
        <p:spPr>
          <a:xfrm>
            <a:off x="1250473" y="1935163"/>
            <a:ext cx="1079500" cy="108108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/>
              <a:t>Init</a:t>
            </a:r>
            <a:endParaRPr lang="ja-JP" altLang="en-US" sz="2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153885" y="2238375"/>
            <a:ext cx="12017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400" dirty="0">
                <a:solidFill>
                  <a:schemeClr val="bg1"/>
                </a:solidFill>
                <a:latin typeface="+mn-lt"/>
              </a:rPr>
              <a:t>Access</a:t>
            </a:r>
            <a:endParaRPr lang="ja-JP" altLang="en-US" sz="24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71" name="直線矢印コネクタ 70"/>
          <p:cNvCxnSpPr>
            <a:stCxn id="69" idx="6"/>
            <a:endCxn id="68" idx="2"/>
          </p:cNvCxnSpPr>
          <p:nvPr/>
        </p:nvCxnSpPr>
        <p:spPr>
          <a:xfrm flipV="1">
            <a:off x="2329973" y="2474913"/>
            <a:ext cx="900112" cy="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図形 71"/>
          <p:cNvCxnSpPr>
            <a:stCxn id="68" idx="7"/>
            <a:endCxn id="68" idx="5"/>
          </p:cNvCxnSpPr>
          <p:nvPr/>
        </p:nvCxnSpPr>
        <p:spPr>
          <a:xfrm rot="16200000" flipH="1">
            <a:off x="3771423" y="2474913"/>
            <a:ext cx="763587" cy="1587"/>
          </a:xfrm>
          <a:prstGeom prst="curvedConnector5">
            <a:avLst>
              <a:gd name="adj1" fmla="val -29934"/>
              <a:gd name="adj2" fmla="val 72445718"/>
              <a:gd name="adj3" fmla="val 129934"/>
            </a:avLst>
          </a:prstGeom>
          <a:ln w="25400"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4100522" y="945316"/>
            <a:ext cx="133618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800" dirty="0" smtClean="0">
                <a:latin typeface="+mn-lt"/>
              </a:rPr>
              <a:t>Reuse</a:t>
            </a:r>
          </a:p>
          <a:p>
            <a:pPr>
              <a:defRPr/>
            </a:pPr>
            <a:r>
              <a:rPr lang="en-US" altLang="ja-JP" sz="2800" dirty="0" smtClean="0">
                <a:latin typeface="+mn-lt"/>
              </a:rPr>
              <a:t>Count</a:t>
            </a:r>
            <a:endParaRPr lang="ja-JP" altLang="en-US" sz="2800" dirty="0">
              <a:latin typeface="+mn-lt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2246709" y="1440371"/>
            <a:ext cx="139515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800" dirty="0" smtClean="0">
                <a:latin typeface="+mn-lt"/>
              </a:rPr>
              <a:t>Access</a:t>
            </a:r>
          </a:p>
          <a:p>
            <a:pPr>
              <a:defRPr/>
            </a:pPr>
            <a:r>
              <a:rPr lang="en-US" altLang="ja-JP" sz="2800" dirty="0" smtClean="0">
                <a:latin typeface="+mn-lt"/>
              </a:rPr>
              <a:t>Count</a:t>
            </a:r>
            <a:endParaRPr lang="ja-JP" altLang="en-US" sz="2800" dirty="0">
              <a:latin typeface="+mn-lt"/>
            </a:endParaRPr>
          </a:p>
        </p:txBody>
      </p:sp>
      <p:cxnSp>
        <p:nvCxnSpPr>
          <p:cNvPr id="76" name="直線コネクタ 75"/>
          <p:cNvCxnSpPr/>
          <p:nvPr/>
        </p:nvCxnSpPr>
        <p:spPr>
          <a:xfrm rot="10800000">
            <a:off x="1250473" y="3286125"/>
            <a:ext cx="1755775" cy="11699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正方形/長方形 114"/>
          <p:cNvSpPr/>
          <p:nvPr/>
        </p:nvSpPr>
        <p:spPr>
          <a:xfrm>
            <a:off x="3546203" y="4495800"/>
            <a:ext cx="539750" cy="53975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 smtClean="0">
                <a:solidFill>
                  <a:schemeClr val="bg1"/>
                </a:solidFill>
              </a:rPr>
              <a:t>A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1385615" y="4495800"/>
            <a:ext cx="539750" cy="539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chemeClr val="tx1"/>
                </a:solidFill>
              </a:rPr>
              <a:t>I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1385615" y="4500563"/>
            <a:ext cx="3240088" cy="53975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486160" y="5310801"/>
            <a:ext cx="9676075" cy="171019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ja-JP" sz="3200" dirty="0" smtClean="0"/>
              <a:t>Detects one statistics</a:t>
            </a:r>
          </a:p>
          <a:p>
            <a:pPr marL="514350" indent="-514350">
              <a:buFont typeface="Wingdings" pitchFamily="2" charset="2"/>
              <a:buAutoNum type="arabicParenBoth" startAt="2"/>
              <a:defRPr/>
            </a:pPr>
            <a:r>
              <a:rPr lang="en-US" altLang="ja-JP" sz="3200" dirty="0" smtClean="0"/>
              <a:t>Spatial locality</a:t>
            </a:r>
          </a:p>
          <a:p>
            <a:pPr marL="1011238" lvl="1" indent="-514350">
              <a:defRPr/>
            </a:pPr>
            <a:r>
              <a:rPr lang="en-US" altLang="ja-JP" sz="3200" dirty="0" smtClean="0"/>
              <a:t>How often the neighboring lines are reused?</a:t>
            </a:r>
          </a:p>
        </p:txBody>
      </p:sp>
      <p:sp>
        <p:nvSpPr>
          <p:cNvPr id="66" name="正方形/長方形 65"/>
          <p:cNvSpPr/>
          <p:nvPr/>
        </p:nvSpPr>
        <p:spPr>
          <a:xfrm>
            <a:off x="306140" y="4501021"/>
            <a:ext cx="1080000" cy="539750"/>
          </a:xfrm>
          <a:prstGeom prst="rect">
            <a:avLst/>
          </a:prstGeom>
          <a:solidFill>
            <a:srgbClr val="80FF8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296250" y="3600611"/>
            <a:ext cx="1215135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2400" dirty="0" smtClean="0">
                <a:latin typeface="+mn-lt"/>
              </a:rPr>
              <a:t>Access </a:t>
            </a:r>
          </a:p>
          <a:p>
            <a:pPr>
              <a:defRPr/>
            </a:pPr>
            <a:r>
              <a:rPr lang="en-US" altLang="ja-JP" sz="2400" dirty="0" smtClean="0">
                <a:latin typeface="+mn-lt"/>
              </a:rPr>
              <a:t>Map</a:t>
            </a:r>
            <a:endParaRPr lang="en-US" altLang="ja-JP" sz="2400" dirty="0">
              <a:latin typeface="+mn-lt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626620" y="4501021"/>
            <a:ext cx="1080000" cy="539750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5706740" y="4501021"/>
            <a:ext cx="1080000" cy="539750"/>
          </a:xfrm>
          <a:prstGeom prst="rect">
            <a:avLst/>
          </a:prstGeom>
          <a:solidFill>
            <a:srgbClr val="FFFF00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85" name="コンテンツ プレースホルダ 2"/>
          <p:cNvSpPr>
            <a:spLocks noGrp="1"/>
          </p:cNvSpPr>
          <p:nvPr>
            <p:ph idx="1"/>
          </p:nvPr>
        </p:nvSpPr>
        <p:spPr>
          <a:xfrm>
            <a:off x="5661735" y="990321"/>
            <a:ext cx="5031665" cy="2250250"/>
          </a:xfrm>
        </p:spPr>
        <p:txBody>
          <a:bodyPr/>
          <a:lstStyle/>
          <a:p>
            <a:pPr marL="390525"/>
            <a:r>
              <a:rPr lang="en-US" altLang="ja-JP" dirty="0" smtClean="0"/>
              <a:t>Attaches counters to detect spatial locality</a:t>
            </a:r>
          </a:p>
          <a:p>
            <a:pPr marL="1468536" lvl="3">
              <a:buNone/>
            </a:pPr>
            <a:r>
              <a:rPr lang="en-US" altLang="ja-JP" dirty="0" smtClean="0"/>
              <a:t>	</a:t>
            </a:r>
          </a:p>
          <a:p>
            <a:pPr marL="390525"/>
            <a:r>
              <a:rPr lang="en-US" altLang="ja-JP" dirty="0" smtClean="0"/>
              <a:t>Data Reuse Metric</a:t>
            </a:r>
          </a:p>
        </p:txBody>
      </p:sp>
      <p:cxnSp>
        <p:nvCxnSpPr>
          <p:cNvPr id="89" name="直線コネクタ 88"/>
          <p:cNvCxnSpPr/>
          <p:nvPr/>
        </p:nvCxnSpPr>
        <p:spPr>
          <a:xfrm rot="10800000">
            <a:off x="7633060" y="3869769"/>
            <a:ext cx="2970330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>
            <a:off x="7768075" y="3194694"/>
            <a:ext cx="284421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500" dirty="0" smtClean="0">
                <a:latin typeface="+mn-lt"/>
              </a:rPr>
              <a:t>Reuse Count</a:t>
            </a:r>
            <a:endParaRPr kumimoji="1" lang="ja-JP" altLang="en-US" sz="3500" dirty="0">
              <a:latin typeface="+mn-lt"/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 flipV="1">
            <a:off x="3569503" y="3240571"/>
            <a:ext cx="1776412" cy="12541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7633060" y="3914774"/>
            <a:ext cx="306923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500" dirty="0" smtClean="0">
                <a:latin typeface="+mn-lt"/>
              </a:rPr>
              <a:t>Access Count</a:t>
            </a:r>
            <a:endParaRPr kumimoji="1" lang="ja-JP" altLang="en-US" sz="3500" dirty="0">
              <a:latin typeface="+mn-lt"/>
            </a:endParaRP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7047995" y="3554734"/>
            <a:ext cx="63007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500" dirty="0" smtClean="0">
                <a:latin typeface="+mn-lt"/>
              </a:rPr>
              <a:t>=</a:t>
            </a:r>
            <a:endParaRPr kumimoji="1" lang="ja-JP" altLang="en-US" sz="3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6|6.9|5.8"/>
</p:tagLst>
</file>

<file path=ppt/theme/theme1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15473D"/>
      </a:dk2>
      <a:lt2>
        <a:srgbClr val="B0B0B0"/>
      </a:lt2>
      <a:accent1>
        <a:srgbClr val="9DD789"/>
      </a:accent1>
      <a:accent2>
        <a:srgbClr val="144390"/>
      </a:accent2>
      <a:accent3>
        <a:srgbClr val="FFFFFF"/>
      </a:accent3>
      <a:accent4>
        <a:srgbClr val="000000"/>
      </a:accent4>
      <a:accent5>
        <a:srgbClr val="CCE8C4"/>
      </a:accent5>
      <a:accent6>
        <a:srgbClr val="113C82"/>
      </a:accent6>
      <a:hlink>
        <a:srgbClr val="6EBEF0"/>
      </a:hlink>
      <a:folHlink>
        <a:srgbClr val="E6000A"/>
      </a:folHlink>
    </a:clrScheme>
    <a:fontScheme name="1_標準デザイン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15473D"/>
        </a:dk2>
        <a:lt2>
          <a:srgbClr val="B0B0B0"/>
        </a:lt2>
        <a:accent1>
          <a:srgbClr val="9DD789"/>
        </a:accent1>
        <a:accent2>
          <a:srgbClr val="144390"/>
        </a:accent2>
        <a:accent3>
          <a:srgbClr val="FFFFFF"/>
        </a:accent3>
        <a:accent4>
          <a:srgbClr val="000000"/>
        </a:accent4>
        <a:accent5>
          <a:srgbClr val="CCE8C4"/>
        </a:accent5>
        <a:accent6>
          <a:srgbClr val="113C82"/>
        </a:accent6>
        <a:hlink>
          <a:srgbClr val="6EBEF0"/>
        </a:hlink>
        <a:folHlink>
          <a:srgbClr val="E600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9757</TotalTime>
  <Words>1334</Words>
  <Application>Microsoft Office PowerPoint</Application>
  <PresentationFormat>ユーザー設定</PresentationFormat>
  <Paragraphs>421</Paragraphs>
  <Slides>22</Slides>
  <Notes>21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1_標準デザイン</vt:lpstr>
      <vt:lpstr>Cache Replacement Policy Using Map-based Adaptive Insertion</vt:lpstr>
      <vt:lpstr>Introduction</vt:lpstr>
      <vt:lpstr>Introduction</vt:lpstr>
      <vt:lpstr>Trade-offs of Prior Works</vt:lpstr>
      <vt:lpstr>Map-based Data Structure</vt:lpstr>
      <vt:lpstr>Map-based Adaptive Insertion (MAIP)</vt:lpstr>
      <vt:lpstr>Hardware Implementation</vt:lpstr>
      <vt:lpstr>Memory Access Map (1)</vt:lpstr>
      <vt:lpstr>Memory Access Map (2)</vt:lpstr>
      <vt:lpstr>Memory Access Map (3)</vt:lpstr>
      <vt:lpstr>Bypass Filter Table</vt:lpstr>
      <vt:lpstr>Reuse Possibility Estimation Logic</vt:lpstr>
      <vt:lpstr>Additional Optimization Adaptive dedicated set reduction(ADSR)</vt:lpstr>
      <vt:lpstr>Evaluation</vt:lpstr>
      <vt:lpstr>Cache Miss Count (1-core)</vt:lpstr>
      <vt:lpstr>Speedup (1-core &amp; 4-core)</vt:lpstr>
      <vt:lpstr>Cost Efficiency of Memory Access Map</vt:lpstr>
      <vt:lpstr>Related Work</vt:lpstr>
      <vt:lpstr>Conclusion</vt:lpstr>
      <vt:lpstr>Comparison</vt:lpstr>
      <vt:lpstr>Q &amp; A</vt:lpstr>
      <vt:lpstr>How to Detect Insertion Position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root</dc:creator>
  <cp:lastModifiedBy>data-reservoir</cp:lastModifiedBy>
  <cp:revision>1025</cp:revision>
  <cp:lastPrinted>1601-01-01T00:00:00Z</cp:lastPrinted>
  <dcterms:created xsi:type="dcterms:W3CDTF">1601-01-01T00:00:00Z</dcterms:created>
  <dcterms:modified xsi:type="dcterms:W3CDTF">2010-06-20T09:43:39Z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