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74" r:id="rId4"/>
    <p:sldId id="258" r:id="rId5"/>
    <p:sldId id="275" r:id="rId6"/>
    <p:sldId id="259" r:id="rId7"/>
    <p:sldId id="269" r:id="rId8"/>
    <p:sldId id="260" r:id="rId9"/>
    <p:sldId id="261" r:id="rId10"/>
    <p:sldId id="263" r:id="rId11"/>
    <p:sldId id="264" r:id="rId12"/>
    <p:sldId id="265" r:id="rId13"/>
    <p:sldId id="262" r:id="rId14"/>
    <p:sldId id="268" r:id="rId15"/>
    <p:sldId id="267" r:id="rId16"/>
  </p:sldIdLst>
  <p:sldSz cx="9144000" cy="6858000" type="screen4x3"/>
  <p:notesSz cx="67437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CC"/>
    <a:srgbClr val="100373"/>
    <a:srgbClr val="1D0E8E"/>
    <a:srgbClr val="12F43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10" autoAdjust="0"/>
    <p:restoredTop sz="74535" autoAdjust="0"/>
  </p:normalViewPr>
  <p:slideViewPr>
    <p:cSldViewPr>
      <p:cViewPr varScale="1">
        <p:scale>
          <a:sx n="68" d="100"/>
          <a:sy n="68" d="100"/>
        </p:scale>
        <p:origin x="-16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869" y="0"/>
            <a:ext cx="292227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A0F7F-3EC4-49BD-B375-2431B1F1B851}" type="datetimeFigureOut">
              <a:rPr lang="en-US" smtClean="0"/>
              <a:pPr/>
              <a:t>3/5/2009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2227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869" y="9408981"/>
            <a:ext cx="292227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1EF3B3-0BBC-4B44-866B-C9012791F9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869" y="0"/>
            <a:ext cx="292227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C4377-BCAB-486A-97C4-DFC443B55661}" type="datetimeFigureOut">
              <a:rPr lang="en-US" smtClean="0"/>
              <a:pPr/>
              <a:t>3/5/2009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370" y="4705351"/>
            <a:ext cx="539496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2227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869" y="9408981"/>
            <a:ext cx="292227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FD49B-0001-4292-84F2-88F18ABEEB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trike="sng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strike="sng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FD49B-0001-4292-84F2-88F18ABEEBB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DA5D-D10E-4E0B-9808-27B083DF00B1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45A1-F141-4B7B-9ECE-743F04162455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00048-71AF-45B8-9F94-A8DB8C009C65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7BE7C-5EEE-45F1-85C4-9098220D3593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A71E-3746-4C9D-89C4-0C5E09A7E29C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89BA-8F24-49C8-9D25-DC84060F9810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6CE-B17A-4DE0-8116-B837C980CF29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D8D8-6620-45F7-B5E3-804D1ACE3DE9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2F88-B37D-4A5D-A3BE-35DB0EA56820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08CF0-C375-4C51-8748-480392482D4B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B58DF-91CC-4F3F-89E0-5573B74070A1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A491D-BF16-42A9-B250-73CD94776E96}" type="datetime1">
              <a:rPr lang="en-US" smtClean="0"/>
              <a:pPr/>
              <a:t>3/5/2009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B6266-CC18-415A-A68F-F7D16D39C4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2000" dirty="0" smtClean="0">
                <a:latin typeface="Britannic Bold" pitchFamily="34" charset="0"/>
              </a:rPr>
              <a:t>The 1st JILP Data Prefetching  Championship (DPC-1)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Enhancement </a:t>
            </a:r>
            <a:r>
              <a:rPr lang="en-US" b="1" dirty="0"/>
              <a:t>for Accurate Stream Prefetching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3914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b="1" u="sng" dirty="0"/>
              <a:t>Gang Liu</a:t>
            </a:r>
            <a:r>
              <a:rPr lang="en-US" b="1" u="sng" baseline="30000" dirty="0"/>
              <a:t>1</a:t>
            </a:r>
            <a:r>
              <a:rPr lang="en-US" dirty="0"/>
              <a:t>, </a:t>
            </a:r>
            <a:r>
              <a:rPr lang="en-US" dirty="0" err="1"/>
              <a:t>Zhuo</a:t>
            </a:r>
            <a:r>
              <a:rPr lang="en-US" dirty="0"/>
              <a:t> Huang</a:t>
            </a:r>
            <a:r>
              <a:rPr lang="en-US" baseline="30000" dirty="0"/>
              <a:t>1</a:t>
            </a:r>
            <a:r>
              <a:rPr lang="en-US" dirty="0"/>
              <a:t>, </a:t>
            </a:r>
            <a:r>
              <a:rPr lang="en-US" dirty="0" err="1"/>
              <a:t>Jih</a:t>
            </a:r>
            <a:r>
              <a:rPr lang="en-US" dirty="0"/>
              <a:t>-Kwon Peir</a:t>
            </a:r>
            <a:r>
              <a:rPr lang="en-US" baseline="30000" dirty="0"/>
              <a:t>1</a:t>
            </a:r>
            <a:r>
              <a:rPr lang="en-US" dirty="0"/>
              <a:t>, </a:t>
            </a:r>
            <a:r>
              <a:rPr lang="en-US" dirty="0" err="1"/>
              <a:t>Xudong</a:t>
            </a:r>
            <a:r>
              <a:rPr lang="en-US" dirty="0"/>
              <a:t> Shi</a:t>
            </a:r>
            <a:r>
              <a:rPr lang="en-US" baseline="30000" dirty="0"/>
              <a:t>2</a:t>
            </a:r>
            <a:r>
              <a:rPr lang="en-US" dirty="0"/>
              <a:t>, Lu Peng</a:t>
            </a:r>
            <a:r>
              <a:rPr lang="en-US" baseline="30000" dirty="0"/>
              <a:t>3</a:t>
            </a:r>
          </a:p>
          <a:p>
            <a:r>
              <a:rPr lang="en-US" dirty="0" smtClean="0"/>
              <a:t>1. University of Florida </a:t>
            </a:r>
            <a:endParaRPr lang="en-US" dirty="0"/>
          </a:p>
          <a:p>
            <a:r>
              <a:rPr lang="en-US" dirty="0" smtClean="0"/>
              <a:t>2. Google Inc</a:t>
            </a:r>
            <a:endParaRPr lang="en-US" dirty="0"/>
          </a:p>
          <a:p>
            <a:r>
              <a:rPr lang="en-US" dirty="0" smtClean="0"/>
              <a:t>3. Louisiana </a:t>
            </a:r>
            <a:r>
              <a:rPr lang="en-US" dirty="0"/>
              <a:t>State </a:t>
            </a:r>
            <a:r>
              <a:rPr lang="en-US" dirty="0" smtClean="0"/>
              <a:t>University</a:t>
            </a:r>
            <a:endParaRPr lang="en-US" dirty="0"/>
          </a:p>
        </p:txBody>
      </p:sp>
    </p:spTree>
  </p:cSld>
  <p:clrMapOvr>
    <a:masterClrMapping/>
  </p:clrMapOvr>
  <p:transition advTm="1978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Enhance #4 – </a:t>
            </a:r>
            <a:r>
              <a:rPr lang="en-US" b="1" dirty="0" smtClean="0"/>
              <a:t>dead stream removal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altLang="zh-CN" dirty="0" smtClean="0"/>
              <a:t>Dead stream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Inactive for a long time (10k/100k cycles)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Stream is short (&lt;128 blocks)</a:t>
            </a:r>
          </a:p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altLang="zh-CN" dirty="0" smtClean="0"/>
              <a:t>Dead-streams’ first prefetching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pic>
        <p:nvPicPr>
          <p:cNvPr id="8" name="Picture 7" descr="used_ds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3581400"/>
            <a:ext cx="7010400" cy="2819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657600" y="3733800"/>
            <a:ext cx="3429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Stream table size = 128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19800" y="4267200"/>
            <a:ext cx="12192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sz="2400" dirty="0" smtClean="0">
                <a:solidFill>
                  <a:srgbClr val="FF0000"/>
                </a:solidFill>
              </a:rPr>
              <a:t>85% unused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11709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Evaluation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altLang="zh-CN" dirty="0" smtClean="0"/>
              <a:t>Evaluation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12 high MPKI SPEC2000/SPEC 2006 </a:t>
            </a:r>
            <a:r>
              <a:rPr lang="en-US" altLang="zh-CN" dirty="0" smtClean="0"/>
              <a:t>benchmark</a:t>
            </a:r>
            <a:r>
              <a:rPr lang="en-US" dirty="0" smtClean="0"/>
              <a:t>s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err="1" smtClean="0"/>
              <a:t>CMPsim</a:t>
            </a:r>
            <a:r>
              <a:rPr lang="en-US" dirty="0" smtClean="0"/>
              <a:t>, 3 configurations (c1, c2, c3)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L2 prefetching only</a:t>
            </a: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609600" y="3810000"/>
          <a:ext cx="8229600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4953000"/>
                <a:gridCol w="1066800"/>
              </a:tblGrid>
              <a:tr h="3708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Prefetcher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Configuration</a:t>
                      </a:r>
                      <a:endParaRPr 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Size 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GHB-distance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256 IT entries, 256 GHB 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entries,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prefetch</a:t>
                      </a: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width/depth = 16/16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4KB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Stream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 combined 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entries,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prefetch distance/degree = 64/4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64B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Enhance-Stream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stream 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entries, 16 training entries,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prefetch distance/degree = 64/4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256B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629400" y="6492875"/>
            <a:ext cx="2133600" cy="365125"/>
          </a:xfrm>
        </p:spPr>
        <p:txBody>
          <a:bodyPr/>
          <a:lstStyle/>
          <a:p>
            <a:fld id="{F87B6266-CC18-415A-A68F-F7D16D39C4F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696200" y="4800600"/>
            <a:ext cx="914400" cy="16002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ransition advTm="841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cpi2.PN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0" y="1524000"/>
            <a:ext cx="9144000" cy="4291095"/>
          </a:xfrm>
        </p:spPr>
      </p:pic>
      <p:pic>
        <p:nvPicPr>
          <p:cNvPr id="84" name="Picture 83" descr="cpi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524000"/>
            <a:ext cx="9144000" cy="426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CPI Comparison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DPC-1</a:t>
            </a:r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-152400" y="2057400"/>
            <a:ext cx="1524000" cy="3581400"/>
            <a:chOff x="-152400" y="2057400"/>
            <a:chExt cx="1524000" cy="3581400"/>
          </a:xfrm>
        </p:grpSpPr>
        <p:sp>
          <p:nvSpPr>
            <p:cNvPr id="11" name="Oval 10"/>
            <p:cNvSpPr/>
            <p:nvPr/>
          </p:nvSpPr>
          <p:spPr>
            <a:xfrm>
              <a:off x="990600" y="3048000"/>
              <a:ext cx="381000" cy="16764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Bernard MT Condensed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6200" y="5181600"/>
              <a:ext cx="609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1.0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4724400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2.3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152400" y="2057400"/>
              <a:ext cx="914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3.4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rot="16200000" flipH="1">
              <a:off x="304800" y="2590800"/>
              <a:ext cx="990600" cy="685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5400000" flipH="1" flipV="1">
              <a:off x="457200" y="3962400"/>
              <a:ext cx="838200" cy="685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 flipH="1" flipV="1">
              <a:off x="457200" y="4648200"/>
              <a:ext cx="914400" cy="6096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762000" y="990600"/>
            <a:ext cx="2590800" cy="2743200"/>
            <a:chOff x="762000" y="990600"/>
            <a:chExt cx="2590800" cy="2743200"/>
          </a:xfrm>
        </p:grpSpPr>
        <p:sp>
          <p:nvSpPr>
            <p:cNvPr id="33" name="Oval 32"/>
            <p:cNvSpPr/>
            <p:nvPr/>
          </p:nvSpPr>
          <p:spPr>
            <a:xfrm>
              <a:off x="1600200" y="1752600"/>
              <a:ext cx="381000" cy="19812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Bernard MT Condensed" pitchFamily="18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590800" y="990600"/>
              <a:ext cx="762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1.2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905000" y="990600"/>
              <a:ext cx="914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1.7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62000" y="990600"/>
              <a:ext cx="914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1.9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6200000" flipH="1">
              <a:off x="1257300" y="1485900"/>
              <a:ext cx="533400" cy="4572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rot="5400000">
              <a:off x="1638300" y="1714500"/>
              <a:ext cx="838200" cy="4572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5400000">
              <a:off x="1562100" y="1790700"/>
              <a:ext cx="1676400" cy="9906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42"/>
          <p:cNvSpPr/>
          <p:nvPr/>
        </p:nvSpPr>
        <p:spPr>
          <a:xfrm>
            <a:off x="8458200" y="2362200"/>
            <a:ext cx="685800" cy="22860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ernard MT Condensed" pitchFamily="18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429000" y="533400"/>
            <a:ext cx="5029200" cy="2286000"/>
            <a:chOff x="3429000" y="533400"/>
            <a:chExt cx="5029200" cy="2286000"/>
          </a:xfrm>
        </p:grpSpPr>
        <p:cxnSp>
          <p:nvCxnSpPr>
            <p:cNvPr id="44" name="Straight Arrow Connector 43"/>
            <p:cNvCxnSpPr/>
            <p:nvPr/>
          </p:nvCxnSpPr>
          <p:spPr>
            <a:xfrm rot="16200000" flipV="1">
              <a:off x="3733800" y="2133600"/>
              <a:ext cx="533400" cy="762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3429000" y="2362200"/>
              <a:ext cx="1143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23.2%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 rot="16200000" flipV="1">
              <a:off x="5486400" y="2133600"/>
              <a:ext cx="533400" cy="762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5181600" y="2362200"/>
              <a:ext cx="1143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37.6%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rot="5400000">
              <a:off x="7429500" y="1257300"/>
              <a:ext cx="609600" cy="762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7315200" y="533400"/>
              <a:ext cx="1143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46.4%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5334000" y="5257800"/>
            <a:ext cx="3581400" cy="1371600"/>
            <a:chOff x="5334000" y="5257800"/>
            <a:chExt cx="3581400" cy="1371600"/>
          </a:xfrm>
        </p:grpSpPr>
        <p:cxnSp>
          <p:nvCxnSpPr>
            <p:cNvPr id="59" name="Straight Arrow Connector 58"/>
            <p:cNvCxnSpPr/>
            <p:nvPr/>
          </p:nvCxnSpPr>
          <p:spPr>
            <a:xfrm flipV="1">
              <a:off x="6019800" y="5257800"/>
              <a:ext cx="2438400" cy="762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5334000" y="6172200"/>
              <a:ext cx="1143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C1: 1.8%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flipV="1">
              <a:off x="7315200" y="5334000"/>
              <a:ext cx="1371600" cy="685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ectangle 61"/>
            <p:cNvSpPr/>
            <p:nvPr/>
          </p:nvSpPr>
          <p:spPr>
            <a:xfrm>
              <a:off x="6553200" y="6172200"/>
              <a:ext cx="1143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C2: 17.6%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rot="5400000" flipH="1" flipV="1">
              <a:off x="8267700" y="5448300"/>
              <a:ext cx="762000" cy="5334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>
              <a:off x="7696200" y="6172200"/>
              <a:ext cx="1143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C3: 18.7%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</p:grpSp>
      <p:sp>
        <p:nvSpPr>
          <p:cNvPr id="76" name="Rectangle 75"/>
          <p:cNvSpPr/>
          <p:nvPr/>
        </p:nvSpPr>
        <p:spPr>
          <a:xfrm>
            <a:off x="3048000" y="6172200"/>
            <a:ext cx="2286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  <a:latin typeface="Bernard MT Condensed" pitchFamily="18" charset="0"/>
              </a:rPr>
              <a:t>Stream </a:t>
            </a:r>
            <a:r>
              <a:rPr lang="en-US" altLang="zh-CN" sz="2400" dirty="0" err="1" smtClean="0">
                <a:solidFill>
                  <a:srgbClr val="FF0000"/>
                </a:solidFill>
                <a:latin typeface="Bernard MT Condensed" pitchFamily="18" charset="0"/>
              </a:rPr>
              <a:t>vs</a:t>
            </a:r>
            <a:r>
              <a:rPr lang="en-US" altLang="zh-CN" sz="2400" dirty="0" smtClean="0">
                <a:solidFill>
                  <a:srgbClr val="FF0000"/>
                </a:solidFill>
                <a:latin typeface="Bernard MT Condensed" pitchFamily="18" charset="0"/>
              </a:rPr>
              <a:t> Enhanced Stream</a:t>
            </a:r>
            <a:endParaRPr lang="en-US" sz="24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2286000" y="5867400"/>
            <a:ext cx="2286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  <a:latin typeface="Bernard MT Condensed" pitchFamily="18" charset="0"/>
              </a:rPr>
              <a:t>Stream repetition</a:t>
            </a:r>
            <a:endParaRPr lang="en-US" sz="24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1219200" y="5257800"/>
            <a:ext cx="1219200" cy="1066800"/>
            <a:chOff x="1447800" y="5334000"/>
            <a:chExt cx="1219200" cy="1066800"/>
          </a:xfrm>
        </p:grpSpPr>
        <p:cxnSp>
          <p:nvCxnSpPr>
            <p:cNvPr id="80" name="Straight Arrow Connector 79"/>
            <p:cNvCxnSpPr/>
            <p:nvPr/>
          </p:nvCxnSpPr>
          <p:spPr>
            <a:xfrm rot="16200000" flipV="1">
              <a:off x="1295400" y="5486400"/>
              <a:ext cx="762000" cy="4572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 80"/>
            <p:cNvSpPr/>
            <p:nvPr/>
          </p:nvSpPr>
          <p:spPr>
            <a:xfrm>
              <a:off x="1752600" y="5943600"/>
              <a:ext cx="914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C3:      5. 5%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</p:grpSp>
      <p:sp>
        <p:nvSpPr>
          <p:cNvPr id="87" name="Rectangle 86"/>
          <p:cNvSpPr/>
          <p:nvPr/>
        </p:nvSpPr>
        <p:spPr>
          <a:xfrm>
            <a:off x="228600" y="457200"/>
            <a:ext cx="2286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  <a:latin typeface="Bernard MT Condensed" pitchFamily="18" charset="0"/>
              </a:rPr>
              <a:t>Stride prefetching</a:t>
            </a:r>
            <a:endParaRPr lang="en-US" sz="24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4495800" y="5334000"/>
            <a:ext cx="1600200" cy="1295400"/>
            <a:chOff x="7696200" y="5334000"/>
            <a:chExt cx="1600200" cy="1295400"/>
          </a:xfrm>
        </p:grpSpPr>
        <p:cxnSp>
          <p:nvCxnSpPr>
            <p:cNvPr id="98" name="Straight Arrow Connector 97"/>
            <p:cNvCxnSpPr/>
            <p:nvPr/>
          </p:nvCxnSpPr>
          <p:spPr>
            <a:xfrm rot="5400000" flipH="1" flipV="1">
              <a:off x="8191500" y="5524500"/>
              <a:ext cx="762000" cy="381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ctangle 98"/>
            <p:cNvSpPr/>
            <p:nvPr/>
          </p:nvSpPr>
          <p:spPr>
            <a:xfrm>
              <a:off x="7696200" y="6172200"/>
              <a:ext cx="1600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about 1%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</p:grpSp>
      <p:sp>
        <p:nvSpPr>
          <p:cNvPr id="100" name="Rectangle 99"/>
          <p:cNvSpPr/>
          <p:nvPr/>
        </p:nvSpPr>
        <p:spPr>
          <a:xfrm>
            <a:off x="2743200" y="5791200"/>
            <a:ext cx="2286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  <a:latin typeface="Bernard MT Condensed" pitchFamily="18" charset="0"/>
              </a:rPr>
              <a:t>Noise removal</a:t>
            </a:r>
            <a:endParaRPr lang="en-US" sz="24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609600" y="5410200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  <a:latin typeface="Bernard MT Condensed" pitchFamily="18" charset="0"/>
              </a:rPr>
              <a:t>art</a:t>
            </a:r>
            <a:endParaRPr lang="en-US" sz="24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486400" y="5410200"/>
            <a:ext cx="1066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err="1" smtClean="0">
                <a:solidFill>
                  <a:srgbClr val="FF0000"/>
                </a:solidFill>
                <a:latin typeface="Bernard MT Condensed" pitchFamily="18" charset="0"/>
              </a:rPr>
              <a:t>soplex</a:t>
            </a:r>
            <a:endParaRPr lang="en-US" sz="24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200400" y="1066800"/>
            <a:ext cx="4419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  <a:latin typeface="Bernard MT Condensed" pitchFamily="18" charset="0"/>
              </a:rPr>
              <a:t>Improvement over no </a:t>
            </a:r>
            <a:r>
              <a:rPr lang="en-US" altLang="zh-CN" sz="2400" dirty="0" err="1" smtClean="0">
                <a:solidFill>
                  <a:srgbClr val="FF0000"/>
                </a:solidFill>
                <a:latin typeface="Bernard MT Condensed" pitchFamily="18" charset="0"/>
              </a:rPr>
              <a:t>prefetching</a:t>
            </a:r>
            <a:endParaRPr lang="en-US" sz="2400" dirty="0">
              <a:solidFill>
                <a:srgbClr val="FF0000"/>
              </a:solidFill>
              <a:latin typeface="Bernard MT Condensed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1408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76" grpId="0"/>
      <p:bldP spid="76" grpId="1"/>
      <p:bldP spid="79" grpId="0"/>
      <p:bldP spid="79" grpId="1"/>
      <p:bldP spid="87" grpId="0"/>
      <p:bldP spid="87" grpId="1"/>
      <p:bldP spid="100" grpId="0"/>
      <p:bldP spid="100" grpId="1"/>
      <p:bldP spid="101" grpId="0"/>
      <p:bldP spid="101" grpId="1"/>
      <p:bldP spid="103" grpId="0"/>
      <p:bldP spid="103" grpId="1"/>
      <p:bldP spid="54" grpId="0"/>
      <p:bldP spid="5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Content Placeholder 35" descr="ses2.PN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04800" y="1828800"/>
            <a:ext cx="8229600" cy="407450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Sensitivity on stream table size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6400" y="3733800"/>
            <a:ext cx="990600" cy="609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667000" y="4114800"/>
            <a:ext cx="9906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3657600" y="3962400"/>
            <a:ext cx="9906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4648200" y="3657600"/>
            <a:ext cx="10668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5715000" y="3505200"/>
            <a:ext cx="10668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209800" y="4114800"/>
            <a:ext cx="990600" cy="4572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914400" y="4572000"/>
            <a:ext cx="1600200" cy="1447800"/>
            <a:chOff x="914400" y="4572000"/>
            <a:chExt cx="1600200" cy="1447800"/>
          </a:xfrm>
        </p:grpSpPr>
        <p:sp>
          <p:nvSpPr>
            <p:cNvPr id="28" name="Rectangle 27"/>
            <p:cNvSpPr/>
            <p:nvPr/>
          </p:nvSpPr>
          <p:spPr>
            <a:xfrm>
              <a:off x="914400" y="5334000"/>
              <a:ext cx="16002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rgbClr val="FF0000"/>
                  </a:solidFill>
                  <a:latin typeface="Bernard MT Condensed" pitchFamily="18" charset="0"/>
                </a:rPr>
                <a:t>Best case: 8/16</a:t>
              </a:r>
              <a:endParaRPr lang="en-US" sz="2400" dirty="0">
                <a:solidFill>
                  <a:srgbClr val="FF0000"/>
                </a:solidFill>
                <a:latin typeface="Bernard MT Condensed" pitchFamily="18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5400000" flipH="1" flipV="1">
              <a:off x="1790700" y="4610100"/>
              <a:ext cx="685800" cy="60960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p:transition advTm="11143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Effect of dead stream removal</a:t>
            </a:r>
            <a:endParaRPr lang="en-US" dirty="0"/>
          </a:p>
        </p:txBody>
      </p:sp>
      <p:pic>
        <p:nvPicPr>
          <p:cNvPr id="11" name="Content Placeholder 10" descr="dsr3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600" y="1524000"/>
            <a:ext cx="7934325" cy="4305300"/>
          </a:xfr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3582194" y="4191000"/>
            <a:ext cx="913606" cy="794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609306" y="3618706"/>
            <a:ext cx="1295400" cy="158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943600" y="2895600"/>
            <a:ext cx="914400" cy="158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6820694" y="2552700"/>
            <a:ext cx="1447006" cy="794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343400" y="4572000"/>
            <a:ext cx="4953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  <a:latin typeface="Bernard MT Condensed" pitchFamily="18" charset="0"/>
              </a:rPr>
              <a:t>In size 16, Swim 5% better than size 8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152900" y="4914900"/>
            <a:ext cx="381000" cy="30480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altLang="zh-CN" dirty="0" smtClean="0">
                <a:solidFill>
                  <a:srgbClr val="FF0000"/>
                </a:solidFill>
              </a:rPr>
              <a:t>37.6%, 41.6%, and 54.5% </a:t>
            </a:r>
            <a:r>
              <a:rPr lang="en-US" altLang="zh-CN" dirty="0" smtClean="0"/>
              <a:t>better than no prefetching for c1, c2, c3 respectively. </a:t>
            </a:r>
          </a:p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altLang="zh-CN" dirty="0" smtClean="0">
                <a:solidFill>
                  <a:srgbClr val="FF0000"/>
                </a:solidFill>
              </a:rPr>
              <a:t>1.8%, 17.6%, and 18.7% </a:t>
            </a:r>
            <a:r>
              <a:rPr lang="en-US" altLang="zh-CN" dirty="0" smtClean="0"/>
              <a:t>better than original stream </a:t>
            </a:r>
            <a:r>
              <a:rPr lang="en-US" altLang="zh-CN" dirty="0" err="1" smtClean="0"/>
              <a:t>prefetcher</a:t>
            </a:r>
            <a:r>
              <a:rPr lang="en-US" altLang="zh-CN" dirty="0" smtClean="0"/>
              <a:t>.</a:t>
            </a:r>
          </a:p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altLang="zh-CN" dirty="0" smtClean="0"/>
              <a:t>hardware overhead is </a:t>
            </a:r>
            <a:r>
              <a:rPr lang="en-US" altLang="zh-CN" dirty="0" smtClean="0">
                <a:solidFill>
                  <a:srgbClr val="FF0000"/>
                </a:solidFill>
              </a:rPr>
              <a:t>very little</a:t>
            </a:r>
            <a:r>
              <a:rPr lang="en-US" altLang="zh-CN" dirty="0" smtClean="0"/>
              <a:t>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DPC-1</a:t>
            </a:r>
            <a:endParaRPr lang="en-US" dirty="0"/>
          </a:p>
        </p:txBody>
      </p:sp>
    </p:spTree>
  </p:cSld>
  <p:clrMapOvr>
    <a:masterClrMapping/>
  </p:clrMapOvr>
  <p:transition advTm="2048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dirty="0" smtClean="0"/>
              <a:t>Introduction</a:t>
            </a:r>
          </a:p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dirty="0" smtClean="0"/>
              <a:t>Enhancement techniques</a:t>
            </a:r>
          </a:p>
          <a:p>
            <a:pPr lvl="1">
              <a:buClr>
                <a:srgbClr val="FF3300"/>
              </a:buClr>
              <a:buFont typeface="Wingdings" pitchFamily="2" charset="2"/>
              <a:buChar char="Ø"/>
            </a:pPr>
            <a:r>
              <a:rPr lang="en-US" dirty="0" smtClean="0"/>
              <a:t>Integrating stride prefetching</a:t>
            </a:r>
          </a:p>
          <a:p>
            <a:pPr lvl="1">
              <a:buClr>
                <a:srgbClr val="FF3300"/>
              </a:buClr>
              <a:buFont typeface="Wingdings" pitchFamily="2" charset="2"/>
              <a:buChar char="Ø"/>
            </a:pPr>
            <a:r>
              <a:rPr lang="en-US" dirty="0" smtClean="0"/>
              <a:t>Stream repetition</a:t>
            </a:r>
          </a:p>
          <a:p>
            <a:pPr lvl="1">
              <a:buClr>
                <a:srgbClr val="FF3300"/>
              </a:buClr>
              <a:buFont typeface="Wingdings" pitchFamily="2" charset="2"/>
              <a:buChar char="Ø"/>
            </a:pPr>
            <a:r>
              <a:rPr lang="en-US" dirty="0" smtClean="0"/>
              <a:t>Noise removal</a:t>
            </a:r>
          </a:p>
          <a:p>
            <a:pPr lvl="1">
              <a:buClr>
                <a:srgbClr val="FF3300"/>
              </a:buClr>
              <a:buFont typeface="Wingdings" pitchFamily="2" charset="2"/>
              <a:buChar char="Ø"/>
            </a:pPr>
            <a:r>
              <a:rPr lang="en-US" dirty="0" smtClean="0"/>
              <a:t>Dead stream removal</a:t>
            </a:r>
          </a:p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dirty="0" smtClean="0"/>
              <a:t>Performance Evaluation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DPC-1</a:t>
            </a:r>
            <a:endParaRPr lang="en-US" dirty="0"/>
          </a:p>
        </p:txBody>
      </p:sp>
    </p:spTree>
  </p:cSld>
  <p:clrMapOvr>
    <a:masterClrMapping/>
  </p:clrMapOvr>
  <p:transition advTm="2428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dirty="0" smtClean="0"/>
              <a:t>Data prefetching</a:t>
            </a:r>
          </a:p>
          <a:p>
            <a:pPr lvl="1">
              <a:buClr>
                <a:srgbClr val="FF3300"/>
              </a:buClr>
              <a:buFont typeface="Wingdings" pitchFamily="2" charset="2"/>
              <a:buChar char="Ø"/>
            </a:pPr>
            <a:r>
              <a:rPr lang="en-US" dirty="0" smtClean="0"/>
              <a:t>Miss address </a:t>
            </a:r>
            <a:r>
              <a:rPr lang="en-US" i="1" u="sng" dirty="0" smtClean="0"/>
              <a:t>regularity</a:t>
            </a:r>
          </a:p>
          <a:p>
            <a:pPr lvl="2">
              <a:buFont typeface="Wingdings" pitchFamily="2" charset="2"/>
              <a:buChar char="ü"/>
            </a:pPr>
            <a:r>
              <a:rPr lang="en-US" altLang="zh-CN" dirty="0" smtClean="0"/>
              <a:t>Stride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Stream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Distance</a:t>
            </a:r>
          </a:p>
          <a:p>
            <a:pPr lvl="1">
              <a:buClr>
                <a:srgbClr val="FF3300"/>
              </a:buClr>
              <a:buFont typeface="Wingdings" pitchFamily="2" charset="2"/>
              <a:buChar char="Ø"/>
            </a:pPr>
            <a:r>
              <a:rPr lang="en-US" dirty="0" smtClean="0"/>
              <a:t>Miss address </a:t>
            </a:r>
            <a:r>
              <a:rPr lang="en-US" i="1" u="sng" dirty="0" smtClean="0"/>
              <a:t>correlation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Correlation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Markov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Hot Stream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DPC-1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8668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413"/>
                                      </p:to>
                                    </p:animClr>
                                    <p:animClr clrSpc="rgb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B3413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/>
          <p:cNvSpPr/>
          <p:nvPr/>
        </p:nvSpPr>
        <p:spPr>
          <a:xfrm>
            <a:off x="3581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343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2819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Stream </a:t>
            </a:r>
            <a:r>
              <a:rPr lang="en-US" b="1" dirty="0" err="1" smtClean="0"/>
              <a:t>Prefetcher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dirty="0" smtClean="0"/>
              <a:t>Training a Stream: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sz="2400" dirty="0" smtClean="0"/>
              <a:t>3 </a:t>
            </a:r>
            <a:r>
              <a:rPr lang="en-US" altLang="zh-CN" sz="2400" dirty="0" smtClean="0"/>
              <a:t>consecutive block</a:t>
            </a:r>
            <a:r>
              <a:rPr lang="en-US" sz="2400" dirty="0" smtClean="0"/>
              <a:t> misses in a small region (16 blocks) in the same direction</a:t>
            </a:r>
          </a:p>
        </p:txBody>
      </p: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1" name="Footer Placeholder 8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2971800" y="53340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1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st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581400" y="53340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2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nd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191000" y="5334000"/>
            <a:ext cx="838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3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rd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819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819400" y="36576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3581400" y="36576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4343400" y="36576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581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343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104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110" name="Group 109"/>
          <p:cNvGrpSpPr/>
          <p:nvPr/>
        </p:nvGrpSpPr>
        <p:grpSpPr>
          <a:xfrm>
            <a:off x="5486400" y="4572000"/>
            <a:ext cx="2057400" cy="533400"/>
            <a:chOff x="6324600" y="4495800"/>
            <a:chExt cx="2057400" cy="533400"/>
          </a:xfrm>
        </p:grpSpPr>
        <p:sp>
          <p:nvSpPr>
            <p:cNvPr id="100" name="Rectangle 99"/>
            <p:cNvSpPr/>
            <p:nvPr/>
          </p:nvSpPr>
          <p:spPr>
            <a:xfrm>
              <a:off x="7086600" y="4495800"/>
              <a:ext cx="12954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en-US" altLang="zh-CN" sz="2400" b="1" dirty="0" smtClean="0">
                  <a:solidFill>
                    <a:srgbClr val="FF0000"/>
                  </a:solidFill>
                </a:rPr>
                <a:t>Trained!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 rot="10800000">
              <a:off x="6324600" y="4724400"/>
              <a:ext cx="687388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Rectangle 101"/>
          <p:cNvSpPr/>
          <p:nvPr/>
        </p:nvSpPr>
        <p:spPr>
          <a:xfrm>
            <a:off x="381000" y="3733800"/>
            <a:ext cx="18288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altLang="zh-CN" sz="2400" b="1" dirty="0" smtClean="0">
                <a:solidFill>
                  <a:srgbClr val="0000CC"/>
                </a:solidFill>
              </a:rPr>
              <a:t>miss sequence</a:t>
            </a:r>
            <a:endParaRPr lang="en-US" sz="2400" b="1" dirty="0">
              <a:solidFill>
                <a:srgbClr val="0000CC"/>
              </a:solidFill>
            </a:endParaRPr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1981200" y="3962400"/>
            <a:ext cx="457200" cy="2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105400" y="36576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503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867400" y="36576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504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629400" y="36576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501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391400" y="36576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499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105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867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629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05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503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867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504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629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501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7391400" y="4572000"/>
            <a:ext cx="1524000" cy="609600"/>
            <a:chOff x="3200400" y="4724400"/>
            <a:chExt cx="1524000" cy="609600"/>
          </a:xfrm>
        </p:grpSpPr>
        <p:sp>
          <p:nvSpPr>
            <p:cNvPr id="38" name="Rectangle 37"/>
            <p:cNvSpPr/>
            <p:nvPr/>
          </p:nvSpPr>
          <p:spPr>
            <a:xfrm>
              <a:off x="3200400" y="4724400"/>
              <a:ext cx="15240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      Fail!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rot="10800000">
              <a:off x="3200400" y="5029200"/>
              <a:ext cx="53340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39"/>
          <p:cNvSpPr/>
          <p:nvPr/>
        </p:nvSpPr>
        <p:spPr>
          <a:xfrm>
            <a:off x="5105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504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867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501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629400" y="45720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499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7315200" y="4648200"/>
            <a:ext cx="1828800" cy="533400"/>
            <a:chOff x="6553200" y="4495800"/>
            <a:chExt cx="1828800" cy="533400"/>
          </a:xfrm>
        </p:grpSpPr>
        <p:sp>
          <p:nvSpPr>
            <p:cNvPr id="44" name="Rectangle 43"/>
            <p:cNvSpPr/>
            <p:nvPr/>
          </p:nvSpPr>
          <p:spPr>
            <a:xfrm>
              <a:off x="7086600" y="4495800"/>
              <a:ext cx="12954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en-US" altLang="zh-CN" sz="2400" b="1" dirty="0" smtClean="0">
                  <a:solidFill>
                    <a:srgbClr val="FF0000"/>
                  </a:solidFill>
                </a:rPr>
                <a:t>Trained!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rot="10800000">
              <a:off x="6553200" y="4724400"/>
              <a:ext cx="458788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Rectangle 48"/>
          <p:cNvSpPr/>
          <p:nvPr/>
        </p:nvSpPr>
        <p:spPr>
          <a:xfrm>
            <a:off x="5181600" y="53340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1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st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791200" y="53340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2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nd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400800" y="5334000"/>
            <a:ext cx="838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3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rd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839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000"/>
                            </p:stCondLst>
                            <p:childTnLst>
                              <p:par>
                                <p:cTn id="1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97" grpId="0" animBg="1"/>
      <p:bldP spid="82" grpId="0"/>
      <p:bldP spid="83" grpId="0"/>
      <p:bldP spid="84" grpId="0"/>
      <p:bldP spid="85" grpId="0" animBg="1"/>
      <p:bldP spid="85" grpId="1" animBg="1"/>
      <p:bldP spid="91" grpId="0" animBg="1"/>
      <p:bldP spid="92" grpId="0" animBg="1"/>
      <p:bldP spid="93" grpId="0" animBg="1"/>
      <p:bldP spid="95" grpId="0" animBg="1"/>
      <p:bldP spid="95" grpId="1" animBg="1"/>
      <p:bldP spid="96" grpId="0" animBg="1"/>
      <p:bldP spid="96" grpId="1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3" grpId="1" animBg="1"/>
      <p:bldP spid="40" grpId="0" animBg="1"/>
      <p:bldP spid="41" grpId="0" animBg="1"/>
      <p:bldP spid="42" grpId="0" animBg="1"/>
      <p:bldP spid="49" grpId="0"/>
      <p:bldP spid="50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5410200" y="3810000"/>
            <a:ext cx="25908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562600" y="5029200"/>
            <a:ext cx="2209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prefetch degree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Stream </a:t>
            </a:r>
            <a:r>
              <a:rPr lang="en-US" b="1" dirty="0" err="1" smtClean="0"/>
              <a:t>Prefetcher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dirty="0" err="1" smtClean="0"/>
              <a:t>Prefetching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600200" y="3810000"/>
            <a:ext cx="38100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715000" y="38100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1143000" y="2895600"/>
            <a:ext cx="1219200" cy="1588"/>
          </a:xfrm>
          <a:prstGeom prst="straightConnector1">
            <a:avLst/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381000" y="2362200"/>
            <a:ext cx="24384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rgbClr val="C00000"/>
                </a:solidFill>
              </a:rPr>
              <a:t>Stream direction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295400" y="3810000"/>
            <a:ext cx="3048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 rot="5400000" flipH="1" flipV="1">
            <a:off x="1296194" y="4799806"/>
            <a:ext cx="304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457200" y="5029200"/>
            <a:ext cx="2209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original addr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019800" y="38100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324600" y="38100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629400" y="38100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Left Brace 47"/>
          <p:cNvSpPr/>
          <p:nvPr/>
        </p:nvSpPr>
        <p:spPr>
          <a:xfrm rot="16200000">
            <a:off x="6210300" y="4305300"/>
            <a:ext cx="228600" cy="12192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3810000" y="2667000"/>
            <a:ext cx="12954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en-US" altLang="zh-CN" sz="2400" b="1" dirty="0" smtClean="0">
                <a:solidFill>
                  <a:srgbClr val="FF0000"/>
                </a:solidFill>
              </a:rPr>
              <a:t>memory access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4190205" y="3580607"/>
            <a:ext cx="45720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8"/>
          <p:cNvGrpSpPr/>
          <p:nvPr/>
        </p:nvGrpSpPr>
        <p:grpSpPr>
          <a:xfrm>
            <a:off x="2895600" y="3276600"/>
            <a:ext cx="3124200" cy="2057400"/>
            <a:chOff x="2819400" y="4267200"/>
            <a:chExt cx="3124200" cy="2057400"/>
          </a:xfrm>
        </p:grpSpPr>
        <p:sp>
          <p:nvSpPr>
            <p:cNvPr id="23" name="Rectangle 22"/>
            <p:cNvSpPr/>
            <p:nvPr/>
          </p:nvSpPr>
          <p:spPr>
            <a:xfrm>
              <a:off x="3505200" y="4800600"/>
              <a:ext cx="1828800" cy="838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Monitored region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6" name="Left Brace 35"/>
            <p:cNvSpPr/>
            <p:nvPr/>
          </p:nvSpPr>
          <p:spPr>
            <a:xfrm rot="16200000">
              <a:off x="4267200" y="4724400"/>
              <a:ext cx="228600" cy="2362200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895600" y="6019800"/>
              <a:ext cx="24384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solidFill>
                    <a:schemeClr val="tx1"/>
                  </a:solidFill>
                </a:rPr>
                <a:t>prefetch distance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200400" y="4800600"/>
              <a:ext cx="304800" cy="838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334000" y="4800600"/>
              <a:ext cx="304800" cy="838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/>
            <p:cNvCxnSpPr>
              <a:endCxn id="50" idx="0"/>
            </p:cNvCxnSpPr>
            <p:nvPr/>
          </p:nvCxnSpPr>
          <p:spPr>
            <a:xfrm rot="5400000">
              <a:off x="3200400" y="4648200"/>
              <a:ext cx="304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2819400" y="4267200"/>
              <a:ext cx="14478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solidFill>
                    <a:schemeClr val="tx1"/>
                  </a:solidFill>
                </a:rPr>
                <a:t>start addr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/>
            <p:cNvCxnSpPr>
              <a:endCxn id="51" idx="0"/>
            </p:cNvCxnSpPr>
            <p:nvPr/>
          </p:nvCxnSpPr>
          <p:spPr>
            <a:xfrm rot="5400000">
              <a:off x="5372100" y="4686300"/>
              <a:ext cx="2286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/>
            <p:cNvSpPr/>
            <p:nvPr/>
          </p:nvSpPr>
          <p:spPr>
            <a:xfrm>
              <a:off x="4495800" y="4267200"/>
              <a:ext cx="14478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solidFill>
                    <a:schemeClr val="tx1"/>
                  </a:solidFill>
                </a:rPr>
                <a:t>end addr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365125"/>
          </a:xfrm>
        </p:spPr>
        <p:txBody>
          <a:bodyPr/>
          <a:lstStyle/>
          <a:p>
            <a:fld id="{F87B6266-CC18-415A-A68F-F7D16D39C4F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1" name="Footer Placeholder 80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365125"/>
          </a:xfrm>
        </p:spPr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</p:spTree>
    <p:custDataLst>
      <p:tags r:id="rId1"/>
    </p:custDataLst>
  </p:cSld>
  <p:clrMapOvr>
    <a:masterClrMapping/>
  </p:clrMapOvr>
  <p:transition advTm="5490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14167 2.22222E-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0" grpId="0" animBg="1"/>
      <p:bldP spid="40" grpId="1" animBg="1"/>
      <p:bldP spid="19" grpId="0" animBg="1"/>
      <p:bldP spid="27" grpId="0" animBg="1"/>
      <p:bldP spid="27" grpId="1" animBg="1"/>
      <p:bldP spid="43" grpId="0" animBg="1"/>
      <p:bldP spid="45" grpId="0" animBg="1"/>
      <p:bldP spid="49" grpId="0" animBg="1"/>
      <p:bldP spid="34" grpId="0" animBg="1"/>
      <p:bldP spid="34" grpId="1" animBg="1"/>
      <p:bldP spid="35" grpId="0" animBg="1"/>
      <p:bldP spid="35" grpId="1" animBg="1"/>
      <p:bldP spid="38" grpId="0" animBg="1"/>
      <p:bldP spid="38" grpId="1" animBg="1"/>
      <p:bldP spid="48" grpId="0" animBg="1"/>
      <p:bldP spid="48" grpId="1" animBg="1"/>
      <p:bldP spid="68" grpId="0" animBg="1"/>
      <p:bldP spid="6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Enhance #1 – integrating stride prefetching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dirty="0" smtClean="0"/>
              <a:t>Constant stride (from Art)</a:t>
            </a:r>
          </a:p>
          <a:p>
            <a:pPr lvl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dirty="0" smtClean="0"/>
              <a:t>Example: </a:t>
            </a:r>
            <a:r>
              <a:rPr lang="en-US" altLang="zh-CN" dirty="0" smtClean="0">
                <a:latin typeface="Calibri" pitchFamily="34" charset="0"/>
                <a:ea typeface="宋体" pitchFamily="2" charset="-122"/>
              </a:rPr>
              <a:t>Code segment from Art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533400" y="2133600"/>
            <a:ext cx="8458200" cy="1981200"/>
            <a:chOff x="533400" y="2133600"/>
            <a:chExt cx="8458200" cy="1981200"/>
          </a:xfrm>
        </p:grpSpPr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533400" y="2133600"/>
              <a:ext cx="8077200" cy="1981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Memory Allocation: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for (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i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=0;i&lt;numf1s;i++) 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 { //numf1s = 10000,numf2s = 11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   </a:t>
              </a:r>
              <a:r>
                <a:rPr kumimoji="0" lang="en-US" altLang="zh-CN" sz="2400" b="1" i="0" u="sng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宋体" pitchFamily="2" charset="-122"/>
                </a:rPr>
                <a:t>bus[</a:t>
              </a:r>
              <a:r>
                <a:rPr kumimoji="0" lang="en-US" altLang="zh-CN" sz="2400" b="1" i="0" u="sng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宋体" pitchFamily="2" charset="-122"/>
                </a:rPr>
                <a:t>i</a:t>
              </a:r>
              <a:r>
                <a:rPr kumimoji="0" lang="en-US" altLang="zh-CN" sz="2400" b="1" i="0" u="sng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宋体" pitchFamily="2" charset="-122"/>
                </a:rPr>
                <a:t>]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= (double *)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malloc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(numf2s*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sizeof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(double));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   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tds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[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i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] = (double *)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malloc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(numf2s*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sizeof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(double));   }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3733800" y="2286000"/>
              <a:ext cx="5257800" cy="914400"/>
              <a:chOff x="3505200" y="2438400"/>
              <a:chExt cx="5257800" cy="9144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3505200" y="2438400"/>
                <a:ext cx="52578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rgbClr val="0000CC"/>
                    </a:solidFill>
                  </a:rPr>
                  <a:t>&amp;</a:t>
                </a:r>
                <a:r>
                  <a:rPr lang="en-US" altLang="zh-CN" sz="2400" dirty="0" smtClean="0">
                    <a:solidFill>
                      <a:srgbClr val="0000CC"/>
                    </a:solidFill>
                  </a:rPr>
                  <a:t>b</a:t>
                </a:r>
                <a:r>
                  <a:rPr lang="en-US" sz="2400" dirty="0" smtClean="0">
                    <a:solidFill>
                      <a:srgbClr val="0000CC"/>
                    </a:solidFill>
                  </a:rPr>
                  <a:t>us[i+1][j] - &amp;bus[</a:t>
                </a:r>
                <a:r>
                  <a:rPr lang="en-US" sz="2400" dirty="0" err="1" smtClean="0">
                    <a:solidFill>
                      <a:srgbClr val="0000CC"/>
                    </a:solidFill>
                  </a:rPr>
                  <a:t>i</a:t>
                </a:r>
                <a:r>
                  <a:rPr lang="en-US" sz="2400" dirty="0" smtClean="0">
                    <a:solidFill>
                      <a:srgbClr val="0000CC"/>
                    </a:solidFill>
                  </a:rPr>
                  <a:t>][j] = 192 bytes</a:t>
                </a:r>
                <a:endParaRPr lang="en-US" sz="2400" dirty="0">
                  <a:solidFill>
                    <a:srgbClr val="0000CC"/>
                  </a:solidFill>
                </a:endParaRP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>
              <a:xfrm rot="5400000">
                <a:off x="5753100" y="3086100"/>
                <a:ext cx="304800" cy="228600"/>
              </a:xfrm>
              <a:prstGeom prst="straightConnector1">
                <a:avLst/>
              </a:prstGeom>
              <a:ln w="38100">
                <a:solidFill>
                  <a:srgbClr val="0000CC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17"/>
          <p:cNvGrpSpPr/>
          <p:nvPr/>
        </p:nvGrpSpPr>
        <p:grpSpPr>
          <a:xfrm>
            <a:off x="533400" y="4114800"/>
            <a:ext cx="8382000" cy="2590800"/>
            <a:chOff x="533400" y="4114800"/>
            <a:chExt cx="8382000" cy="2590800"/>
          </a:xfrm>
        </p:grpSpPr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533400" y="4114800"/>
              <a:ext cx="8077200" cy="2590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Memory Access: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for (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tj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=0;tj&lt;numf2s;tj++) {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  Y[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tj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].y = 0;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  if ( !Y[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tj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].reset 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    for (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ti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=0;ti&lt;numf1s;ti++)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       Y[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tj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].y += f1_layer[</a:t>
              </a:r>
              <a:r>
                <a:rPr kumimoji="0" lang="en-US" altLang="zh-CN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ti</a:t>
              </a: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].P * </a:t>
              </a:r>
              <a:r>
                <a:rPr kumimoji="0" lang="en-US" altLang="zh-CN" sz="2400" b="1" i="0" u="sng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宋体" pitchFamily="2" charset="-122"/>
                </a:rPr>
                <a:t>bus[</a:t>
              </a:r>
              <a:r>
                <a:rPr kumimoji="0" lang="en-US" altLang="zh-CN" sz="2400" b="1" i="0" u="sng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宋体" pitchFamily="2" charset="-122"/>
                </a:rPr>
                <a:t>ti</a:t>
              </a:r>
              <a:r>
                <a:rPr kumimoji="0" lang="en-US" altLang="zh-CN" sz="2400" b="1" i="0" u="sng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宋体" pitchFamily="2" charset="-122"/>
                </a:rPr>
                <a:t>][</a:t>
              </a:r>
              <a:r>
                <a:rPr kumimoji="0" lang="en-US" altLang="zh-CN" sz="2400" b="1" i="0" u="sng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宋体" pitchFamily="2" charset="-122"/>
                </a:rPr>
                <a:t>tj</a:t>
              </a:r>
              <a:r>
                <a:rPr kumimoji="0" lang="en-US" altLang="zh-CN" sz="2400" b="1" i="0" u="sng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宋体" pitchFamily="2" charset="-122"/>
                </a:rPr>
                <a:t>]</a:t>
              </a:r>
              <a:r>
                <a:rPr kumimoji="0" lang="en-US" altLang="zh-CN" sz="2400" b="1" i="0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;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宋体" pitchFamily="2" charset="-122"/>
                </a:rPr>
                <a:t>   }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3657600" y="5029200"/>
              <a:ext cx="5257800" cy="990600"/>
              <a:chOff x="3429000" y="2514600"/>
              <a:chExt cx="5257800" cy="9906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429000" y="2514600"/>
                <a:ext cx="52578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rgbClr val="0000CC"/>
                    </a:solidFill>
                  </a:rPr>
                  <a:t>&amp;</a:t>
                </a:r>
                <a:r>
                  <a:rPr lang="en-US" altLang="zh-CN" sz="2400" dirty="0" smtClean="0">
                    <a:solidFill>
                      <a:srgbClr val="0000CC"/>
                    </a:solidFill>
                  </a:rPr>
                  <a:t>b</a:t>
                </a:r>
                <a:r>
                  <a:rPr lang="en-US" sz="2400" dirty="0" smtClean="0">
                    <a:solidFill>
                      <a:srgbClr val="0000CC"/>
                    </a:solidFill>
                  </a:rPr>
                  <a:t>us[</a:t>
                </a:r>
                <a:r>
                  <a:rPr lang="en-US" sz="2400" dirty="0" err="1" smtClean="0">
                    <a:solidFill>
                      <a:srgbClr val="0000CC"/>
                    </a:solidFill>
                  </a:rPr>
                  <a:t>i</a:t>
                </a:r>
                <a:r>
                  <a:rPr lang="en-US" sz="2400" dirty="0" smtClean="0">
                    <a:solidFill>
                      <a:srgbClr val="0000CC"/>
                    </a:solidFill>
                  </a:rPr>
                  <a:t>][j] </a:t>
                </a:r>
                <a:r>
                  <a:rPr lang="en-US" sz="2400" dirty="0" smtClean="0">
                    <a:solidFill>
                      <a:srgbClr val="0000CC"/>
                    </a:solidFill>
                    <a:sym typeface="Wingdings" pitchFamily="2" charset="2"/>
                  </a:rPr>
                  <a:t></a:t>
                </a:r>
                <a:r>
                  <a:rPr lang="en-US" sz="2400" dirty="0" smtClean="0">
                    <a:solidFill>
                      <a:srgbClr val="0000CC"/>
                    </a:solidFill>
                  </a:rPr>
                  <a:t> &amp;bus[i+1][j] = 3 blocks</a:t>
                </a:r>
                <a:endParaRPr lang="en-US" sz="2400" dirty="0">
                  <a:solidFill>
                    <a:srgbClr val="0000CC"/>
                  </a:solidFill>
                </a:endParaRPr>
              </a:p>
            </p:txBody>
          </p:sp>
          <p:cxnSp>
            <p:nvCxnSpPr>
              <p:cNvPr id="16" name="Straight Arrow Connector 15"/>
              <p:cNvCxnSpPr/>
              <p:nvPr/>
            </p:nvCxnSpPr>
            <p:spPr>
              <a:xfrm rot="5400000">
                <a:off x="5562600" y="3048000"/>
                <a:ext cx="457200" cy="457200"/>
              </a:xfrm>
              <a:prstGeom prst="straightConnector1">
                <a:avLst/>
              </a:prstGeom>
              <a:ln w="38100">
                <a:solidFill>
                  <a:srgbClr val="0000CC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8077200" cy="1981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Regular stream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prefetches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: …100,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101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,102,103,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104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,105…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880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Enhance #1 – integrating stride prefetching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altLang="zh-CN" dirty="0" smtClean="0"/>
              <a:t>Stream w/ stride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5486400" y="3657600"/>
            <a:ext cx="27432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524000" y="3657600"/>
            <a:ext cx="39624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400800" y="36576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04800" y="2209800"/>
            <a:ext cx="24384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rgbClr val="C00000"/>
                </a:solidFill>
              </a:rPr>
              <a:t>Stream direction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219200" y="3657600"/>
            <a:ext cx="3048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rot="5400000" flipH="1" flipV="1">
            <a:off x="1219994" y="4647406"/>
            <a:ext cx="304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81000" y="4876800"/>
            <a:ext cx="2209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original addr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010400" y="36576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620000" y="36576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791200" y="36576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Left Brace 43"/>
          <p:cNvSpPr/>
          <p:nvPr/>
        </p:nvSpPr>
        <p:spPr>
          <a:xfrm rot="16200000">
            <a:off x="6629400" y="3581400"/>
            <a:ext cx="228600" cy="23622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3429000" y="2514600"/>
            <a:ext cx="1295400" cy="1143002"/>
            <a:chOff x="3048000" y="3200400"/>
            <a:chExt cx="1295400" cy="1143002"/>
          </a:xfrm>
        </p:grpSpPr>
        <p:sp>
          <p:nvSpPr>
            <p:cNvPr id="45" name="Rectangle 44"/>
            <p:cNvSpPr/>
            <p:nvPr/>
          </p:nvSpPr>
          <p:spPr>
            <a:xfrm>
              <a:off x="3048000" y="3200400"/>
              <a:ext cx="1295400" cy="609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en-US" altLang="zh-CN" sz="2400" b="1" dirty="0" smtClean="0">
                  <a:solidFill>
                    <a:srgbClr val="FF0000"/>
                  </a:solidFill>
                </a:rPr>
                <a:t>memory access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rot="5400000">
              <a:off x="3428205" y="4114007"/>
              <a:ext cx="457202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2057400" y="3048000"/>
            <a:ext cx="4038600" cy="2438400"/>
            <a:chOff x="2057400" y="3733800"/>
            <a:chExt cx="4038600" cy="2438400"/>
          </a:xfrm>
        </p:grpSpPr>
        <p:sp>
          <p:nvSpPr>
            <p:cNvPr id="54" name="Rectangle 53"/>
            <p:cNvSpPr/>
            <p:nvPr/>
          </p:nvSpPr>
          <p:spPr>
            <a:xfrm>
              <a:off x="2057400" y="3733800"/>
              <a:ext cx="14478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solidFill>
                    <a:schemeClr val="tx1"/>
                  </a:solidFill>
                </a:rPr>
                <a:t>start addr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743200" y="4343400"/>
              <a:ext cx="2438400" cy="838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Monitored region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9" name="Left Brace 48"/>
            <p:cNvSpPr/>
            <p:nvPr/>
          </p:nvSpPr>
          <p:spPr>
            <a:xfrm rot="16200000">
              <a:off x="3771900" y="4076700"/>
              <a:ext cx="381000" cy="2895600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057400" y="5867400"/>
              <a:ext cx="35052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solidFill>
                    <a:schemeClr val="tx1"/>
                  </a:solidFill>
                </a:rPr>
                <a:t>prefetch distance * stride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438400" y="4343400"/>
              <a:ext cx="304800" cy="838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181600" y="4343400"/>
              <a:ext cx="304800" cy="838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cxnSp>
          <p:nvCxnSpPr>
            <p:cNvPr id="53" name="Straight Arrow Connector 52"/>
            <p:cNvCxnSpPr>
              <a:endCxn id="51" idx="0"/>
            </p:cNvCxnSpPr>
            <p:nvPr/>
          </p:nvCxnSpPr>
          <p:spPr>
            <a:xfrm rot="5400000">
              <a:off x="2438400" y="4191000"/>
              <a:ext cx="304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endCxn id="52" idx="0"/>
            </p:cNvCxnSpPr>
            <p:nvPr/>
          </p:nvCxnSpPr>
          <p:spPr>
            <a:xfrm rot="5400000">
              <a:off x="5181600" y="4191000"/>
              <a:ext cx="304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4648200" y="3733800"/>
              <a:ext cx="14478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solidFill>
                    <a:schemeClr val="tx1"/>
                  </a:solidFill>
                </a:rPr>
                <a:t>end addr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6" name="Straight Arrow Connector 35"/>
          <p:cNvCxnSpPr/>
          <p:nvPr/>
        </p:nvCxnSpPr>
        <p:spPr>
          <a:xfrm>
            <a:off x="990600" y="2819400"/>
            <a:ext cx="1219200" cy="1588"/>
          </a:xfrm>
          <a:prstGeom prst="straightConnector1">
            <a:avLst/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5181600" y="4953000"/>
            <a:ext cx="3276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prefetch degree * stride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3" name="Footer Placeholder 6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</p:spTree>
    <p:custDataLst>
      <p:tags r:id="rId1"/>
    </p:custDataLst>
  </p:cSld>
  <p:clrMapOvr>
    <a:masterClrMapping/>
  </p:clrMapOvr>
  <p:transition advTm="348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27084 -2.22222E-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4" grpId="0" animBg="1"/>
      <p:bldP spid="35" grpId="2" animBg="1"/>
      <p:bldP spid="37" grpId="0" animBg="1"/>
      <p:bldP spid="38" grpId="0" animBg="1"/>
      <p:bldP spid="40" grpId="0" animBg="1"/>
      <p:bldP spid="41" grpId="2" animBg="1"/>
      <p:bldP spid="42" grpId="2" animBg="1"/>
      <p:bldP spid="43" grpId="2" animBg="1"/>
      <p:bldP spid="44" grpId="2" animBg="1"/>
      <p:bldP spid="44" grpId="3" animBg="1"/>
      <p:bldP spid="33" grpId="2" animBg="1"/>
      <p:bldP spid="33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Enhance #2 – s</a:t>
            </a:r>
            <a:r>
              <a:rPr lang="en-US" b="1" dirty="0" smtClean="0"/>
              <a:t>tream repetition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altLang="zh-CN" dirty="0" smtClean="0"/>
              <a:t>Early prefeching of  repeated streams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00800" y="3733800"/>
            <a:ext cx="15240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6248400" y="4953000"/>
            <a:ext cx="2209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prefetch degree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524000" y="3733800"/>
            <a:ext cx="48768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6400800" y="37338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524000" y="3429000"/>
            <a:ext cx="1219200" cy="1588"/>
          </a:xfrm>
          <a:prstGeom prst="straightConnector1">
            <a:avLst/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762000" y="2895600"/>
            <a:ext cx="24384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rgbClr val="C00000"/>
                </a:solidFill>
              </a:rPr>
              <a:t>Stream direction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219200" y="3733800"/>
            <a:ext cx="304800" cy="838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Arrow Connector 69"/>
          <p:cNvCxnSpPr/>
          <p:nvPr/>
        </p:nvCxnSpPr>
        <p:spPr>
          <a:xfrm rot="5400000" flipH="1" flipV="1">
            <a:off x="1219994" y="4723606"/>
            <a:ext cx="304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381000" y="4953000"/>
            <a:ext cx="2209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original addr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705600" y="37338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7010400" y="37338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7315200" y="37338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Left Brace 74"/>
          <p:cNvSpPr/>
          <p:nvPr/>
        </p:nvSpPr>
        <p:spPr>
          <a:xfrm rot="16200000">
            <a:off x="6896100" y="4229100"/>
            <a:ext cx="228600" cy="1219200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/>
          <p:cNvGrpSpPr/>
          <p:nvPr/>
        </p:nvGrpSpPr>
        <p:grpSpPr>
          <a:xfrm>
            <a:off x="4572000" y="2590800"/>
            <a:ext cx="1295400" cy="1143002"/>
            <a:chOff x="3733800" y="2895600"/>
            <a:chExt cx="1295400" cy="1143002"/>
          </a:xfrm>
        </p:grpSpPr>
        <p:sp>
          <p:nvSpPr>
            <p:cNvPr id="76" name="Rectangle 75"/>
            <p:cNvSpPr/>
            <p:nvPr/>
          </p:nvSpPr>
          <p:spPr>
            <a:xfrm>
              <a:off x="3733800" y="2895600"/>
              <a:ext cx="1295400" cy="609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000"/>
                </a:lnSpc>
              </a:pPr>
              <a:r>
                <a:rPr lang="en-US" altLang="zh-CN" sz="2400" b="1" dirty="0" smtClean="0">
                  <a:solidFill>
                    <a:srgbClr val="FF0000"/>
                  </a:solidFill>
                </a:rPr>
                <a:t>memory access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77" name="Straight Arrow Connector 76"/>
            <p:cNvCxnSpPr/>
            <p:nvPr/>
          </p:nvCxnSpPr>
          <p:spPr>
            <a:xfrm rot="5400000">
              <a:off x="4114005" y="3809207"/>
              <a:ext cx="457202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/>
          <p:cNvGrpSpPr/>
          <p:nvPr/>
        </p:nvGrpSpPr>
        <p:grpSpPr>
          <a:xfrm>
            <a:off x="3581400" y="3200400"/>
            <a:ext cx="3124200" cy="2057400"/>
            <a:chOff x="2819400" y="4267200"/>
            <a:chExt cx="3124200" cy="2057400"/>
          </a:xfrm>
        </p:grpSpPr>
        <p:sp>
          <p:nvSpPr>
            <p:cNvPr id="79" name="Rectangle 78"/>
            <p:cNvSpPr/>
            <p:nvPr/>
          </p:nvSpPr>
          <p:spPr>
            <a:xfrm>
              <a:off x="3505200" y="4800600"/>
              <a:ext cx="1828800" cy="838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Monitored region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0" name="Left Brace 79"/>
            <p:cNvSpPr/>
            <p:nvPr/>
          </p:nvSpPr>
          <p:spPr>
            <a:xfrm rot="16200000">
              <a:off x="4267200" y="4724400"/>
              <a:ext cx="228600" cy="2362200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2895600" y="6019800"/>
              <a:ext cx="24384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solidFill>
                    <a:schemeClr val="tx1"/>
                  </a:solidFill>
                </a:rPr>
                <a:t>prefetch distance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200400" y="4800600"/>
              <a:ext cx="304800" cy="838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334000" y="4800600"/>
              <a:ext cx="304800" cy="8382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cxnSp>
          <p:nvCxnSpPr>
            <p:cNvPr id="84" name="Straight Arrow Connector 83"/>
            <p:cNvCxnSpPr>
              <a:endCxn id="82" idx="0"/>
            </p:cNvCxnSpPr>
            <p:nvPr/>
          </p:nvCxnSpPr>
          <p:spPr>
            <a:xfrm rot="5400000">
              <a:off x="3200400" y="4648200"/>
              <a:ext cx="304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Rectangle 84"/>
            <p:cNvSpPr/>
            <p:nvPr/>
          </p:nvSpPr>
          <p:spPr>
            <a:xfrm>
              <a:off x="2819400" y="4267200"/>
              <a:ext cx="14478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solidFill>
                    <a:schemeClr val="tx1"/>
                  </a:solidFill>
                </a:rPr>
                <a:t>start addr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86" name="Straight Arrow Connector 85"/>
            <p:cNvCxnSpPr>
              <a:endCxn id="83" idx="0"/>
            </p:cNvCxnSpPr>
            <p:nvPr/>
          </p:nvCxnSpPr>
          <p:spPr>
            <a:xfrm rot="5400000">
              <a:off x="5372100" y="4686300"/>
              <a:ext cx="2286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ectangle 86"/>
            <p:cNvSpPr/>
            <p:nvPr/>
          </p:nvSpPr>
          <p:spPr>
            <a:xfrm>
              <a:off x="4495800" y="4267200"/>
              <a:ext cx="14478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solidFill>
                    <a:schemeClr val="tx1"/>
                  </a:solidFill>
                </a:rPr>
                <a:t>end addr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89" name="Rectangle 88"/>
          <p:cNvSpPr/>
          <p:nvPr/>
        </p:nvSpPr>
        <p:spPr>
          <a:xfrm>
            <a:off x="1219200" y="37338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1524000" y="37338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1828800" y="37338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2133600" y="37338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2438400" y="3733800"/>
            <a:ext cx="304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1219200" y="3733800"/>
            <a:ext cx="1524000" cy="838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Monitored region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6" name="Slide Number Placeholder 10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7" name="Footer Placeholder 10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109" name="Text Box 5"/>
          <p:cNvSpPr txBox="1">
            <a:spLocks noChangeArrowheads="1"/>
          </p:cNvSpPr>
          <p:nvPr/>
        </p:nvSpPr>
        <p:spPr bwMode="auto">
          <a:xfrm>
            <a:off x="609600" y="2667000"/>
            <a:ext cx="8077200" cy="2590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Memory Access: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  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for (</a:t>
            </a:r>
            <a:r>
              <a:rPr kumimoji="0" lang="en-US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tj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=0;tj&lt;numf2s;tj++) 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     Y[</a:t>
            </a:r>
            <a:r>
              <a:rPr kumimoji="0" lang="en-US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tj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].y = 0;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     if ( !Y[</a:t>
            </a:r>
            <a:r>
              <a:rPr kumimoji="0" lang="en-US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tj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].reset 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       for (</a:t>
            </a:r>
            <a:r>
              <a:rPr kumimoji="0" lang="en-US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ti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=0;ti&lt;numf1s;ti++)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          Y[</a:t>
            </a:r>
            <a:r>
              <a:rPr kumimoji="0" lang="en-US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tj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].y += f1_layer[</a:t>
            </a:r>
            <a:r>
              <a:rPr kumimoji="0" lang="en-US" altLang="zh-CN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ti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].P * </a:t>
            </a:r>
            <a:r>
              <a:rPr kumimoji="0" lang="en-US" altLang="zh-CN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bus[</a:t>
            </a:r>
            <a:r>
              <a:rPr kumimoji="0" lang="en-US" altLang="zh-CN" sz="24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ti</a:t>
            </a:r>
            <a:r>
              <a:rPr kumimoji="0" lang="en-US" altLang="zh-CN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][</a:t>
            </a:r>
            <a:r>
              <a:rPr kumimoji="0" lang="en-US" altLang="zh-CN" sz="2400" b="1" i="0" u="sng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tj</a:t>
            </a:r>
            <a:r>
              <a:rPr kumimoji="0" lang="en-US" altLang="zh-CN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</a:rPr>
              <a:t>]</a:t>
            </a:r>
            <a:r>
              <a:rPr kumimoji="0" lang="en-US" altLang="zh-CN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宋体" pitchFamily="2" charset="-122"/>
              </a:rPr>
              <a:t>   }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572000" y="2895600"/>
            <a:ext cx="38862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Repeated stream: separated by a few instructions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5400000">
            <a:off x="5600700" y="4000500"/>
            <a:ext cx="533400" cy="30480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 advTm="6921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14167 2.22222E-6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  <p:bldP spid="64" grpId="1" animBg="1"/>
      <p:bldP spid="65" grpId="0" animBg="1"/>
      <p:bldP spid="66" grpId="0" animBg="1"/>
      <p:bldP spid="66" grpId="1" animBg="1"/>
      <p:bldP spid="68" grpId="0" animBg="1"/>
      <p:bldP spid="69" grpId="0" animBg="1"/>
      <p:bldP spid="71" grpId="0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89" grpId="0" animBg="1"/>
      <p:bldP spid="89" grpId="1" animBg="1"/>
      <p:bldP spid="90" grpId="0" animBg="1"/>
      <p:bldP spid="90" grpId="1" animBg="1"/>
      <p:bldP spid="91" grpId="2" animBg="1"/>
      <p:bldP spid="91" grpId="3" animBg="1"/>
      <p:bldP spid="92" grpId="2" animBg="1"/>
      <p:bldP spid="92" grpId="3" animBg="1"/>
      <p:bldP spid="104" grpId="1" animBg="1"/>
      <p:bldP spid="104" grpId="3" animBg="1"/>
      <p:bldP spid="95" grpId="0" animBg="1"/>
      <p:bldP spid="109" grpId="0" animBg="1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124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362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00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/>
              <a:t>Enhance #3 – n</a:t>
            </a:r>
            <a:r>
              <a:rPr lang="en-US" b="1" dirty="0" smtClean="0"/>
              <a:t>oise removal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q"/>
            </a:pPr>
            <a:r>
              <a:rPr lang="en-US" altLang="zh-CN" dirty="0" smtClean="0"/>
              <a:t>Special noise prevents stream being trained</a:t>
            </a:r>
          </a:p>
          <a:p>
            <a:pPr algn="ctr">
              <a:buNone/>
            </a:pPr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missed block sequence:</a:t>
            </a:r>
          </a:p>
          <a:p>
            <a:pPr algn="ctr">
              <a:buNone/>
            </a:pPr>
            <a:r>
              <a:rPr lang="en-US" altLang="zh-CN" dirty="0" smtClean="0">
                <a:solidFill>
                  <a:schemeClr val="accent6">
                    <a:lumMod val="75000"/>
                  </a:schemeClr>
                </a:solidFill>
              </a:rPr>
              <a:t>106,107,104,105,102,103</a:t>
            </a:r>
          </a:p>
          <a:p>
            <a:pPr algn="ctr">
              <a:buNone/>
            </a:pPr>
            <a:endParaRPr lang="en-US" altLang="zh-CN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altLang="zh-CN" dirty="0" smtClean="0"/>
              <a:t>	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2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107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4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104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0200" y="51816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1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st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8400" y="51816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2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nd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24200" y="5181600"/>
            <a:ext cx="838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3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rd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0" y="35052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24200" y="35052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107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86200" y="35052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48200" y="35052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10200" y="35052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72200" y="3505200"/>
            <a:ext cx="762000" cy="60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103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48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10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72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00600" y="51816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1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st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562600" y="5181600"/>
            <a:ext cx="762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2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nd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248400" y="5181600"/>
            <a:ext cx="838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3</a:t>
            </a:r>
            <a:r>
              <a:rPr lang="en-US" altLang="zh-CN" sz="2400" baseline="30000" dirty="0" smtClean="0">
                <a:solidFill>
                  <a:schemeClr val="tx1"/>
                </a:solidFill>
              </a:rPr>
              <a:t>rd</a:t>
            </a:r>
            <a:r>
              <a:rPr lang="en-US" altLang="zh-CN" sz="2400" dirty="0" smtClean="0">
                <a:solidFill>
                  <a:schemeClr val="tx1"/>
                </a:solidFill>
              </a:rPr>
              <a:t> miss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3962400" y="4800600"/>
            <a:ext cx="1600200" cy="838200"/>
            <a:chOff x="3352800" y="4648200"/>
            <a:chExt cx="1600200" cy="838200"/>
          </a:xfrm>
        </p:grpSpPr>
        <p:sp>
          <p:nvSpPr>
            <p:cNvPr id="25" name="Rectangle 24"/>
            <p:cNvSpPr/>
            <p:nvPr/>
          </p:nvSpPr>
          <p:spPr>
            <a:xfrm>
              <a:off x="3429000" y="4876800"/>
              <a:ext cx="15240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rgbClr val="FF0000"/>
                  </a:solidFill>
                </a:rPr>
                <a:t>Fail!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rot="16200000" flipV="1">
              <a:off x="3352800" y="4648200"/>
              <a:ext cx="381000" cy="381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/>
          <p:cNvSpPr/>
          <p:nvPr/>
        </p:nvSpPr>
        <p:spPr>
          <a:xfrm>
            <a:off x="1600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107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62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124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648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106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410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107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172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104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5943600" y="5181600"/>
            <a:ext cx="3200400" cy="838200"/>
            <a:chOff x="1905000" y="4648200"/>
            <a:chExt cx="3200400" cy="838200"/>
          </a:xfrm>
        </p:grpSpPr>
        <p:sp>
          <p:nvSpPr>
            <p:cNvPr id="40" name="Rectangle 39"/>
            <p:cNvSpPr/>
            <p:nvPr/>
          </p:nvSpPr>
          <p:spPr>
            <a:xfrm>
              <a:off x="3581400" y="4876800"/>
              <a:ext cx="15240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400"/>
                </a:lnSpc>
              </a:pPr>
              <a:r>
                <a:rPr lang="en-US" altLang="zh-CN" sz="3200" dirty="0" smtClean="0">
                  <a:solidFill>
                    <a:srgbClr val="0000CC"/>
                  </a:solidFill>
                </a:rPr>
                <a:t>Ignore noise</a:t>
              </a:r>
              <a:endParaRPr lang="en-US" sz="3200" dirty="0">
                <a:solidFill>
                  <a:srgbClr val="0000CC"/>
                </a:solidFill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 rot="10800000">
              <a:off x="1905000" y="4648200"/>
              <a:ext cx="1752600" cy="381000"/>
            </a:xfrm>
            <a:prstGeom prst="straightConnector1">
              <a:avLst/>
            </a:prstGeom>
            <a:ln w="38100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410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172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105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172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chemeClr val="tx1"/>
                </a:solidFill>
              </a:rPr>
              <a:t>102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6934200" y="4495800"/>
            <a:ext cx="2209802" cy="609600"/>
            <a:chOff x="5076370" y="6477000"/>
            <a:chExt cx="2315030" cy="609600"/>
          </a:xfrm>
        </p:grpSpPr>
        <p:sp>
          <p:nvSpPr>
            <p:cNvPr id="48" name="Rectangle 47"/>
            <p:cNvSpPr/>
            <p:nvPr/>
          </p:nvSpPr>
          <p:spPr>
            <a:xfrm>
              <a:off x="5715000" y="6477000"/>
              <a:ext cx="1676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200" dirty="0" smtClean="0">
                  <a:solidFill>
                    <a:srgbClr val="0000CC"/>
                  </a:solidFill>
                </a:rPr>
                <a:t>Succeed</a:t>
              </a:r>
              <a:r>
                <a:rPr lang="en-US" altLang="zh-CN" sz="2400" dirty="0" smtClean="0">
                  <a:solidFill>
                    <a:srgbClr val="0000CC"/>
                  </a:solidFill>
                </a:rPr>
                <a:t>!</a:t>
              </a:r>
              <a:endParaRPr lang="en-US" sz="2400" dirty="0">
                <a:solidFill>
                  <a:srgbClr val="0000CC"/>
                </a:solidFill>
              </a:endParaRPr>
            </a:p>
          </p:txBody>
        </p:sp>
        <p:cxnSp>
          <p:nvCxnSpPr>
            <p:cNvPr id="50" name="Straight Arrow Connector 49"/>
            <p:cNvCxnSpPr>
              <a:stCxn id="48" idx="1"/>
              <a:endCxn id="62" idx="3"/>
            </p:cNvCxnSpPr>
            <p:nvPr/>
          </p:nvCxnSpPr>
          <p:spPr>
            <a:xfrm rot="10800000">
              <a:off x="5076370" y="6781800"/>
              <a:ext cx="638628" cy="1588"/>
            </a:xfrm>
            <a:prstGeom prst="straightConnector1">
              <a:avLst/>
            </a:prstGeom>
            <a:ln w="38100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/>
          <p:nvPr/>
        </p:nvSpPr>
        <p:spPr>
          <a:xfrm>
            <a:off x="1066800" y="5943600"/>
            <a:ext cx="3276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u="sng" dirty="0" smtClean="0">
                <a:solidFill>
                  <a:schemeClr val="bg2">
                    <a:lumMod val="25000"/>
                  </a:schemeClr>
                </a:solidFill>
              </a:rPr>
              <a:t>Regular Training</a:t>
            </a:r>
            <a:endParaRPr lang="en-US" sz="2400" b="1" u="sng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86200" y="6019800"/>
            <a:ext cx="38862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u="sng" dirty="0" smtClean="0">
                <a:solidFill>
                  <a:schemeClr val="bg2">
                    <a:lumMod val="25000"/>
                  </a:schemeClr>
                </a:solidFill>
              </a:rPr>
              <a:t>Training w/ noise removal</a:t>
            </a:r>
            <a:endParaRPr lang="en-US" sz="2400" b="1" u="sng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4" name="Slide Number Placehold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B6266-CC18-415A-A68F-F7D16D39C4F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5" name="Footer Placeholder 5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DPC-1</a:t>
            </a: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410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107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6858000" y="5105400"/>
            <a:ext cx="2514600" cy="838200"/>
            <a:chOff x="3177540" y="4718050"/>
            <a:chExt cx="1927860" cy="768350"/>
          </a:xfrm>
        </p:grpSpPr>
        <p:sp>
          <p:nvSpPr>
            <p:cNvPr id="59" name="Rectangle 58"/>
            <p:cNvSpPr/>
            <p:nvPr/>
          </p:nvSpPr>
          <p:spPr>
            <a:xfrm>
              <a:off x="3581400" y="4876800"/>
              <a:ext cx="15240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400"/>
                </a:lnSpc>
              </a:pPr>
              <a:r>
                <a:rPr lang="en-US" altLang="zh-CN" sz="3200" dirty="0" smtClean="0">
                  <a:solidFill>
                    <a:srgbClr val="0000CC"/>
                  </a:solidFill>
                </a:rPr>
                <a:t>Ignore noise</a:t>
              </a:r>
              <a:endParaRPr lang="en-US" sz="3200" dirty="0">
                <a:solidFill>
                  <a:srgbClr val="0000CC"/>
                </a:solidFill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rot="10800000">
              <a:off x="3177540" y="4718050"/>
              <a:ext cx="556262" cy="311152"/>
            </a:xfrm>
            <a:prstGeom prst="straightConnector1">
              <a:avLst/>
            </a:prstGeom>
            <a:ln w="38100">
              <a:solidFill>
                <a:srgbClr val="00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Rectangle 61"/>
          <p:cNvSpPr/>
          <p:nvPr/>
        </p:nvSpPr>
        <p:spPr>
          <a:xfrm>
            <a:off x="6172200" y="4495800"/>
            <a:ext cx="762000" cy="609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</a:rPr>
              <a:t>105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83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xit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500"/>
                            </p:stCondLst>
                            <p:childTnLst>
                              <p:par>
                                <p:cTn id="2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3" grpId="0" animBg="1"/>
      <p:bldP spid="22" grpId="0" animBg="1"/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/>
      <p:bldP spid="8" grpId="0"/>
      <p:bldP spid="9" grpId="0"/>
      <p:bldP spid="10" grpId="0" animBg="1"/>
      <p:bldP spid="11" grpId="0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1" animBg="1"/>
      <p:bldP spid="15" grpId="1" animBg="1"/>
      <p:bldP spid="16" grpId="0" animBg="1"/>
      <p:bldP spid="17" grpId="0" animBg="1"/>
      <p:bldP spid="18" grpId="0" animBg="1"/>
      <p:bldP spid="26" grpId="0"/>
      <p:bldP spid="27" grpId="0"/>
      <p:bldP spid="28" grpId="0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7" grpId="0" animBg="1"/>
      <p:bldP spid="37" grpId="1" animBg="1"/>
      <p:bldP spid="38" grpId="0" animBg="1"/>
      <p:bldP spid="38" grpId="1" animBg="1"/>
      <p:bldP spid="42" grpId="0" animBg="1"/>
      <p:bldP spid="43" grpId="0" animBg="1"/>
      <p:bldP spid="43" grpId="1" animBg="1"/>
      <p:bldP spid="44" grpId="0" animBg="1"/>
      <p:bldP spid="52" grpId="0"/>
      <p:bldP spid="53" grpId="0"/>
      <p:bldP spid="47" grpId="1" animBg="1"/>
      <p:bldP spid="47" grpId="2" animBg="1"/>
      <p:bldP spid="62" grpId="0" animBg="1"/>
      <p:bldP spid="62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5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5|20.1|21.5|26.3|25.5|11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5|0.7|0.2|11.8|1|0.3|0.1|9.1|1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5.8|36.2|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4|31.6|15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9.5|2.2|18.4|2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3|13.2|1.9|12.3|0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4|0.7|0.2|9.9|1|6.2|2.3|12.4|1.5|3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3|52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6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4586</TotalTime>
  <Words>700</Words>
  <Application>Microsoft Office PowerPoint</Application>
  <PresentationFormat>On-screen Show (4:3)</PresentationFormat>
  <Paragraphs>250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The 1st JILP Data Prefetching  Championship (DPC-1)  Enhancement for Accurate Stream Prefetching </vt:lpstr>
      <vt:lpstr>Outline</vt:lpstr>
      <vt:lpstr>Background</vt:lpstr>
      <vt:lpstr>Stream Prefetcher</vt:lpstr>
      <vt:lpstr>Stream Prefetcher</vt:lpstr>
      <vt:lpstr>Enhance #1 – integrating stride prefetching</vt:lpstr>
      <vt:lpstr>Enhance #1 – integrating stride prefetching</vt:lpstr>
      <vt:lpstr>Enhance #2 – stream repetition</vt:lpstr>
      <vt:lpstr>Enhance #3 – noise removal</vt:lpstr>
      <vt:lpstr>Enhance #4 – dead stream removal</vt:lpstr>
      <vt:lpstr>Performance Evaluation</vt:lpstr>
      <vt:lpstr>CPI Comparison</vt:lpstr>
      <vt:lpstr>Sensitivity on stream table size</vt:lpstr>
      <vt:lpstr>Effect of dead stream removal</vt:lpstr>
      <vt:lpstr>Conclusion</vt:lpstr>
    </vt:vector>
  </TitlesOfParts>
  <Company>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1st JILP Data Prefetching  Championship (DPC-1) Enhancement for Accurate Stream Prefetching </dc:title>
  <dc:creator>Gang Liu</dc:creator>
  <cp:lastModifiedBy>Gang Liu</cp:lastModifiedBy>
  <cp:revision>341</cp:revision>
  <dcterms:created xsi:type="dcterms:W3CDTF">2009-02-11T03:34:09Z</dcterms:created>
  <dcterms:modified xsi:type="dcterms:W3CDTF">2009-03-05T18:11:55Z</dcterms:modified>
</cp:coreProperties>
</file>