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5"/>
  </p:notesMasterIdLst>
  <p:sldIdLst>
    <p:sldId id="257" r:id="rId2"/>
    <p:sldId id="261" r:id="rId3"/>
    <p:sldId id="258" r:id="rId4"/>
    <p:sldId id="259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7" r:id="rId19"/>
    <p:sldId id="279" r:id="rId20"/>
    <p:sldId id="280" r:id="rId21"/>
    <p:sldId id="281" r:id="rId22"/>
    <p:sldId id="282" r:id="rId23"/>
    <p:sldId id="283" r:id="rId24"/>
  </p:sldIdLst>
  <p:sldSz cx="9144000" cy="6858000" type="screen4x3"/>
  <p:notesSz cx="7010400" cy="9236075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DDDDDD"/>
    <a:srgbClr val="C0C0C0"/>
    <a:srgbClr val="9900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46" autoAdjust="0"/>
    <p:restoredTop sz="81896" autoAdjust="0"/>
  </p:normalViewPr>
  <p:slideViewPr>
    <p:cSldViewPr>
      <p:cViewPr varScale="1">
        <p:scale>
          <a:sx n="89" d="100"/>
          <a:sy n="89" d="100"/>
        </p:scale>
        <p:origin x="-6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kumimoji="1" sz="1200"/>
            </a:lvl1pPr>
          </a:lstStyle>
          <a:p>
            <a:endParaRPr lang="en-US" altLang="zh-CN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1" sz="1200"/>
            </a:lvl1pPr>
          </a:lstStyle>
          <a:p>
            <a:endParaRPr lang="en-US" altLang="zh-CN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6975" y="693738"/>
            <a:ext cx="4616450" cy="34623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387850"/>
            <a:ext cx="56102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kumimoji="1" sz="1200"/>
            </a:lvl1pPr>
          </a:lstStyle>
          <a:p>
            <a:endParaRPr lang="en-US" altLang="zh-CN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1" sz="1200"/>
            </a:lvl1pPr>
          </a:lstStyle>
          <a:p>
            <a:fld id="{D8DCDB8D-0446-4FA0-AF83-3C2D6EB2B95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636034-C319-4AB1-B9B8-A17555F3CFE0}" type="slidenum">
              <a:rPr lang="zh-CN" altLang="en-US"/>
              <a:pPr/>
              <a:t>1</a:t>
            </a:fld>
            <a:endParaRPr lang="en-US" altLang="zh-CN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Address value</a:t>
            </a:r>
            <a:r>
              <a:rPr lang="en-US" baseline="0" dirty="0" smtClean="0"/>
              <a:t> delta (AVD) can also detect global strides in some cases, such as elements of the same data structure. However, AVG depends on the way memory was allocated.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CDB8D-0446-4FA0-AF83-3C2D6EB2B95E}" type="slidenum">
              <a:rPr lang="zh-CN" altLang="en-US" smtClean="0"/>
              <a:pPr/>
              <a:t>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does it occur</a:t>
            </a:r>
          </a:p>
          <a:p>
            <a:pPr lvl="1"/>
            <a:r>
              <a:rPr lang="en-US" dirty="0" smtClean="0"/>
              <a:t>When the for-loop iterates, the </a:t>
            </a:r>
            <a:r>
              <a:rPr lang="en-US" i="1" dirty="0" err="1" smtClean="0"/>
              <a:t>kk</a:t>
            </a:r>
            <a:r>
              <a:rPr lang="en-US" dirty="0" smtClean="0"/>
              <a:t> values are a constant stride apart. In this case </a:t>
            </a:r>
            <a:r>
              <a:rPr lang="en-US" i="1" dirty="0" smtClean="0"/>
              <a:t>j </a:t>
            </a:r>
            <a:r>
              <a:rPr lang="en-US" dirty="0" smtClean="0"/>
              <a:t> is usually 2 (we loop only twice)</a:t>
            </a:r>
          </a:p>
          <a:p>
            <a:pPr lvl="1"/>
            <a:r>
              <a:rPr lang="en-US" dirty="0" smtClean="0"/>
              <a:t>The next invocation of the for-loop, a different set of addresses are manipulated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CDB8D-0446-4FA0-AF83-3C2D6EB2B95E}" type="slidenum">
              <a:rPr lang="zh-CN" altLang="en-US" smtClean="0"/>
              <a:pPr/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CDB8D-0446-4FA0-AF83-3C2D6EB2B95E}" type="slidenum">
              <a:rPr lang="zh-CN" altLang="en-US" smtClean="0"/>
              <a:pPr/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arenR"/>
            </a:pPr>
            <a:r>
              <a:rPr lang="en-US" baseline="0" dirty="0" smtClean="0"/>
              <a:t>Describe the basic operation of GHB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Point out the weaknesses of the GHB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Introduce our LDBs: Explain how they address the deficiencies of the GHB. We allocate an LDB for each of the most commonly misses load/store. This way, those load/store will go to the LDB without polluting the GHB and without linked list traversal. 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Explain that either the GHB or the LDB will provide a history of strides to the prefetch function. The prefetch function will search for patterns in those strides. We explain that later. 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The final component of our design in the filtering of </a:t>
            </a:r>
            <a:r>
              <a:rPr lang="en-US" baseline="0" dirty="0" err="1" smtClean="0"/>
              <a:t>rdundant</a:t>
            </a:r>
            <a:r>
              <a:rPr lang="en-US" baseline="0" dirty="0" smtClean="0"/>
              <a:t> prefetches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CDB8D-0446-4FA0-AF83-3C2D6EB2B95E}" type="slidenum">
              <a:rPr lang="zh-CN" altLang="en-US" smtClean="0"/>
              <a:pPr/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* Point out that some of those prefetch addresses may be redundant and next,</a:t>
            </a:r>
            <a:r>
              <a:rPr lang="en-US" baseline="0" dirty="0" smtClean="0"/>
              <a:t> we explain how to deal with redundant prefetches.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CDB8D-0446-4FA0-AF83-3C2D6EB2B95E}" type="slidenum">
              <a:rPr lang="zh-CN" altLang="en-US" smtClean="0"/>
              <a:pPr/>
              <a:t>11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CDB8D-0446-4FA0-AF83-3C2D6EB2B95E}" type="slidenum">
              <a:rPr lang="zh-CN" altLang="en-US" smtClean="0"/>
              <a:pPr/>
              <a:t>18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828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581400"/>
            <a:ext cx="6400800" cy="137160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F80FFA4-8626-456B-AA4A-133E0FEACC6E}" type="slidenum">
              <a:rPr lang="zh-CN" altLang="en-US"/>
              <a:pPr/>
              <a:t>‹#›</a:t>
            </a:fld>
            <a:endParaRPr lang="en-US" altLang="zh-CN"/>
          </a:p>
        </p:txBody>
      </p:sp>
      <p:pic>
        <p:nvPicPr>
          <p:cNvPr id="17415" name="Picture 7" descr="xutsheadpegas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5029200"/>
            <a:ext cx="1268413" cy="1295400"/>
          </a:xfrm>
          <a:prstGeom prst="rect">
            <a:avLst/>
          </a:prstGeom>
          <a:noFill/>
        </p:spPr>
      </p:pic>
      <p:sp>
        <p:nvSpPr>
          <p:cNvPr id="17416" name="AutoShape 8" descr="Pegasus Logo"/>
          <p:cNvSpPr>
            <a:spLocks noChangeAspect="1" noChangeArrowheads="1"/>
          </p:cNvSpPr>
          <p:nvPr/>
        </p:nvSpPr>
        <p:spPr bwMode="auto">
          <a:xfrm>
            <a:off x="4167188" y="3014663"/>
            <a:ext cx="809625" cy="828675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pic>
        <p:nvPicPr>
          <p:cNvPr id="17417" name="Picture 9" descr="xutmhead_uc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28600"/>
            <a:ext cx="2590800" cy="422275"/>
          </a:xfrm>
          <a:prstGeom prst="rect">
            <a:avLst/>
          </a:prstGeom>
          <a:noFill/>
        </p:spPr>
      </p:pic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152400" y="152400"/>
            <a:ext cx="8991600" cy="0"/>
          </a:xfrm>
          <a:prstGeom prst="line">
            <a:avLst/>
          </a:prstGeom>
          <a:noFill/>
          <a:ln w="127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152400" y="152400"/>
            <a:ext cx="0" cy="67056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2209800" y="5486400"/>
            <a:ext cx="5302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zh-CN" sz="1800"/>
              <a:t>School of Electrical Engineering and Computer Science</a:t>
            </a:r>
          </a:p>
          <a:p>
            <a:pPr algn="l">
              <a:spcBef>
                <a:spcPct val="0"/>
              </a:spcBef>
            </a:pPr>
            <a:r>
              <a:rPr lang="en-US" altLang="zh-CN" sz="1800"/>
              <a:t>University of Central Florida</a:t>
            </a:r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University of Central Florida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17E24-3ED9-4D6D-A507-D3BDCF0300E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457200"/>
            <a:ext cx="21717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362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University of Central Florida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0F511C-BCDE-47A3-B9F0-33F6228383B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University of Central Florida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01A3C-F9B0-473C-A510-5BCD38C4ACD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University of Central Florida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7D638-D43A-4888-B2F0-66D8E867B1B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University of Central Florida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AD8D41-686C-40E4-BFFE-B2A8B708942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University of Central Florida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69237-2CC0-47E3-8B7B-59877722537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University of Central Florida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F2275-BDD4-4FEB-8E48-3074BFA6C6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University of Central Florida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5E41AB-2541-4F07-9029-EE4D5571F57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University of Central Florida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0A96E-BEDE-432F-9355-BA5E30A8CE03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University of Central Florida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F83E2C-644F-46BE-84DA-3094B5338F8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/>
            </a:lvl1pPr>
          </a:lstStyle>
          <a:p>
            <a:endParaRPr lang="en-US" altLang="zh-CN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47800" y="6400800"/>
            <a:ext cx="6248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 altLang="zh-CN"/>
              <a:t>University of Central Florida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400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7487BA3C-0A40-4DE1-8283-918B8D61F549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152400" y="152400"/>
            <a:ext cx="0" cy="6705600"/>
          </a:xfrm>
          <a:prstGeom prst="line">
            <a:avLst/>
          </a:prstGeom>
          <a:noFill/>
          <a:ln w="9525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152400" y="152400"/>
            <a:ext cx="8991600" cy="0"/>
          </a:xfrm>
          <a:prstGeom prst="line">
            <a:avLst/>
          </a:prstGeom>
          <a:noFill/>
          <a:ln w="127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6393" name="Picture 9" descr="xutsheadpegasus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2400" y="152400"/>
            <a:ext cx="373063" cy="381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slow"/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6" name="Rectangle 6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Combining Local and Global History for High Performance Data Prefetching</a:t>
            </a:r>
            <a:endParaRPr lang="en-US" dirty="0"/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Martin Dimitrov and Huiyang Zhou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Prefetch Function</a:t>
            </a:r>
            <a:br>
              <a:rPr lang="en-US" dirty="0" smtClean="0"/>
            </a:br>
            <a:r>
              <a:rPr lang="en-US" dirty="0" smtClean="0"/>
              <a:t>Detecting Single Delta Match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10</a:t>
            </a:fld>
            <a:endParaRPr lang="en-US" altLang="zh-CN"/>
          </a:p>
        </p:txBody>
      </p:sp>
      <p:sp>
        <p:nvSpPr>
          <p:cNvPr id="51" name="TextBox 50"/>
          <p:cNvSpPr txBox="1"/>
          <p:nvPr/>
        </p:nvSpPr>
        <p:spPr>
          <a:xfrm>
            <a:off x="2667000" y="1981200"/>
            <a:ext cx="27286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local delta stream </a:t>
            </a:r>
            <a:r>
              <a:rPr lang="en-US" sz="2400" dirty="0" smtClean="0">
                <a:sym typeface="Wingdings" pitchFamily="2" charset="2"/>
              </a:rPr>
              <a:t></a:t>
            </a:r>
            <a:endParaRPr lang="en-US" sz="2400" dirty="0"/>
          </a:p>
        </p:txBody>
      </p:sp>
      <p:sp>
        <p:nvSpPr>
          <p:cNvPr id="62" name="TextBox 61"/>
          <p:cNvSpPr txBox="1"/>
          <p:nvPr/>
        </p:nvSpPr>
        <p:spPr>
          <a:xfrm>
            <a:off x="1295400" y="2510135"/>
            <a:ext cx="1260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Load A: </a:t>
            </a:r>
            <a:endParaRPr lang="en-US" sz="2400" dirty="0"/>
          </a:p>
        </p:txBody>
      </p:sp>
      <p:sp>
        <p:nvSpPr>
          <p:cNvPr id="66" name="TextBox 65"/>
          <p:cNvSpPr txBox="1"/>
          <p:nvPr/>
        </p:nvSpPr>
        <p:spPr>
          <a:xfrm>
            <a:off x="2667000" y="2510135"/>
            <a:ext cx="4139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 x  c  d  a  z  c  d  a  y  c  d  . . .</a:t>
            </a:r>
            <a:endParaRPr lang="en-US" sz="2400" dirty="0"/>
          </a:p>
        </p:txBody>
      </p:sp>
      <p:grpSp>
        <p:nvGrpSpPr>
          <p:cNvPr id="3" name="Group 68"/>
          <p:cNvGrpSpPr/>
          <p:nvPr/>
        </p:nvGrpSpPr>
        <p:grpSpPr>
          <a:xfrm>
            <a:off x="2971800" y="2514600"/>
            <a:ext cx="274320" cy="918865"/>
            <a:chOff x="2667000" y="2514600"/>
            <a:chExt cx="480060" cy="918865"/>
          </a:xfrm>
        </p:grpSpPr>
        <p:sp>
          <p:nvSpPr>
            <p:cNvPr id="67" name="Rectangle 66"/>
            <p:cNvSpPr/>
            <p:nvPr/>
          </p:nvSpPr>
          <p:spPr bwMode="auto">
            <a:xfrm>
              <a:off x="2667000" y="2514600"/>
              <a:ext cx="480060" cy="914400"/>
            </a:xfrm>
            <a:prstGeom prst="rect">
              <a:avLst/>
            </a:prstGeom>
            <a:solidFill>
              <a:srgbClr val="0070C0">
                <a:alpha val="27000"/>
              </a:srgbClr>
            </a:solidFill>
            <a:ln w="1587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eaVert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746130" y="2971800"/>
              <a:ext cx="3209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</a:t>
              </a:r>
              <a:endParaRPr lang="en-US" sz="2400" dirty="0"/>
            </a:p>
          </p:txBody>
        </p:sp>
      </p:grpSp>
      <p:sp>
        <p:nvSpPr>
          <p:cNvPr id="71" name="TextBox 70"/>
          <p:cNvSpPr txBox="1"/>
          <p:nvPr/>
        </p:nvSpPr>
        <p:spPr>
          <a:xfrm>
            <a:off x="2644699" y="3890665"/>
            <a:ext cx="4139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 x  c  d  </a:t>
            </a:r>
            <a:r>
              <a:rPr lang="en-US" sz="2400" dirty="0" smtClean="0">
                <a:sym typeface="Wingdings" pitchFamily="2" charset="2"/>
              </a:rPr>
              <a:t> generate prefetches</a:t>
            </a:r>
            <a:endParaRPr lang="en-US" sz="2400" dirty="0"/>
          </a:p>
        </p:txBody>
      </p:sp>
      <p:sp>
        <p:nvSpPr>
          <p:cNvPr id="72" name="TextBox 71"/>
          <p:cNvSpPr txBox="1"/>
          <p:nvPr/>
        </p:nvSpPr>
        <p:spPr>
          <a:xfrm>
            <a:off x="3635299" y="3505200"/>
            <a:ext cx="1226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Match ! </a:t>
            </a:r>
            <a:endParaRPr lang="en-US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.00024 L 0.03507 -4.8148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507 -4.81481E-6 L 0.0684 -4.81481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84 -0.00023 L 0.10174 -0.0002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Prefetch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If no delta correlation is detected, generate 2 prefetches</a:t>
            </a:r>
          </a:p>
          <a:p>
            <a:pPr lvl="1"/>
            <a:r>
              <a:rPr lang="en-US" dirty="0" smtClean="0"/>
              <a:t>Prefetch last matched stride to approximate most common stride. </a:t>
            </a:r>
          </a:p>
          <a:p>
            <a:pPr lvl="1"/>
            <a:r>
              <a:rPr lang="en-US" dirty="0" smtClean="0"/>
              <a:t>Next line prefetch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output of the prefetch function is a buffer (up to max prefetch degree) filled with potential prefetch addresses. 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11</a:t>
            </a:fld>
            <a:endParaRPr lang="en-US" altLang="zh-CN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Filtering of Redundant Prefetches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533400"/>
          </a:xfrm>
        </p:spPr>
        <p:txBody>
          <a:bodyPr/>
          <a:lstStyle/>
          <a:p>
            <a:r>
              <a:rPr lang="en-US" dirty="0" smtClean="0"/>
              <a:t>Local redundant prefetches</a:t>
            </a:r>
          </a:p>
          <a:p>
            <a:pPr>
              <a:buNone/>
            </a:pPr>
            <a:r>
              <a:rPr lang="en-US" dirty="0" smtClean="0"/>
              <a:t>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12</a:t>
            </a:fld>
            <a:endParaRPr lang="en-US" altLang="zh-CN"/>
          </a:p>
        </p:txBody>
      </p:sp>
      <p:sp>
        <p:nvSpPr>
          <p:cNvPr id="6" name="TextBox 5"/>
          <p:cNvSpPr txBox="1"/>
          <p:nvPr/>
        </p:nvSpPr>
        <p:spPr>
          <a:xfrm>
            <a:off x="1066800" y="1828800"/>
            <a:ext cx="2978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Load A address stream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209800" y="2286000"/>
            <a:ext cx="1064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miss: </a:t>
            </a:r>
            <a:r>
              <a:rPr lang="en-US" sz="2400" b="1" dirty="0" smtClean="0">
                <a:solidFill>
                  <a:srgbClr val="0070C0"/>
                </a:solidFill>
              </a:rPr>
              <a:t>a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96193" y="2286000"/>
            <a:ext cx="2430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prefetch: </a:t>
            </a:r>
            <a:r>
              <a:rPr lang="en-US" sz="2400" b="1" dirty="0" smtClean="0">
                <a:solidFill>
                  <a:srgbClr val="0070C0"/>
                </a:solidFill>
              </a:rPr>
              <a:t>b, c, d, e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2286000"/>
            <a:ext cx="10470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time 1: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2738735"/>
            <a:ext cx="2542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hit (</a:t>
            </a:r>
            <a:r>
              <a:rPr lang="en-US" sz="2400" dirty="0" err="1" smtClean="0"/>
              <a:t>pref</a:t>
            </a:r>
            <a:r>
              <a:rPr lang="en-US" sz="2400" dirty="0" smtClean="0"/>
              <a:t> bit ON): </a:t>
            </a:r>
            <a:r>
              <a:rPr lang="en-US" sz="2400" b="1" dirty="0" smtClean="0">
                <a:solidFill>
                  <a:srgbClr val="0070C0"/>
                </a:solidFill>
              </a:rPr>
              <a:t>b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96193" y="2738735"/>
            <a:ext cx="2361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prefetch: </a:t>
            </a:r>
            <a:r>
              <a:rPr lang="en-US" sz="2400" b="1" dirty="0" smtClean="0">
                <a:solidFill>
                  <a:srgbClr val="0070C0"/>
                </a:solidFill>
              </a:rPr>
              <a:t>c, d, e, f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800" y="2738735"/>
            <a:ext cx="10470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time 2: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9800" y="3195935"/>
            <a:ext cx="2507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hit (</a:t>
            </a:r>
            <a:r>
              <a:rPr lang="en-US" sz="2400" dirty="0" err="1" smtClean="0"/>
              <a:t>pref</a:t>
            </a:r>
            <a:r>
              <a:rPr lang="en-US" sz="2400" dirty="0" smtClean="0"/>
              <a:t> bit ON): </a:t>
            </a:r>
            <a:r>
              <a:rPr lang="en-US" sz="2400" b="1" dirty="0" smtClean="0">
                <a:solidFill>
                  <a:srgbClr val="0070C0"/>
                </a:solidFill>
              </a:rPr>
              <a:t>c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96193" y="3195935"/>
            <a:ext cx="2379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prefetch: </a:t>
            </a:r>
            <a:r>
              <a:rPr lang="en-US" sz="2400" b="1" dirty="0" smtClean="0">
                <a:solidFill>
                  <a:srgbClr val="0070C0"/>
                </a:solidFill>
              </a:rPr>
              <a:t>d, e, f, g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66800" y="3195935"/>
            <a:ext cx="10470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time 3: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609600" y="40386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200" kern="0" dirty="0" smtClean="0">
                <a:latin typeface="+mn-lt"/>
                <a:ea typeface="+mn-ea"/>
              </a:rPr>
              <a:t>Global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redundant prefetches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66801" y="4567534"/>
            <a:ext cx="480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Load B prefetches: a+8, x, y, etc.</a:t>
            </a:r>
          </a:p>
          <a:p>
            <a:endParaRPr lang="en-US" sz="2400" dirty="0"/>
          </a:p>
        </p:txBody>
      </p:sp>
      <p:cxnSp>
        <p:nvCxnSpPr>
          <p:cNvPr id="19" name="Straight Connector 18"/>
          <p:cNvCxnSpPr/>
          <p:nvPr/>
        </p:nvCxnSpPr>
        <p:spPr bwMode="auto">
          <a:xfrm flipV="1">
            <a:off x="6172200" y="2895600"/>
            <a:ext cx="304800" cy="228600"/>
          </a:xfrm>
          <a:prstGeom prst="line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 flipV="1">
            <a:off x="6477000" y="2895600"/>
            <a:ext cx="304800" cy="228600"/>
          </a:xfrm>
          <a:prstGeom prst="line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V="1">
            <a:off x="6781800" y="2895600"/>
            <a:ext cx="304800" cy="228600"/>
          </a:xfrm>
          <a:prstGeom prst="line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V="1">
            <a:off x="6172200" y="3352800"/>
            <a:ext cx="304800" cy="228600"/>
          </a:xfrm>
          <a:prstGeom prst="line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 flipV="1">
            <a:off x="6477000" y="3352800"/>
            <a:ext cx="304800" cy="228600"/>
          </a:xfrm>
          <a:prstGeom prst="line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flipV="1">
            <a:off x="6705600" y="3352800"/>
            <a:ext cx="304800" cy="228600"/>
          </a:xfrm>
          <a:prstGeom prst="line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685800" y="5638800"/>
            <a:ext cx="8305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200" kern="0" noProof="0" dirty="0" smtClean="0">
                <a:latin typeface="+mn-lt"/>
                <a:ea typeface="+mn-ea"/>
              </a:rPr>
              <a:t>	Other loads/stores use data in the same cache line as Load A. </a:t>
            </a: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90600" y="5029200"/>
            <a:ext cx="5181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Load C prefetches: b+16, w, z, etc.</a:t>
            </a:r>
          </a:p>
          <a:p>
            <a:endParaRPr lang="en-US" sz="2400" dirty="0"/>
          </a:p>
        </p:txBody>
      </p:sp>
      <p:cxnSp>
        <p:nvCxnSpPr>
          <p:cNvPr id="27" name="Straight Connector 26"/>
          <p:cNvCxnSpPr/>
          <p:nvPr/>
        </p:nvCxnSpPr>
        <p:spPr bwMode="auto">
          <a:xfrm flipV="1">
            <a:off x="3886200" y="4724400"/>
            <a:ext cx="304800" cy="228600"/>
          </a:xfrm>
          <a:prstGeom prst="line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 flipV="1">
            <a:off x="3962400" y="5181600"/>
            <a:ext cx="304800" cy="228600"/>
          </a:xfrm>
          <a:prstGeom prst="line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Filtering of Redundant Prefetches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1828800"/>
          </a:xfrm>
        </p:spPr>
        <p:txBody>
          <a:bodyPr/>
          <a:lstStyle/>
          <a:p>
            <a:r>
              <a:rPr lang="en-US" dirty="0" smtClean="0"/>
              <a:t>Filtering local redundant prefetches</a:t>
            </a:r>
          </a:p>
          <a:p>
            <a:pPr lvl="1"/>
            <a:r>
              <a:rPr lang="en-US" dirty="0" smtClean="0"/>
              <a:t>Add a confidence bit to each LDB to indicate that we have already prefetched the full prefetch degree</a:t>
            </a:r>
          </a:p>
          <a:p>
            <a:pPr lvl="1"/>
            <a:r>
              <a:rPr lang="en-US" dirty="0" smtClean="0"/>
              <a:t>If conf bit is set, make only 1 prefetch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13</a:t>
            </a:fld>
            <a:endParaRPr lang="en-US" altLang="zh-CN"/>
          </a:p>
        </p:txBody>
      </p:sp>
      <p:sp>
        <p:nvSpPr>
          <p:cNvPr id="6" name="TextBox 5"/>
          <p:cNvSpPr txBox="1"/>
          <p:nvPr/>
        </p:nvSpPr>
        <p:spPr>
          <a:xfrm>
            <a:off x="1066800" y="3124200"/>
            <a:ext cx="2978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Load A address stream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209800" y="3581400"/>
            <a:ext cx="1064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miss: </a:t>
            </a:r>
            <a:r>
              <a:rPr lang="en-US" sz="2400" b="1" dirty="0" smtClean="0">
                <a:solidFill>
                  <a:srgbClr val="0070C0"/>
                </a:solidFill>
              </a:rPr>
              <a:t>a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96193" y="3581400"/>
            <a:ext cx="2430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prefetch: </a:t>
            </a:r>
            <a:r>
              <a:rPr lang="en-US" sz="2400" b="1" dirty="0" smtClean="0">
                <a:solidFill>
                  <a:srgbClr val="0070C0"/>
                </a:solidFill>
              </a:rPr>
              <a:t>b, c, d, e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3581400"/>
            <a:ext cx="10470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time 1: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4034135"/>
            <a:ext cx="2542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hit (</a:t>
            </a:r>
            <a:r>
              <a:rPr lang="en-US" sz="2400" dirty="0" err="1" smtClean="0"/>
              <a:t>pref</a:t>
            </a:r>
            <a:r>
              <a:rPr lang="en-US" sz="2400" dirty="0" smtClean="0"/>
              <a:t> bit ON): </a:t>
            </a:r>
            <a:r>
              <a:rPr lang="en-US" sz="2400" b="1" dirty="0" smtClean="0">
                <a:solidFill>
                  <a:srgbClr val="0070C0"/>
                </a:solidFill>
              </a:rPr>
              <a:t>b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96193" y="4034135"/>
            <a:ext cx="1455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prefetch: </a:t>
            </a:r>
            <a:r>
              <a:rPr lang="en-US" sz="2400" b="1" dirty="0" smtClean="0">
                <a:solidFill>
                  <a:srgbClr val="0070C0"/>
                </a:solidFill>
              </a:rPr>
              <a:t>f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800" y="4034135"/>
            <a:ext cx="10470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time 2: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 bwMode="auto">
          <a:xfrm>
            <a:off x="685800" y="4572000"/>
            <a:ext cx="7772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Filtering global redundant prefetches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2000" kern="0" dirty="0" smtClean="0">
                <a:latin typeface="+mn-lt"/>
              </a:rPr>
              <a:t>Use a MSHR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2000" kern="0" dirty="0" smtClean="0">
                <a:latin typeface="+mn-lt"/>
              </a:rPr>
              <a:t>Use a Bloom filter. On a Bloom filter hit, drop the prefetch. Reset the Bloom filter periodically.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475526" y="3576935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conf: </a:t>
            </a:r>
            <a:r>
              <a:rPr lang="en-US" sz="2400" dirty="0" smtClean="0">
                <a:solidFill>
                  <a:srgbClr val="0070C0"/>
                </a:solidFill>
              </a:rPr>
              <a:t>ON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00372" y="4034135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conf: </a:t>
            </a:r>
            <a:r>
              <a:rPr lang="en-US" sz="2400" dirty="0" smtClean="0">
                <a:solidFill>
                  <a:srgbClr val="0070C0"/>
                </a:solidFill>
              </a:rPr>
              <a:t>ON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29" grpId="0"/>
      <p:bldP spid="30" grpId="0"/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Space Exploration</a:t>
            </a:r>
            <a:br>
              <a:rPr lang="en-US" dirty="0" smtClean="0"/>
            </a:br>
            <a:r>
              <a:rPr lang="en-US" dirty="0" smtClean="0"/>
              <a:t>Prefetch into the L1 or L2 Cache 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572000"/>
          </a:xfrm>
        </p:spPr>
        <p:txBody>
          <a:bodyPr/>
          <a:lstStyle/>
          <a:p>
            <a:r>
              <a:rPr lang="en-US" dirty="0" smtClean="0"/>
              <a:t>We advocate for prefetching into the L1 cache</a:t>
            </a:r>
          </a:p>
          <a:p>
            <a:pPr lvl="1">
              <a:buFont typeface="Book Antiqua" pitchFamily="18" charset="0"/>
              <a:buChar char="+"/>
            </a:pPr>
            <a:r>
              <a:rPr lang="en-US" dirty="0" smtClean="0"/>
              <a:t>L1-cache hits are better than L2-cache hits</a:t>
            </a:r>
          </a:p>
          <a:p>
            <a:pPr lvl="1">
              <a:buFont typeface="Book Antiqua" pitchFamily="18" charset="0"/>
              <a:buChar char="+"/>
            </a:pPr>
            <a:r>
              <a:rPr lang="en-US" dirty="0" smtClean="0"/>
              <a:t>More accurate address stream</a:t>
            </a:r>
          </a:p>
          <a:p>
            <a:pPr lvl="1">
              <a:buFont typeface="Book Antiqua" pitchFamily="18" charset="0"/>
              <a:buChar char="+"/>
            </a:pPr>
            <a:r>
              <a:rPr lang="en-US" dirty="0" smtClean="0"/>
              <a:t>Access to the program counter (PC)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Latency is more critical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14</a:t>
            </a:fld>
            <a:endParaRPr lang="en-US" altLang="zh-CN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Space Exploration</a:t>
            </a:r>
            <a:br>
              <a:rPr lang="en-US" dirty="0" smtClean="0"/>
            </a:br>
            <a:r>
              <a:rPr lang="en-US" dirty="0" smtClean="0"/>
              <a:t>Three Prefetcher Design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572000"/>
          </a:xfrm>
        </p:spPr>
        <p:txBody>
          <a:bodyPr/>
          <a:lstStyle/>
          <a:p>
            <a:r>
              <a:rPr lang="en-US" dirty="0" smtClean="0"/>
              <a:t>GHB-LDB-v1:  Highest performance design, using MSHRs to remove redundant prefetches. </a:t>
            </a:r>
          </a:p>
          <a:p>
            <a:r>
              <a:rPr lang="en-US" dirty="0" smtClean="0"/>
              <a:t>GHB-LDB-v2:  Scaled down design, using Bloom filter to remove redundant prefetches. </a:t>
            </a:r>
          </a:p>
          <a:p>
            <a:r>
              <a:rPr lang="en-US" dirty="0" smtClean="0"/>
              <a:t>LDB-only:  Very complexity and latency efficient design.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15</a:t>
            </a:fld>
            <a:endParaRPr lang="en-US" altLang="zh-CN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Space Exploration</a:t>
            </a:r>
            <a:br>
              <a:rPr lang="en-US" dirty="0" smtClean="0"/>
            </a:br>
            <a:r>
              <a:rPr lang="en-US" dirty="0" smtClean="0"/>
              <a:t>LDB-only Design</a:t>
            </a:r>
            <a:endParaRPr lang="en-US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4343400" y="1905000"/>
            <a:ext cx="4343400" cy="3886200"/>
          </a:xfrm>
        </p:spPr>
        <p:txBody>
          <a:bodyPr/>
          <a:lstStyle/>
          <a:p>
            <a:r>
              <a:rPr lang="en-US" dirty="0" smtClean="0"/>
              <a:t>Each entry in the table is an LDB. (a FIFO of last several deltas, last address and a confidence bit)</a:t>
            </a:r>
          </a:p>
          <a:p>
            <a:r>
              <a:rPr lang="en-US" dirty="0" smtClean="0"/>
              <a:t>Can detect all the stride patterns, except global stride</a:t>
            </a:r>
          </a:p>
          <a:p>
            <a:r>
              <a:rPr lang="en-US" dirty="0" smtClean="0"/>
              <a:t>Latency efficient:  no linked list traversal, quick Bloom filter access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16</a:t>
            </a:fld>
            <a:endParaRPr lang="en-US" altLang="zh-CN"/>
          </a:p>
        </p:txBody>
      </p:sp>
      <p:grpSp>
        <p:nvGrpSpPr>
          <p:cNvPr id="7" name="Group 6"/>
          <p:cNvGrpSpPr/>
          <p:nvPr/>
        </p:nvGrpSpPr>
        <p:grpSpPr>
          <a:xfrm>
            <a:off x="381000" y="1295400"/>
            <a:ext cx="1475788" cy="2319754"/>
            <a:chOff x="834358" y="1600200"/>
            <a:chExt cx="1475788" cy="2319754"/>
          </a:xfrm>
        </p:grpSpPr>
        <p:grpSp>
          <p:nvGrpSpPr>
            <p:cNvPr id="8" name="Group 58"/>
            <p:cNvGrpSpPr/>
            <p:nvPr/>
          </p:nvGrpSpPr>
          <p:grpSpPr>
            <a:xfrm>
              <a:off x="834358" y="1600200"/>
              <a:ext cx="1451642" cy="1981200"/>
              <a:chOff x="304006" y="1905000"/>
              <a:chExt cx="1451642" cy="1981200"/>
            </a:xfrm>
          </p:grpSpPr>
          <p:sp>
            <p:nvSpPr>
              <p:cNvPr id="10" name="Rectangle 9"/>
              <p:cNvSpPr/>
              <p:nvPr/>
            </p:nvSpPr>
            <p:spPr bwMode="auto">
              <a:xfrm>
                <a:off x="685800" y="2514600"/>
                <a:ext cx="1069848" cy="1371600"/>
              </a:xfrm>
              <a:prstGeom prst="rect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50800" dir="5400000" algn="ctr" rotWithShape="0">
                  <a:schemeClr val="bg2">
                    <a:lumMod val="40000"/>
                    <a:lumOff val="60000"/>
                  </a:schemeClr>
                </a:outerShdw>
              </a:effectLst>
            </p:spPr>
            <p:txBody>
              <a:bodyPr vert="eaVert" wrap="square" lIns="0" tIns="0" rIns="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3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685800" y="3048000"/>
                <a:ext cx="457200" cy="200055"/>
              </a:xfrm>
              <a:prstGeom prst="rect">
                <a:avLst/>
              </a:prstGeom>
              <a:noFill/>
              <a:ln w="22225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dirty="0" smtClean="0"/>
                  <a:t>   Tag   </a:t>
                </a:r>
                <a:endParaRPr lang="en-US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1143000" y="3048000"/>
                <a:ext cx="609600" cy="200055"/>
              </a:xfrm>
              <a:prstGeom prst="rect">
                <a:avLst/>
              </a:prstGeom>
              <a:noFill/>
              <a:ln w="22225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dirty="0" smtClean="0"/>
                  <a:t>   LDB   </a:t>
                </a:r>
                <a:endParaRPr lang="en-US" dirty="0"/>
              </a:p>
            </p:txBody>
          </p:sp>
          <p:cxnSp>
            <p:nvCxnSpPr>
              <p:cNvPr id="13" name="Straight Arrow Connector 12"/>
              <p:cNvCxnSpPr/>
              <p:nvPr/>
            </p:nvCxnSpPr>
            <p:spPr bwMode="auto">
              <a:xfrm>
                <a:off x="304800" y="3124200"/>
                <a:ext cx="381000" cy="23828"/>
              </a:xfrm>
              <a:prstGeom prst="straightConnector1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14" name="Straight Connector 13"/>
              <p:cNvCxnSpPr/>
              <p:nvPr/>
            </p:nvCxnSpPr>
            <p:spPr bwMode="auto">
              <a:xfrm rot="5400000" flipH="1" flipV="1">
                <a:off x="-305594" y="2514600"/>
                <a:ext cx="1219994" cy="794"/>
              </a:xfrm>
              <a:prstGeom prst="line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5" name="TextBox 14"/>
              <p:cNvSpPr txBox="1"/>
              <p:nvPr/>
            </p:nvSpPr>
            <p:spPr>
              <a:xfrm>
                <a:off x="304800" y="1905000"/>
                <a:ext cx="4042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PC</a:t>
                </a:r>
                <a:endParaRPr lang="en-US" sz="1400" dirty="0"/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1215358" y="3581400"/>
              <a:ext cx="10947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LDB Table</a:t>
              </a:r>
              <a:endParaRPr lang="en-US" sz="16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670842" y="2178844"/>
            <a:ext cx="990600" cy="1803975"/>
            <a:chOff x="4114800" y="2590800"/>
            <a:chExt cx="990600" cy="1803975"/>
          </a:xfrm>
        </p:grpSpPr>
        <p:grpSp>
          <p:nvGrpSpPr>
            <p:cNvPr id="17" name="Group 92"/>
            <p:cNvGrpSpPr/>
            <p:nvPr/>
          </p:nvGrpSpPr>
          <p:grpSpPr>
            <a:xfrm>
              <a:off x="4114800" y="2590800"/>
              <a:ext cx="990600" cy="685800"/>
              <a:chOff x="5638800" y="2743200"/>
              <a:chExt cx="990600" cy="685800"/>
            </a:xfrm>
          </p:grpSpPr>
          <p:sp>
            <p:nvSpPr>
              <p:cNvPr id="20" name="Rounded Rectangle 19"/>
              <p:cNvSpPr/>
              <p:nvPr/>
            </p:nvSpPr>
            <p:spPr bwMode="auto">
              <a:xfrm>
                <a:off x="5715000" y="2743200"/>
                <a:ext cx="838200" cy="685800"/>
              </a:xfrm>
              <a:prstGeom prst="roundRect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50800" dir="5400000" algn="ctr" rotWithShape="0">
                  <a:schemeClr val="bg2">
                    <a:lumMod val="40000"/>
                    <a:lumOff val="60000"/>
                  </a:schemeClr>
                </a:outerShdw>
              </a:effectLst>
            </p:spPr>
            <p:txBody>
              <a:bodyPr vert="eaVert" wrap="square" lIns="0" tIns="0" rIns="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3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5638800" y="2819400"/>
                <a:ext cx="9906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Prefetch Function</a:t>
                </a:r>
                <a:endParaRPr lang="en-US" sz="1600" dirty="0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4191000" y="3810000"/>
              <a:ext cx="914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Prefetch requests</a:t>
              </a:r>
              <a:endParaRPr lang="en-US" sz="1600" dirty="0"/>
            </a:p>
          </p:txBody>
        </p:sp>
        <p:cxnSp>
          <p:nvCxnSpPr>
            <p:cNvPr id="19" name="Straight Arrow Connector 18"/>
            <p:cNvCxnSpPr>
              <a:endCxn id="18" idx="0"/>
            </p:cNvCxnSpPr>
            <p:nvPr/>
          </p:nvCxnSpPr>
          <p:spPr bwMode="auto">
            <a:xfrm rot="16200000" flipH="1">
              <a:off x="4350038" y="3511837"/>
              <a:ext cx="558225" cy="38100"/>
            </a:xfrm>
            <a:prstGeom prst="straightConnector1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2" name="Group 21"/>
          <p:cNvGrpSpPr/>
          <p:nvPr/>
        </p:nvGrpSpPr>
        <p:grpSpPr>
          <a:xfrm>
            <a:off x="2362200" y="3982818"/>
            <a:ext cx="1447800" cy="1425715"/>
            <a:chOff x="4191000" y="4394774"/>
            <a:chExt cx="1447800" cy="1425715"/>
          </a:xfrm>
        </p:grpSpPr>
        <p:sp>
          <p:nvSpPr>
            <p:cNvPr id="23" name="TextBox 22"/>
            <p:cNvSpPr txBox="1"/>
            <p:nvPr/>
          </p:nvSpPr>
          <p:spPr>
            <a:xfrm>
              <a:off x="4191000" y="5105400"/>
              <a:ext cx="1447800" cy="715089"/>
            </a:xfrm>
            <a:prstGeom prst="roundRect">
              <a:avLst/>
            </a:prstGeom>
            <a:ln/>
            <a:effectLst>
              <a:outerShdw blurRad="50800" dist="50800" dir="5400000" algn="ctr" rotWithShape="0">
                <a:schemeClr val="bg2">
                  <a:lumMod val="40000"/>
                  <a:lumOff val="60000"/>
                </a:scheme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Bloom Filter</a:t>
              </a:r>
              <a:endParaRPr lang="en-US" sz="1800" dirty="0"/>
            </a:p>
          </p:txBody>
        </p:sp>
        <p:cxnSp>
          <p:nvCxnSpPr>
            <p:cNvPr id="24" name="Straight Arrow Connector 23"/>
            <p:cNvCxnSpPr>
              <a:endCxn id="23" idx="0"/>
            </p:cNvCxnSpPr>
            <p:nvPr/>
          </p:nvCxnSpPr>
          <p:spPr bwMode="auto">
            <a:xfrm rot="5400000">
              <a:off x="4618660" y="4691015"/>
              <a:ext cx="710625" cy="118144"/>
            </a:xfrm>
            <a:prstGeom prst="straightConnector1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26" name="Straight Arrow Connector 25"/>
          <p:cNvCxnSpPr/>
          <p:nvPr/>
        </p:nvCxnSpPr>
        <p:spPr bwMode="auto">
          <a:xfrm flipV="1">
            <a:off x="1829594" y="2521744"/>
            <a:ext cx="917448" cy="16684"/>
          </a:xfrm>
          <a:prstGeom prst="straightConnector1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685800"/>
          </a:xfrm>
        </p:spPr>
        <p:txBody>
          <a:bodyPr/>
          <a:lstStyle/>
          <a:p>
            <a:r>
              <a:rPr lang="en-US" dirty="0" smtClean="0"/>
              <a:t>Storage Cost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17</a:t>
            </a:fld>
            <a:endParaRPr lang="en-US" altLang="zh-CN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1295400"/>
          <a:ext cx="8153400" cy="483954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038350"/>
                <a:gridCol w="2038350"/>
                <a:gridCol w="2038350"/>
                <a:gridCol w="2038350"/>
              </a:tblGrid>
              <a:tr h="5249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Storage Cost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GHB-LDB-1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GHB-LDB-2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LDB-only</a:t>
                      </a:r>
                    </a:p>
                  </a:txBody>
                  <a:tcPr marL="18415" marR="18415" marT="0" marB="0"/>
                </a:tc>
              </a:tr>
              <a:tr h="524933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Index Table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256-entry 8-way 9728 bits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256-entry 8-way 9728 bits 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64-entry 8-way </a:t>
                      </a:r>
                    </a:p>
                  </a:txBody>
                  <a:tcPr marL="18415" marR="18415" marT="0" marB="0"/>
                </a:tc>
              </a:tr>
              <a:tr h="524933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GHB 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192 entry 192 * (32+8) </a:t>
                      </a:r>
                      <a:endParaRPr lang="en-US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7680 bits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128 entry 128 * (32+7) </a:t>
                      </a:r>
                      <a:endParaRPr lang="en-US" sz="1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4992 bits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N/A</a:t>
                      </a:r>
                    </a:p>
                  </a:txBody>
                  <a:tcPr marL="18415" marR="18415" marT="0" marB="0"/>
                </a:tc>
              </a:tr>
              <a:tr h="524933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Prefetch Func.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1120 bits 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1120 bits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1120 bits</a:t>
                      </a:r>
                    </a:p>
                  </a:txBody>
                  <a:tcPr marL="18415" marR="18415" marT="0" marB="0"/>
                </a:tc>
              </a:tr>
              <a:tr h="524933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Prefetch MSHR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256-entry 8-way</a:t>
                      </a:r>
                    </a:p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256*(21+3)=6144 bits 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N/A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N/A</a:t>
                      </a:r>
                    </a:p>
                  </a:txBody>
                  <a:tcPr marL="18415" marR="18415" marT="0" marB="0"/>
                </a:tc>
              </a:tr>
              <a:tr h="524933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Bloom filter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N/A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2048 + 8-bit reset counter 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4096 + 9-bit reset counter</a:t>
                      </a:r>
                    </a:p>
                  </a:txBody>
                  <a:tcPr marL="18415" marR="18415" marT="0" marB="0"/>
                </a:tc>
              </a:tr>
              <a:tr h="524933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LDBs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16 LDBs</a:t>
                      </a:r>
                    </a:p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16*(7*32+32+32+32+5</a:t>
                      </a:r>
                      <a:r>
                        <a:rPr lang="en-US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=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5200 bits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16 LDBs</a:t>
                      </a:r>
                    </a:p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16*(7*32+32+32+32+4+1)=5200 bits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64 LDBs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64*(7*24+32+32+3+1</a:t>
                      </a:r>
                      <a:r>
                        <a:rPr lang="en-US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=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15104 bits</a:t>
                      </a:r>
                    </a:p>
                  </a:txBody>
                  <a:tcPr marL="18415" marR="18415" marT="0" marB="0"/>
                </a:tc>
              </a:tr>
              <a:tr h="524933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Counters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100 bits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100 bits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N/A</a:t>
                      </a:r>
                    </a:p>
                  </a:txBody>
                  <a:tcPr marL="18415" marR="18415" marT="0" marB="0"/>
                </a:tc>
              </a:tr>
              <a:tr h="524933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29972 bits (3.7kB)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23196 bits (2.9kB)</a:t>
                      </a:r>
                    </a:p>
                  </a:txBody>
                  <a:tcPr marL="18415" marR="1841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20329 bits (2kB)</a:t>
                      </a:r>
                    </a:p>
                  </a:txBody>
                  <a:tcPr marL="18415" marR="18415" marT="0" marB="0"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18</a:t>
            </a:fld>
            <a:endParaRPr lang="en-US" altLang="zh-CN"/>
          </a:p>
        </p:txBody>
      </p:sp>
      <p:sp>
        <p:nvSpPr>
          <p:cNvPr id="10" name="TextBox 9"/>
          <p:cNvSpPr txBox="1"/>
          <p:nvPr/>
        </p:nvSpPr>
        <p:spPr>
          <a:xfrm>
            <a:off x="304800" y="2209800"/>
            <a:ext cx="5538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Speedup for best performing design point GHB-LDB-v1 </a:t>
            </a:r>
            <a:endParaRPr lang="en-US" sz="18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304800" y="2743200"/>
          <a:ext cx="8534403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Speedup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bzip2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lbm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mcf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milc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omnetpp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soplex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xalan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Gmean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2.89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2.65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0.99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latin typeface="Arial"/>
                        </a:rPr>
                        <a:t>1.61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2.98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2.83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0.97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latin typeface="Arial"/>
                        </a:rPr>
                        <a:t>1.60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2.98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2.83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latin typeface="Arial"/>
                        </a:rPr>
                        <a:t>1.67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1000" y="4953000"/>
            <a:ext cx="5149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Avg. speedup for other two designs: 1.60X and 1.56X</a:t>
            </a:r>
            <a:endParaRPr lang="en-US" sz="1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introduce a high performance prefetcher design for prefetching into the L1 cache. </a:t>
            </a:r>
          </a:p>
          <a:p>
            <a:r>
              <a:rPr lang="en-US" dirty="0" smtClean="0"/>
              <a:t>Discover and utilize novel localities in the global and local address streams</a:t>
            </a:r>
          </a:p>
          <a:p>
            <a:r>
              <a:rPr lang="en-US" dirty="0" smtClean="0"/>
              <a:t>Emphasize the importance of filtering redundant prefetches and proposing mechanisms to accomplish the task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19</a:t>
            </a:fld>
            <a:endParaRPr lang="en-US" altLang="zh-CN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648200"/>
          </a:xfrm>
        </p:spPr>
        <p:txBody>
          <a:bodyPr/>
          <a:lstStyle/>
          <a:p>
            <a:r>
              <a:rPr lang="en-US" dirty="0" smtClean="0"/>
              <a:t>New localities in the local and global address stream</a:t>
            </a:r>
          </a:p>
          <a:p>
            <a:r>
              <a:rPr lang="en-US" dirty="0" smtClean="0"/>
              <a:t>A high performance prefetcher design</a:t>
            </a:r>
          </a:p>
          <a:p>
            <a:r>
              <a:rPr lang="en-US" dirty="0" smtClean="0"/>
              <a:t>Mechanisms for eliminating redundant prefetches</a:t>
            </a:r>
          </a:p>
          <a:p>
            <a:r>
              <a:rPr lang="en-US" dirty="0" smtClean="0"/>
              <a:t>Advocating for L1-cache data prefetchers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2</a:t>
            </a:fld>
            <a:endParaRPr lang="en-US" altLang="zh-CN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20</a:t>
            </a:fld>
            <a:endParaRPr lang="en-US" altLang="zh-CN"/>
          </a:p>
        </p:txBody>
      </p:sp>
      <p:pic>
        <p:nvPicPr>
          <p:cNvPr id="3076" name="Picture 4" descr="C:\Documents and Settings\cda6938\Local Settings\Temporary Internet Files\Content.IE5\WBW3KVHW\MPj0439551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373557"/>
            <a:ext cx="3051048" cy="4570043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Backup: Experimental Results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21</a:t>
            </a:fld>
            <a:endParaRPr lang="en-US" altLang="zh-CN"/>
          </a:p>
        </p:txBody>
      </p:sp>
      <p:sp>
        <p:nvSpPr>
          <p:cNvPr id="10" name="TextBox 9"/>
          <p:cNvSpPr txBox="1"/>
          <p:nvPr/>
        </p:nvSpPr>
        <p:spPr>
          <a:xfrm>
            <a:off x="304800" y="1371600"/>
            <a:ext cx="5538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Speedup for best performing design point GHB-LDB-v1 </a:t>
            </a:r>
            <a:endParaRPr lang="en-US" sz="1800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" y="3440668"/>
            <a:ext cx="8468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Speedup for best performing design point GHB-LDB-v1, prefetching into the L2 cache*</a:t>
            </a:r>
            <a:endParaRPr lang="en-US" sz="18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381000" y="1752600"/>
          <a:ext cx="853440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Speedup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bzip2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lbm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mcf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milc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omnetpp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soplex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xalan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Gmean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2.89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2.65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0.99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latin typeface="Arial"/>
                        </a:rPr>
                        <a:t>1.61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2.98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2.83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0.97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latin typeface="Arial"/>
                        </a:rPr>
                        <a:t>1.60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2.98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2.83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latin typeface="Arial"/>
                        </a:rPr>
                        <a:t>1.67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381000" y="3886200"/>
          <a:ext cx="853440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Speedup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bzip2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lbm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mcf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milc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omnetpp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soplex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xalan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Gmean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0.97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latin typeface="Arial"/>
                        </a:rPr>
                        <a:t>1.40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2.40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2.68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0.95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latin typeface="Arial"/>
                        </a:rPr>
                        <a:t>1.51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2.40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2.68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latin typeface="Arial"/>
                        </a:rPr>
                        <a:t>1.57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81000" y="5791200"/>
            <a:ext cx="763907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*Due to a problem with our MSHR implementation while prefetching into the L2-cache, we use a Bloom filter. 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Backup: Experimental Results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22</a:t>
            </a:fld>
            <a:endParaRPr lang="en-US" altLang="zh-CN"/>
          </a:p>
        </p:txBody>
      </p:sp>
      <p:sp>
        <p:nvSpPr>
          <p:cNvPr id="10" name="TextBox 9"/>
          <p:cNvSpPr txBox="1"/>
          <p:nvPr/>
        </p:nvSpPr>
        <p:spPr>
          <a:xfrm>
            <a:off x="304800" y="1371600"/>
            <a:ext cx="6314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Speedup for GHB-LDB-v1, no filtering of redundant prefetches </a:t>
            </a:r>
            <a:endParaRPr lang="en-US" sz="1800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" y="3440668"/>
            <a:ext cx="8571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Speedup for original GHB design, prefetching into L1, no filtering of redundant prefetches</a:t>
            </a:r>
            <a:endParaRPr lang="en-US" sz="18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381000" y="1752600"/>
          <a:ext cx="853440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Speedup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bzip2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lbm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mcf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milc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omnetpp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soplex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xalan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Gmean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2.89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2.64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0.99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latin typeface="Arial"/>
                        </a:rPr>
                        <a:t>1.62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0.51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0.91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2.72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0.96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latin typeface="Arial"/>
                        </a:rPr>
                        <a:t>1.07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0.96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0.51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0.91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2.70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latin typeface="Arial"/>
                        </a:rPr>
                        <a:t>1.12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381000" y="3886200"/>
          <a:ext cx="853440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Speedup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bzip2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lbm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mcf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milc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omnetpp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soplex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xalan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Gmean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2.89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2.40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0.83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latin typeface="Arial"/>
                        </a:rPr>
                        <a:t>1.50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0.66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0.94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2.15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0.77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latin typeface="Arial"/>
                        </a:rPr>
                        <a:t>1.04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0.65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0.94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2.15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1.15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1.11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latin typeface="Arial"/>
                        </a:rPr>
                        <a:t>1.09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81000" y="5943600"/>
            <a:ext cx="763907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*Due to a problem with our MSHR implementation, when prefetching into the L2-cache, we use a Bloom filter. 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Backup: Experimental Results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23</a:t>
            </a:fld>
            <a:endParaRPr lang="en-US" altLang="zh-CN"/>
          </a:p>
        </p:txBody>
      </p:sp>
      <p:sp>
        <p:nvSpPr>
          <p:cNvPr id="10" name="TextBox 9"/>
          <p:cNvSpPr txBox="1"/>
          <p:nvPr/>
        </p:nvSpPr>
        <p:spPr>
          <a:xfrm>
            <a:off x="304800" y="1371600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Speedup for </a:t>
            </a:r>
            <a:r>
              <a:rPr lang="en-US" sz="1800" dirty="0" smtClean="0"/>
              <a:t>GHB-LDB-v2</a:t>
            </a:r>
            <a:endParaRPr lang="en-US" sz="18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381000" y="1752600"/>
          <a:ext cx="853440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Speedup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bzip2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lbm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mcf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milc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omnetpp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soplex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xalan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Gmean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1.07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2.88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2.53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1.95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1.17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1.48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0.97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1.59</a:t>
                      </a:r>
                    </a:p>
                  </a:txBody>
                  <a:tcPr marL="36830" marR="3683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1.08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2.77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1.84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2.78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1.12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1.47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0.94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1.57</a:t>
                      </a:r>
                    </a:p>
                  </a:txBody>
                  <a:tcPr marL="36830" marR="3683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1.01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2.80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1.83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2.78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1.13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1.51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1.37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1.65</a:t>
                      </a:r>
                    </a:p>
                  </a:txBody>
                  <a:tcPr marL="36830" marR="36830" marT="0" marB="0" anchor="b"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381000" y="3886200"/>
          <a:ext cx="853440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  <a:gridCol w="94826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Speedup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bzip2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lbm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mcf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milc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omnetpp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soplex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xalan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Gmean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1.07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2.83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2.38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1.91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1.13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1.47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0.89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1.54</a:t>
                      </a:r>
                    </a:p>
                  </a:txBody>
                  <a:tcPr marL="36830" marR="3683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1.08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2.92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1.85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2.48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1.09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1.47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0.85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1.53</a:t>
                      </a:r>
                    </a:p>
                  </a:txBody>
                  <a:tcPr marL="36830" marR="3683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Conf3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1.04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2.91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1.84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2.48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1.10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1.55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1.30</a:t>
                      </a:r>
                    </a:p>
                  </a:txBody>
                  <a:tcPr marL="36830" marR="3683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1.63</a:t>
                      </a:r>
                    </a:p>
                  </a:txBody>
                  <a:tcPr marL="36830" marR="36830" marT="0" marB="0" anchor="b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81000" y="3505200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Speedup for </a:t>
            </a:r>
            <a:r>
              <a:rPr lang="en-US" sz="1800" dirty="0" smtClean="0"/>
              <a:t>LDB</a:t>
            </a:r>
            <a:endParaRPr lang="en-US" sz="1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Contributions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Novel data localities in the address stream</a:t>
            </a:r>
          </a:p>
          <a:p>
            <a:r>
              <a:rPr lang="en-US" dirty="0" smtClean="0"/>
              <a:t>Proposed data prefetcher</a:t>
            </a:r>
          </a:p>
          <a:p>
            <a:r>
              <a:rPr lang="en-US" dirty="0" smtClean="0"/>
              <a:t>Filtering of redundant prefetches</a:t>
            </a:r>
          </a:p>
          <a:p>
            <a:r>
              <a:rPr lang="en-US" dirty="0" smtClean="0"/>
              <a:t>Design Space Exploration</a:t>
            </a:r>
          </a:p>
          <a:p>
            <a:r>
              <a:rPr lang="en-US" dirty="0" smtClean="0"/>
              <a:t>Experimental Results</a:t>
            </a:r>
          </a:p>
          <a:p>
            <a:r>
              <a:rPr lang="en-US" dirty="0" smtClean="0"/>
              <a:t>Conclusions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3</a:t>
            </a:fld>
            <a:endParaRPr lang="en-US" altLang="zh-CN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685800"/>
          </a:xfrm>
        </p:spPr>
        <p:txBody>
          <a:bodyPr/>
          <a:lstStyle/>
          <a:p>
            <a:r>
              <a:rPr lang="en-US" dirty="0" smtClean="0"/>
              <a:t>Novel Data Localities: Global Stride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572000"/>
          </a:xfrm>
        </p:spPr>
        <p:txBody>
          <a:bodyPr/>
          <a:lstStyle/>
          <a:p>
            <a:r>
              <a:rPr lang="en-US" b="1" dirty="0" smtClean="0"/>
              <a:t>Global Stride </a:t>
            </a:r>
            <a:r>
              <a:rPr lang="en-US" dirty="0" smtClean="0"/>
              <a:t>exists when there is a constant stride between addresses of two </a:t>
            </a:r>
            <a:r>
              <a:rPr lang="en-US" b="1" i="1" dirty="0" smtClean="0"/>
              <a:t>different</a:t>
            </a:r>
            <a:r>
              <a:rPr lang="en-US" i="1" dirty="0" smtClean="0"/>
              <a:t> </a:t>
            </a:r>
            <a:r>
              <a:rPr lang="en-US" dirty="0" smtClean="0"/>
              <a:t>instructions. </a:t>
            </a:r>
          </a:p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sz="1800" dirty="0" smtClean="0"/>
              <a:t>                                 global address stream </a:t>
            </a:r>
            <a:r>
              <a:rPr lang="en-US" sz="1800" dirty="0" smtClean="0">
                <a:sym typeface="Wingdings" pitchFamily="2" charset="2"/>
              </a:rPr>
              <a:t> </a:t>
            </a:r>
            <a:r>
              <a:rPr lang="en-US" sz="1800" dirty="0" smtClean="0"/>
              <a:t>                                    </a:t>
            </a:r>
          </a:p>
          <a:p>
            <a:pPr>
              <a:buNone/>
            </a:pPr>
            <a:r>
              <a:rPr lang="en-US" dirty="0" smtClean="0"/>
              <a:t>      Load A:               </a:t>
            </a:r>
            <a:r>
              <a:rPr lang="en-US" dirty="0" smtClean="0">
                <a:solidFill>
                  <a:srgbClr val="0070C0"/>
                </a:solidFill>
              </a:rPr>
              <a:t>X              Y            Z</a:t>
            </a:r>
          </a:p>
          <a:p>
            <a:pPr>
              <a:buNone/>
            </a:pPr>
            <a:r>
              <a:rPr lang="en-US" dirty="0" smtClean="0"/>
              <a:t>      Load B:            </a:t>
            </a:r>
            <a:r>
              <a:rPr lang="en-US" dirty="0" err="1" smtClean="0">
                <a:solidFill>
                  <a:srgbClr val="00B050"/>
                </a:solidFill>
              </a:rPr>
              <a:t>X+d</a:t>
            </a:r>
            <a:r>
              <a:rPr lang="en-US" dirty="0" smtClean="0">
                <a:solidFill>
                  <a:srgbClr val="00B050"/>
                </a:solidFill>
              </a:rPr>
              <a:t>        </a:t>
            </a:r>
            <a:r>
              <a:rPr lang="en-US" dirty="0" err="1" smtClean="0">
                <a:solidFill>
                  <a:srgbClr val="00B050"/>
                </a:solidFill>
              </a:rPr>
              <a:t>Y+d</a:t>
            </a:r>
            <a:r>
              <a:rPr lang="en-US" dirty="0" smtClean="0">
                <a:solidFill>
                  <a:srgbClr val="00B050"/>
                </a:solidFill>
              </a:rPr>
              <a:t>         </a:t>
            </a:r>
            <a:r>
              <a:rPr lang="en-US" dirty="0" err="1" smtClean="0">
                <a:solidFill>
                  <a:srgbClr val="00B050"/>
                </a:solidFill>
              </a:rPr>
              <a:t>Z+d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dirty="0" smtClean="0"/>
              <a:t>      </a:t>
            </a:r>
          </a:p>
          <a:p>
            <a:r>
              <a:rPr lang="en-US" dirty="0" smtClean="0"/>
              <a:t>When does it occur</a:t>
            </a:r>
          </a:p>
          <a:p>
            <a:pPr lvl="1"/>
            <a:r>
              <a:rPr lang="en-US" dirty="0" smtClean="0"/>
              <a:t>Load/store instructions access adjacent elements of a data structure	</a:t>
            </a:r>
          </a:p>
          <a:p>
            <a:pPr lvl="1"/>
            <a:r>
              <a:rPr lang="en-US" dirty="0" smtClean="0"/>
              <a:t>Address-Value Delta [MICRO-38] is also a form of global stride </a:t>
            </a:r>
            <a:endParaRPr lang="en-US" dirty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University of Central Florida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4</a:t>
            </a:fld>
            <a:endParaRPr lang="en-US" altLang="zh-CN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685800"/>
          </a:xfrm>
        </p:spPr>
        <p:txBody>
          <a:bodyPr/>
          <a:lstStyle/>
          <a:p>
            <a:r>
              <a:rPr lang="en-US" dirty="0" smtClean="0"/>
              <a:t>Novel Data Localities: Most Common Stride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4953000"/>
          </a:xfrm>
        </p:spPr>
        <p:txBody>
          <a:bodyPr/>
          <a:lstStyle/>
          <a:p>
            <a:r>
              <a:rPr lang="en-US" b="1" dirty="0" smtClean="0"/>
              <a:t>Most Common Stride </a:t>
            </a:r>
            <a:r>
              <a:rPr lang="en-US" dirty="0" smtClean="0"/>
              <a:t>exists when a constant pattern is disrupted from time to time.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sz="1800" dirty="0" smtClean="0"/>
              <a:t>                            local address delta stream </a:t>
            </a:r>
            <a:r>
              <a:rPr lang="en-US" sz="1800" dirty="0" smtClean="0">
                <a:sym typeface="Wingdings" pitchFamily="2" charset="2"/>
              </a:rPr>
              <a:t> </a:t>
            </a:r>
            <a:r>
              <a:rPr lang="en-US" sz="1800" dirty="0" smtClean="0"/>
              <a:t>                                    </a:t>
            </a:r>
          </a:p>
          <a:p>
            <a:pPr>
              <a:buNone/>
            </a:pPr>
            <a:r>
              <a:rPr lang="en-US" dirty="0" smtClean="0"/>
              <a:t>      Store A:	</a:t>
            </a:r>
            <a:r>
              <a:rPr lang="en-US" dirty="0" smtClean="0">
                <a:solidFill>
                  <a:srgbClr val="0070C0"/>
                </a:solidFill>
              </a:rPr>
              <a:t>D    X    D    Y    D    Z    D  … </a:t>
            </a:r>
          </a:p>
          <a:p>
            <a:pPr>
              <a:buNone/>
            </a:pPr>
            <a:r>
              <a:rPr lang="en-US" dirty="0" smtClean="0"/>
              <a:t>      </a:t>
            </a:r>
          </a:p>
          <a:p>
            <a:r>
              <a:rPr lang="en-US" dirty="0" smtClean="0"/>
              <a:t>When does it occur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5</a:t>
            </a:fld>
            <a:endParaRPr lang="en-US" altLang="zh-CN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90600" y="3581400"/>
          <a:ext cx="4267200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for (j = 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lll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 = 0; j &lt; 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ll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; ++j){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    x = 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psv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-&gt;value(j);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    if (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isNotZero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(x, 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eps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)){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        k = 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psv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-&gt;index(j);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        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kk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 = 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u.row.start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[k] + (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u.row.len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[k]++);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        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u.col.idx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[m++] = k;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        </a:t>
                      </a:r>
                      <a:r>
                        <a:rPr lang="en-US" sz="1200" b="1" baseline="0" dirty="0" err="1" smtClean="0">
                          <a:solidFill>
                            <a:srgbClr val="FF0000"/>
                          </a:solidFill>
                          <a:latin typeface="Consolas" pitchFamily="49" charset="0"/>
                        </a:rPr>
                        <a:t>u.row.idx</a:t>
                      </a:r>
                      <a:r>
                        <a:rPr lang="en-US" sz="1200" b="1" baseline="0" dirty="0" smtClean="0">
                          <a:solidFill>
                            <a:srgbClr val="FF0000"/>
                          </a:solidFill>
                          <a:latin typeface="Consolas" pitchFamily="49" charset="0"/>
                        </a:rPr>
                        <a:t>[</a:t>
                      </a:r>
                      <a:r>
                        <a:rPr lang="en-US" sz="1200" b="1" baseline="0" dirty="0" err="1" smtClean="0">
                          <a:solidFill>
                            <a:srgbClr val="FF0000"/>
                          </a:solidFill>
                          <a:latin typeface="Consolas" pitchFamily="49" charset="0"/>
                        </a:rPr>
                        <a:t>kk</a:t>
                      </a:r>
                      <a:r>
                        <a:rPr lang="en-US" sz="1200" b="1" baseline="0" dirty="0" smtClean="0">
                          <a:solidFill>
                            <a:srgbClr val="FF0000"/>
                          </a:solidFill>
                          <a:latin typeface="Consolas" pitchFamily="49" charset="0"/>
                        </a:rPr>
                        <a:t>] = </a:t>
                      </a:r>
                      <a:r>
                        <a:rPr lang="en-US" sz="1200" b="1" baseline="0" dirty="0" err="1" smtClean="0">
                          <a:solidFill>
                            <a:srgbClr val="FF0000"/>
                          </a:solidFill>
                          <a:latin typeface="Consolas" pitchFamily="49" charset="0"/>
                        </a:rPr>
                        <a:t>i</a:t>
                      </a:r>
                      <a:r>
                        <a:rPr lang="en-US" sz="1200" b="1" baseline="0" dirty="0" smtClean="0">
                          <a:solidFill>
                            <a:srgbClr val="FF0000"/>
                          </a:solidFill>
                          <a:latin typeface="Consolas" pitchFamily="49" charset="0"/>
                        </a:rPr>
                        <a:t>;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/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        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u.row.val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[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kk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] = x;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        ++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lll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;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   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        </a:t>
                      </a:r>
                      <a:r>
                        <a:rPr lang="en-US" sz="16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... 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   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477000" y="2971800"/>
          <a:ext cx="838200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</a:tblGrid>
              <a:tr h="291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68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47316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68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47212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68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47236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68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47068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68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47164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68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47132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68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47356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68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90600" y="5791200"/>
            <a:ext cx="201369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Code example from </a:t>
            </a:r>
            <a:r>
              <a:rPr lang="en-US" i="1" dirty="0" err="1" smtClean="0"/>
              <a:t>Soplex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0" y="5943600"/>
            <a:ext cx="207620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Local  address delta in bytes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685800"/>
          </a:xfrm>
        </p:spPr>
        <p:txBody>
          <a:bodyPr/>
          <a:lstStyle/>
          <a:p>
            <a:r>
              <a:rPr lang="en-US" dirty="0" smtClean="0"/>
              <a:t>Novel Data Localities: Scalar Stride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4953000"/>
          </a:xfrm>
        </p:spPr>
        <p:txBody>
          <a:bodyPr/>
          <a:lstStyle/>
          <a:p>
            <a:r>
              <a:rPr lang="en-US" b="1" dirty="0" smtClean="0"/>
              <a:t>Scalar Stride </a:t>
            </a:r>
            <a:r>
              <a:rPr lang="en-US" dirty="0" smtClean="0"/>
              <a:t>exists when the address is multiplied or divided by a constant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sz="1800" dirty="0" smtClean="0"/>
              <a:t>                            local address stream </a:t>
            </a:r>
            <a:r>
              <a:rPr lang="en-US" sz="1800" dirty="0" smtClean="0">
                <a:sym typeface="Wingdings" pitchFamily="2" charset="2"/>
              </a:rPr>
              <a:t> </a:t>
            </a:r>
            <a:r>
              <a:rPr lang="en-US" sz="1800" dirty="0" smtClean="0"/>
              <a:t>                                    </a:t>
            </a:r>
          </a:p>
          <a:p>
            <a:pPr>
              <a:buNone/>
            </a:pPr>
            <a:r>
              <a:rPr lang="en-US" dirty="0" smtClean="0"/>
              <a:t>      Load A:	</a:t>
            </a:r>
            <a:r>
              <a:rPr lang="en-US" dirty="0" smtClean="0">
                <a:solidFill>
                  <a:srgbClr val="0070C0"/>
                </a:solidFill>
              </a:rPr>
              <a:t>32D    16D    8D    4D    2D    D    … </a:t>
            </a:r>
          </a:p>
          <a:p>
            <a:pPr>
              <a:buNone/>
            </a:pPr>
            <a:r>
              <a:rPr lang="en-US" dirty="0" smtClean="0"/>
              <a:t>      </a:t>
            </a:r>
          </a:p>
          <a:p>
            <a:r>
              <a:rPr lang="en-US" dirty="0" smtClean="0"/>
              <a:t>When does it occur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6</a:t>
            </a:fld>
            <a:endParaRPr lang="en-US" altLang="zh-CN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90600" y="3581400"/>
          <a:ext cx="4267200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long 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cmp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;</a:t>
                      </a:r>
                      <a:b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</a:br>
                      <a:endParaRPr lang="en-US" sz="1200" b="0" baseline="0" dirty="0" smtClean="0">
                        <a:solidFill>
                          <a:sysClr val="windowText" lastClr="000000"/>
                        </a:solidFill>
                        <a:latin typeface="Consolas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while ( ... ){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    ...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    </a:t>
                      </a:r>
                      <a:r>
                        <a:rPr lang="en-US" sz="1200" b="1" baseline="0" dirty="0" err="1" smtClean="0">
                          <a:solidFill>
                            <a:srgbClr val="FF0000"/>
                          </a:solidFill>
                          <a:latin typeface="Consolas" pitchFamily="49" charset="0"/>
                        </a:rPr>
                        <a:t>cmp</a:t>
                      </a:r>
                      <a:r>
                        <a:rPr lang="en-US" sz="1200" b="1" baseline="0" dirty="0" smtClean="0">
                          <a:solidFill>
                            <a:srgbClr val="FF0000"/>
                          </a:solidFill>
                          <a:latin typeface="Consolas" pitchFamily="49" charset="0"/>
                        </a:rPr>
                        <a:t> *= 2;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    if( 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cmp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 + 1 &lt;= net-&gt;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max_residual_new_m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 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        if( </a:t>
                      </a:r>
                      <a:r>
                        <a:rPr lang="en-US" sz="1200" b="1" baseline="0" dirty="0" smtClean="0">
                          <a:solidFill>
                            <a:srgbClr val="FF0000"/>
                          </a:solidFill>
                          <a:latin typeface="Consolas" pitchFamily="49" charset="0"/>
                        </a:rPr>
                        <a:t>new[cmp-1].flow &lt; new[</a:t>
                      </a:r>
                      <a:r>
                        <a:rPr lang="en-US" sz="1200" b="1" baseline="0" dirty="0" err="1" smtClean="0">
                          <a:solidFill>
                            <a:srgbClr val="FF0000"/>
                          </a:solidFill>
                          <a:latin typeface="Consolas" pitchFamily="49" charset="0"/>
                        </a:rPr>
                        <a:t>cmp</a:t>
                      </a:r>
                      <a:r>
                        <a:rPr lang="en-US" sz="1200" b="1" baseline="0" dirty="0" smtClean="0">
                          <a:solidFill>
                            <a:srgbClr val="FF0000"/>
                          </a:solidFill>
                          <a:latin typeface="Consolas" pitchFamily="49" charset="0"/>
                        </a:rPr>
                        <a:t>].flow 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            </a:t>
                      </a:r>
                      <a:r>
                        <a:rPr lang="en-US" sz="1200" b="0" baseline="0" dirty="0" err="1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cmp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++;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} </a:t>
                      </a:r>
                      <a:r>
                        <a:rPr lang="en-US" sz="16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 </a:t>
                      </a:r>
                      <a:r>
                        <a:rPr lang="en-US" sz="12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   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324600" y="2819400"/>
          <a:ext cx="14478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</a:tblGrid>
              <a:tr h="291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576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768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1600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3200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6336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12672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25344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50688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101440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202880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405696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811392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1622784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3245632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6491200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12982464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25964864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51929728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103859456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207718976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ysClr val="windowText" lastClr="000000"/>
                          </a:solidFill>
                          <a:latin typeface="Consolas" pitchFamily="49" charset="0"/>
                        </a:rPr>
                        <a:t>415437888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90600" y="5486400"/>
            <a:ext cx="181011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Code example from </a:t>
            </a:r>
            <a:r>
              <a:rPr lang="en-US" i="1" dirty="0" err="1" smtClean="0"/>
              <a:t>mcf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6172200" y="6172200"/>
            <a:ext cx="207620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Local  address delta in bytes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Data Prefetcher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University of Central Florida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7</a:t>
            </a:fld>
            <a:endParaRPr lang="en-US" altLang="zh-CN"/>
          </a:p>
        </p:txBody>
      </p:sp>
      <p:cxnSp>
        <p:nvCxnSpPr>
          <p:cNvPr id="79" name="Elbow Connector 78"/>
          <p:cNvCxnSpPr/>
          <p:nvPr/>
        </p:nvCxnSpPr>
        <p:spPr bwMode="auto">
          <a:xfrm>
            <a:off x="2290636" y="2843228"/>
            <a:ext cx="985964" cy="890572"/>
          </a:xfrm>
          <a:prstGeom prst="bentConnector3">
            <a:avLst>
              <a:gd name="adj1" fmla="val 50000"/>
            </a:avLst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87" name="Group 86"/>
          <p:cNvGrpSpPr/>
          <p:nvPr/>
        </p:nvGrpSpPr>
        <p:grpSpPr>
          <a:xfrm>
            <a:off x="3051842" y="1981200"/>
            <a:ext cx="1553631" cy="2853155"/>
            <a:chOff x="3429000" y="2057399"/>
            <a:chExt cx="1553631" cy="2853155"/>
          </a:xfrm>
        </p:grpSpPr>
        <p:grpSp>
          <p:nvGrpSpPr>
            <p:cNvPr id="82" name="Group 81"/>
            <p:cNvGrpSpPr/>
            <p:nvPr/>
          </p:nvGrpSpPr>
          <p:grpSpPr>
            <a:xfrm>
              <a:off x="3657600" y="2362199"/>
              <a:ext cx="1021080" cy="1828800"/>
              <a:chOff x="3657600" y="2362199"/>
              <a:chExt cx="1021080" cy="1828800"/>
            </a:xfrm>
          </p:grpSpPr>
          <p:sp>
            <p:nvSpPr>
              <p:cNvPr id="61" name="Rectangle 60"/>
              <p:cNvSpPr/>
              <p:nvPr/>
            </p:nvSpPr>
            <p:spPr bwMode="auto">
              <a:xfrm>
                <a:off x="3657600" y="2362199"/>
                <a:ext cx="822960" cy="1828800"/>
              </a:xfrm>
              <a:prstGeom prst="rect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50800" dir="5400000" algn="ctr" rotWithShape="0">
                  <a:schemeClr val="bg2">
                    <a:lumMod val="40000"/>
                    <a:lumOff val="60000"/>
                  </a:schemeClr>
                </a:outerShdw>
              </a:effectLst>
            </p:spPr>
            <p:txBody>
              <a:bodyPr vert="eaVert" wrap="square" lIns="0" tIns="0" rIns="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3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 bwMode="auto">
              <a:xfrm>
                <a:off x="3657600" y="2590800"/>
                <a:ext cx="822960" cy="1588"/>
              </a:xfrm>
              <a:prstGeom prst="line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4" name="Straight Connector 63"/>
              <p:cNvCxnSpPr/>
              <p:nvPr/>
            </p:nvCxnSpPr>
            <p:spPr bwMode="auto">
              <a:xfrm>
                <a:off x="3657600" y="2817812"/>
                <a:ext cx="822960" cy="1588"/>
              </a:xfrm>
              <a:prstGeom prst="line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5" name="Straight Connector 64"/>
              <p:cNvCxnSpPr/>
              <p:nvPr/>
            </p:nvCxnSpPr>
            <p:spPr bwMode="auto">
              <a:xfrm>
                <a:off x="3657600" y="3046412"/>
                <a:ext cx="822960" cy="1588"/>
              </a:xfrm>
              <a:prstGeom prst="line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6" name="Straight Connector 65"/>
              <p:cNvCxnSpPr/>
              <p:nvPr/>
            </p:nvCxnSpPr>
            <p:spPr bwMode="auto">
              <a:xfrm>
                <a:off x="3657600" y="3276600"/>
                <a:ext cx="822960" cy="1588"/>
              </a:xfrm>
              <a:prstGeom prst="line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7" name="Straight Connector 66"/>
              <p:cNvCxnSpPr/>
              <p:nvPr/>
            </p:nvCxnSpPr>
            <p:spPr bwMode="auto">
              <a:xfrm>
                <a:off x="3657600" y="3503612"/>
                <a:ext cx="822960" cy="1588"/>
              </a:xfrm>
              <a:prstGeom prst="line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8" name="Straight Connector 67"/>
              <p:cNvCxnSpPr/>
              <p:nvPr/>
            </p:nvCxnSpPr>
            <p:spPr bwMode="auto">
              <a:xfrm>
                <a:off x="3657600" y="3732212"/>
                <a:ext cx="822960" cy="1588"/>
              </a:xfrm>
              <a:prstGeom prst="line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9" name="Straight Connector 68"/>
              <p:cNvCxnSpPr/>
              <p:nvPr/>
            </p:nvCxnSpPr>
            <p:spPr bwMode="auto">
              <a:xfrm>
                <a:off x="3657600" y="3960812"/>
                <a:ext cx="822960" cy="1588"/>
              </a:xfrm>
              <a:prstGeom prst="line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5" name="Freeform 74"/>
              <p:cNvSpPr/>
              <p:nvPr/>
            </p:nvSpPr>
            <p:spPr bwMode="auto">
              <a:xfrm>
                <a:off x="4465320" y="3428999"/>
                <a:ext cx="182880" cy="484094"/>
              </a:xfrm>
              <a:custGeom>
                <a:avLst/>
                <a:gdLst>
                  <a:gd name="connsiteX0" fmla="*/ 0 w 182880"/>
                  <a:gd name="connsiteY0" fmla="*/ 484094 h 484094"/>
                  <a:gd name="connsiteX1" fmla="*/ 182880 w 182880"/>
                  <a:gd name="connsiteY1" fmla="*/ 193637 h 484094"/>
                  <a:gd name="connsiteX2" fmla="*/ 0 w 182880"/>
                  <a:gd name="connsiteY2" fmla="*/ 0 h 4840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880" h="484094">
                    <a:moveTo>
                      <a:pt x="0" y="484094"/>
                    </a:moveTo>
                    <a:cubicBezTo>
                      <a:pt x="91440" y="379206"/>
                      <a:pt x="182880" y="274319"/>
                      <a:pt x="182880" y="193637"/>
                    </a:cubicBezTo>
                    <a:cubicBezTo>
                      <a:pt x="182880" y="112955"/>
                      <a:pt x="30480" y="30480"/>
                      <a:pt x="0" y="0"/>
                    </a:cubicBezTo>
                  </a:path>
                </a:pathLst>
              </a:cu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eaVert" wrap="square" lIns="0" tIns="0" rIns="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3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endParaRPr>
              </a:p>
            </p:txBody>
          </p:sp>
          <p:sp>
            <p:nvSpPr>
              <p:cNvPr id="76" name="Freeform 75"/>
              <p:cNvSpPr/>
              <p:nvPr/>
            </p:nvSpPr>
            <p:spPr bwMode="auto">
              <a:xfrm>
                <a:off x="4495800" y="2971799"/>
                <a:ext cx="182880" cy="484094"/>
              </a:xfrm>
              <a:custGeom>
                <a:avLst/>
                <a:gdLst>
                  <a:gd name="connsiteX0" fmla="*/ 0 w 182880"/>
                  <a:gd name="connsiteY0" fmla="*/ 484094 h 484094"/>
                  <a:gd name="connsiteX1" fmla="*/ 182880 w 182880"/>
                  <a:gd name="connsiteY1" fmla="*/ 193637 h 484094"/>
                  <a:gd name="connsiteX2" fmla="*/ 0 w 182880"/>
                  <a:gd name="connsiteY2" fmla="*/ 0 h 4840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880" h="484094">
                    <a:moveTo>
                      <a:pt x="0" y="484094"/>
                    </a:moveTo>
                    <a:cubicBezTo>
                      <a:pt x="91440" y="379206"/>
                      <a:pt x="182880" y="274319"/>
                      <a:pt x="182880" y="193637"/>
                    </a:cubicBezTo>
                    <a:cubicBezTo>
                      <a:pt x="182880" y="112955"/>
                      <a:pt x="30480" y="30480"/>
                      <a:pt x="0" y="0"/>
                    </a:cubicBezTo>
                  </a:path>
                </a:pathLst>
              </a:cu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eaVert" wrap="square" lIns="0" tIns="0" rIns="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3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endParaRPr>
              </a:p>
            </p:txBody>
          </p:sp>
          <p:sp>
            <p:nvSpPr>
              <p:cNvPr id="77" name="Freeform 76"/>
              <p:cNvSpPr/>
              <p:nvPr/>
            </p:nvSpPr>
            <p:spPr bwMode="auto">
              <a:xfrm>
                <a:off x="4495800" y="2438399"/>
                <a:ext cx="182880" cy="484094"/>
              </a:xfrm>
              <a:custGeom>
                <a:avLst/>
                <a:gdLst>
                  <a:gd name="connsiteX0" fmla="*/ 0 w 182880"/>
                  <a:gd name="connsiteY0" fmla="*/ 484094 h 484094"/>
                  <a:gd name="connsiteX1" fmla="*/ 182880 w 182880"/>
                  <a:gd name="connsiteY1" fmla="*/ 193637 h 484094"/>
                  <a:gd name="connsiteX2" fmla="*/ 0 w 182880"/>
                  <a:gd name="connsiteY2" fmla="*/ 0 h 4840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2880" h="484094">
                    <a:moveTo>
                      <a:pt x="0" y="484094"/>
                    </a:moveTo>
                    <a:cubicBezTo>
                      <a:pt x="91440" y="379206"/>
                      <a:pt x="182880" y="274319"/>
                      <a:pt x="182880" y="193637"/>
                    </a:cubicBezTo>
                    <a:cubicBezTo>
                      <a:pt x="182880" y="112955"/>
                      <a:pt x="30480" y="30480"/>
                      <a:pt x="0" y="0"/>
                    </a:cubicBezTo>
                  </a:path>
                </a:pathLst>
              </a:cu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eaVert" wrap="square" lIns="0" tIns="0" rIns="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3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endParaRPr>
              </a:p>
            </p:txBody>
          </p:sp>
        </p:grpSp>
        <p:sp>
          <p:nvSpPr>
            <p:cNvPr id="83" name="TextBox 82"/>
            <p:cNvSpPr txBox="1"/>
            <p:nvPr/>
          </p:nvSpPr>
          <p:spPr>
            <a:xfrm>
              <a:off x="3429000" y="4572000"/>
              <a:ext cx="15536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GHB (N entries)</a:t>
              </a:r>
              <a:endParaRPr lang="en-US" sz="1600" dirty="0"/>
            </a:p>
          </p:txBody>
        </p:sp>
        <p:sp>
          <p:nvSpPr>
            <p:cNvPr id="85" name="Down Arrow 84"/>
            <p:cNvSpPr/>
            <p:nvPr/>
          </p:nvSpPr>
          <p:spPr bwMode="auto">
            <a:xfrm rot="10800000">
              <a:off x="3962400" y="4190999"/>
              <a:ext cx="274320" cy="304800"/>
            </a:xfrm>
            <a:prstGeom prst="downArrow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eaVert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86" name="Down Arrow 85"/>
            <p:cNvSpPr/>
            <p:nvPr/>
          </p:nvSpPr>
          <p:spPr bwMode="auto">
            <a:xfrm rot="10800000">
              <a:off x="3962400" y="2057399"/>
              <a:ext cx="274320" cy="304800"/>
            </a:xfrm>
            <a:prstGeom prst="downArrow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eaVert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</p:grpSp>
      <p:cxnSp>
        <p:nvCxnSpPr>
          <p:cNvPr id="89" name="Straight Arrow Connector 88"/>
          <p:cNvCxnSpPr/>
          <p:nvPr/>
        </p:nvCxnSpPr>
        <p:spPr bwMode="auto">
          <a:xfrm>
            <a:off x="4118642" y="2286000"/>
            <a:ext cx="762000" cy="228600"/>
          </a:xfrm>
          <a:prstGeom prst="straightConnector1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39" name="Group 138"/>
          <p:cNvGrpSpPr/>
          <p:nvPr/>
        </p:nvGrpSpPr>
        <p:grpSpPr>
          <a:xfrm>
            <a:off x="4499642" y="2590800"/>
            <a:ext cx="990600" cy="1803975"/>
            <a:chOff x="4114800" y="2590800"/>
            <a:chExt cx="990600" cy="1803975"/>
          </a:xfrm>
        </p:grpSpPr>
        <p:grpSp>
          <p:nvGrpSpPr>
            <p:cNvPr id="93" name="Group 92"/>
            <p:cNvGrpSpPr/>
            <p:nvPr/>
          </p:nvGrpSpPr>
          <p:grpSpPr>
            <a:xfrm>
              <a:off x="4114800" y="2590800"/>
              <a:ext cx="990600" cy="685800"/>
              <a:chOff x="5638800" y="2743200"/>
              <a:chExt cx="990600" cy="685800"/>
            </a:xfrm>
          </p:grpSpPr>
          <p:sp>
            <p:nvSpPr>
              <p:cNvPr id="91" name="Rounded Rectangle 90"/>
              <p:cNvSpPr/>
              <p:nvPr/>
            </p:nvSpPr>
            <p:spPr bwMode="auto">
              <a:xfrm>
                <a:off x="5715000" y="2743200"/>
                <a:ext cx="838200" cy="685800"/>
              </a:xfrm>
              <a:prstGeom prst="roundRect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50800" dir="5400000" algn="ctr" rotWithShape="0">
                  <a:schemeClr val="bg2">
                    <a:lumMod val="40000"/>
                    <a:lumOff val="60000"/>
                  </a:schemeClr>
                </a:outerShdw>
              </a:effectLst>
            </p:spPr>
            <p:txBody>
              <a:bodyPr vert="eaVert" wrap="square" lIns="0" tIns="0" rIns="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3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endParaRPr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>
                <a:off x="5638800" y="2819400"/>
                <a:ext cx="9906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Prefetch Function</a:t>
                </a:r>
                <a:endParaRPr lang="en-US" sz="1600" dirty="0"/>
              </a:p>
            </p:txBody>
          </p:sp>
        </p:grpSp>
        <p:sp>
          <p:nvSpPr>
            <p:cNvPr id="111" name="TextBox 110"/>
            <p:cNvSpPr txBox="1"/>
            <p:nvPr/>
          </p:nvSpPr>
          <p:spPr>
            <a:xfrm>
              <a:off x="4191000" y="3810000"/>
              <a:ext cx="914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Prefetch requests</a:t>
              </a:r>
              <a:endParaRPr lang="en-US" sz="1600" dirty="0"/>
            </a:p>
          </p:txBody>
        </p:sp>
        <p:cxnSp>
          <p:nvCxnSpPr>
            <p:cNvPr id="113" name="Straight Arrow Connector 112"/>
            <p:cNvCxnSpPr>
              <a:endCxn id="111" idx="0"/>
            </p:cNvCxnSpPr>
            <p:nvPr/>
          </p:nvCxnSpPr>
          <p:spPr bwMode="auto">
            <a:xfrm rot="16200000" flipH="1">
              <a:off x="4350038" y="3511837"/>
              <a:ext cx="558225" cy="38100"/>
            </a:xfrm>
            <a:prstGeom prst="straightConnector1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117" name="Straight Arrow Connector 116"/>
          <p:cNvCxnSpPr/>
          <p:nvPr/>
        </p:nvCxnSpPr>
        <p:spPr bwMode="auto">
          <a:xfrm rot="10800000" flipV="1">
            <a:off x="5108448" y="2286000"/>
            <a:ext cx="686594" cy="229394"/>
          </a:xfrm>
          <a:prstGeom prst="straightConnector1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37" name="Group 136"/>
          <p:cNvGrpSpPr/>
          <p:nvPr/>
        </p:nvGrpSpPr>
        <p:grpSpPr>
          <a:xfrm>
            <a:off x="5871242" y="1722120"/>
            <a:ext cx="2979218" cy="3688080"/>
            <a:chOff x="5707582" y="1722120"/>
            <a:chExt cx="2979218" cy="3688080"/>
          </a:xfrm>
        </p:grpSpPr>
        <p:grpSp>
          <p:nvGrpSpPr>
            <p:cNvPr id="110" name="Group 109"/>
            <p:cNvGrpSpPr/>
            <p:nvPr/>
          </p:nvGrpSpPr>
          <p:grpSpPr>
            <a:xfrm>
              <a:off x="5707582" y="2133600"/>
              <a:ext cx="1302819" cy="3276600"/>
              <a:chOff x="5715000" y="2667000"/>
              <a:chExt cx="1302819" cy="3276600"/>
            </a:xfrm>
          </p:grpSpPr>
          <p:sp>
            <p:nvSpPr>
              <p:cNvPr id="109" name="Rectangle 108"/>
              <p:cNvSpPr/>
              <p:nvPr/>
            </p:nvSpPr>
            <p:spPr bwMode="auto">
              <a:xfrm>
                <a:off x="5715000" y="2667000"/>
                <a:ext cx="1280160" cy="3276600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eaVert" wrap="square" lIns="0" tIns="0" rIns="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3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endParaRP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5939758" y="2764846"/>
                <a:ext cx="838200" cy="283154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18288" tIns="18288" rIns="18288" bIns="18288" rtlCol="0">
                <a:spAutoFit/>
              </a:bodyPr>
              <a:lstStyle/>
              <a:p>
                <a:r>
                  <a:rPr lang="en-US" sz="1600" dirty="0" smtClean="0"/>
                  <a:t>PC</a:t>
                </a:r>
                <a:endParaRPr lang="en-US" sz="1600" dirty="0"/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5939758" y="3048000"/>
                <a:ext cx="838200" cy="533400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18288" tIns="18288" rIns="18288" bIns="18288" rtlCol="0">
                <a:spAutoFit/>
              </a:bodyPr>
              <a:lstStyle/>
              <a:p>
                <a:r>
                  <a:rPr lang="en-US" sz="1600" dirty="0" smtClean="0"/>
                  <a:t>Last </a:t>
                </a:r>
                <a:r>
                  <a:rPr lang="en-US" sz="1600" dirty="0" err="1" smtClean="0"/>
                  <a:t>addr</a:t>
                </a:r>
                <a:endParaRPr lang="en-US" sz="1600" dirty="0"/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5939758" y="3657600"/>
                <a:ext cx="838200" cy="775597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18288" tIns="18288" rIns="18288" bIns="18288" rtlCol="0">
                <a:spAutoFit/>
              </a:bodyPr>
              <a:lstStyle/>
              <a:p>
                <a:r>
                  <a:rPr lang="en-US" sz="1600" dirty="0" smtClean="0"/>
                  <a:t>Last matched stride</a:t>
                </a:r>
                <a:endParaRPr lang="en-US" sz="1600" dirty="0"/>
              </a:p>
            </p:txBody>
          </p:sp>
          <p:sp>
            <p:nvSpPr>
              <p:cNvPr id="103" name="Rectangle 102"/>
              <p:cNvSpPr/>
              <p:nvPr/>
            </p:nvSpPr>
            <p:spPr bwMode="auto">
              <a:xfrm>
                <a:off x="5943600" y="4495800"/>
                <a:ext cx="822960" cy="990600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eaVert" wrap="square" lIns="0" tIns="0" rIns="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3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endParaRPr>
              </a:p>
            </p:txBody>
          </p:sp>
          <p:cxnSp>
            <p:nvCxnSpPr>
              <p:cNvPr id="105" name="Straight Connector 104"/>
              <p:cNvCxnSpPr/>
              <p:nvPr/>
            </p:nvCxnSpPr>
            <p:spPr bwMode="auto">
              <a:xfrm>
                <a:off x="5943600" y="4724400"/>
                <a:ext cx="838200" cy="1588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 bwMode="auto">
              <a:xfrm>
                <a:off x="5943600" y="4951412"/>
                <a:ext cx="838200" cy="1588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 bwMode="auto">
              <a:xfrm>
                <a:off x="5943600" y="5180012"/>
                <a:ext cx="838200" cy="1588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sp>
            <p:nvSpPr>
              <p:cNvPr id="108" name="TextBox 107"/>
              <p:cNvSpPr txBox="1"/>
              <p:nvPr/>
            </p:nvSpPr>
            <p:spPr>
              <a:xfrm>
                <a:off x="5791200" y="5528846"/>
                <a:ext cx="1226619" cy="33855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LDB (FIFO)</a:t>
                </a:r>
                <a:endParaRPr lang="en-US" sz="1600" dirty="0"/>
              </a:p>
            </p:txBody>
          </p:sp>
        </p:grpSp>
        <p:sp>
          <p:nvSpPr>
            <p:cNvPr id="129" name="Rectangle 128"/>
            <p:cNvSpPr/>
            <p:nvPr/>
          </p:nvSpPr>
          <p:spPr bwMode="auto">
            <a:xfrm>
              <a:off x="8046720" y="2133600"/>
              <a:ext cx="640080" cy="3276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eaVert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7162800" y="3124200"/>
              <a:ext cx="761747" cy="101566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6000" dirty="0" smtClean="0"/>
                <a:t>...</a:t>
              </a:r>
              <a:endParaRPr lang="en-US" sz="6000" dirty="0"/>
            </a:p>
          </p:txBody>
        </p:sp>
        <p:sp>
          <p:nvSpPr>
            <p:cNvPr id="131" name="Trapezoid 130"/>
            <p:cNvSpPr/>
            <p:nvPr/>
          </p:nvSpPr>
          <p:spPr bwMode="auto">
            <a:xfrm>
              <a:off x="6355080" y="1722120"/>
              <a:ext cx="2103120" cy="182880"/>
            </a:xfrm>
            <a:prstGeom prst="trapezoid">
              <a:avLst>
                <a:gd name="adj" fmla="val 195197"/>
              </a:avLst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eaVert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cxnSp>
          <p:nvCxnSpPr>
            <p:cNvPr id="133" name="Straight Connector 132"/>
            <p:cNvCxnSpPr/>
            <p:nvPr/>
          </p:nvCxnSpPr>
          <p:spPr bwMode="auto">
            <a:xfrm rot="5400000">
              <a:off x="6438900" y="2019300"/>
              <a:ext cx="228600" cy="158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35" name="Straight Connector 134"/>
            <p:cNvCxnSpPr/>
            <p:nvPr/>
          </p:nvCxnSpPr>
          <p:spPr bwMode="auto">
            <a:xfrm rot="5400000">
              <a:off x="7200106" y="2018506"/>
              <a:ext cx="228600" cy="158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36" name="Straight Connector 135"/>
            <p:cNvCxnSpPr/>
            <p:nvPr/>
          </p:nvCxnSpPr>
          <p:spPr bwMode="auto">
            <a:xfrm rot="5400000">
              <a:off x="8266905" y="2018506"/>
              <a:ext cx="228600" cy="158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178" name="Group 177"/>
          <p:cNvGrpSpPr/>
          <p:nvPr/>
        </p:nvGrpSpPr>
        <p:grpSpPr>
          <a:xfrm>
            <a:off x="1752600" y="1371600"/>
            <a:ext cx="5817700" cy="2362200"/>
            <a:chOff x="1752600" y="1371600"/>
            <a:chExt cx="5817700" cy="2362200"/>
          </a:xfrm>
        </p:grpSpPr>
        <p:grpSp>
          <p:nvGrpSpPr>
            <p:cNvPr id="176" name="Group 175"/>
            <p:cNvGrpSpPr/>
            <p:nvPr/>
          </p:nvGrpSpPr>
          <p:grpSpPr>
            <a:xfrm>
              <a:off x="2057400" y="1371600"/>
              <a:ext cx="5512900" cy="2362200"/>
              <a:chOff x="2057400" y="1371600"/>
              <a:chExt cx="5512900" cy="2362200"/>
            </a:xfrm>
          </p:grpSpPr>
          <p:grpSp>
            <p:nvGrpSpPr>
              <p:cNvPr id="153" name="Group 152"/>
              <p:cNvGrpSpPr/>
              <p:nvPr/>
            </p:nvGrpSpPr>
            <p:grpSpPr>
              <a:xfrm>
                <a:off x="2057400" y="2590800"/>
                <a:ext cx="1219200" cy="1143000"/>
                <a:chOff x="2057400" y="2590800"/>
                <a:chExt cx="1219200" cy="1143000"/>
              </a:xfrm>
            </p:grpSpPr>
            <p:grpSp>
              <p:nvGrpSpPr>
                <p:cNvPr id="144" name="Group 143"/>
                <p:cNvGrpSpPr/>
                <p:nvPr/>
              </p:nvGrpSpPr>
              <p:grpSpPr>
                <a:xfrm>
                  <a:off x="2057400" y="2590800"/>
                  <a:ext cx="918842" cy="457200"/>
                  <a:chOff x="2057400" y="3733800"/>
                  <a:chExt cx="918842" cy="457200"/>
                </a:xfrm>
              </p:grpSpPr>
              <p:sp>
                <p:nvSpPr>
                  <p:cNvPr id="142" name="Oval 141"/>
                  <p:cNvSpPr/>
                  <p:nvPr/>
                </p:nvSpPr>
                <p:spPr bwMode="auto">
                  <a:xfrm>
                    <a:off x="2057400" y="3733800"/>
                    <a:ext cx="838200" cy="457200"/>
                  </a:xfrm>
                  <a:prstGeom prst="ellipse">
                    <a:avLst/>
                  </a:prstGeom>
                  <a:ln>
                    <a:headEnd type="none" w="med" len="med"/>
                    <a:tailEnd type="none" w="med" len="med"/>
                  </a:ln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vert="eaVert" wrap="square" lIns="0" tIns="0" rIns="0" bIns="0" numCol="1" rtlCol="0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3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宋体" pitchFamily="2" charset="-122"/>
                    </a:endParaRPr>
                  </a:p>
                </p:txBody>
              </p:sp>
              <p:sp>
                <p:nvSpPr>
                  <p:cNvPr id="143" name="TextBox 142"/>
                  <p:cNvSpPr txBox="1"/>
                  <p:nvPr/>
                </p:nvSpPr>
                <p:spPr>
                  <a:xfrm>
                    <a:off x="2057400" y="3810000"/>
                    <a:ext cx="918842" cy="292388"/>
                  </a:xfrm>
                  <a:prstGeom prst="rect">
                    <a:avLst/>
                  </a:prstGeom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Index&lt;N-1</a:t>
                    </a:r>
                    <a:endParaRPr lang="en-US" dirty="0"/>
                  </a:p>
                </p:txBody>
              </p:sp>
            </p:grpSp>
            <p:cxnSp>
              <p:nvCxnSpPr>
                <p:cNvPr id="148" name="Elbow Connector 147"/>
                <p:cNvCxnSpPr>
                  <a:stCxn id="142" idx="4"/>
                </p:cNvCxnSpPr>
                <p:nvPr/>
              </p:nvCxnSpPr>
              <p:spPr bwMode="auto">
                <a:xfrm rot="16200000" flipH="1">
                  <a:off x="2533650" y="2990850"/>
                  <a:ext cx="685800" cy="800100"/>
                </a:xfrm>
                <a:prstGeom prst="bentConnector2">
                  <a:avLst/>
                </a:prstGeom>
                <a:ln>
                  <a:headEnd type="none" w="med" len="med"/>
                  <a:tailEnd type="arrow"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</p:cxnSp>
          </p:grpSp>
          <p:cxnSp>
            <p:nvCxnSpPr>
              <p:cNvPr id="155" name="Straight Connector 154"/>
              <p:cNvCxnSpPr>
                <a:stCxn id="142" idx="0"/>
                <a:endCxn id="158" idx="2"/>
              </p:cNvCxnSpPr>
              <p:nvPr/>
            </p:nvCxnSpPr>
            <p:spPr bwMode="auto">
              <a:xfrm rot="5400000" flipH="1" flipV="1">
                <a:off x="2042544" y="2042544"/>
                <a:ext cx="982212" cy="114300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sp>
            <p:nvSpPr>
              <p:cNvPr id="158" name="TextBox 157"/>
              <p:cNvSpPr txBox="1"/>
              <p:nvPr/>
            </p:nvSpPr>
            <p:spPr>
              <a:xfrm>
                <a:off x="2209800" y="1371600"/>
                <a:ext cx="762000" cy="236988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lIns="18288" tIns="18288" rIns="18288" bIns="18288" rtlCol="0">
                <a:spAutoFit/>
              </a:bodyPr>
              <a:lstStyle/>
              <a:p>
                <a:r>
                  <a:rPr lang="en-US" dirty="0" smtClean="0"/>
                  <a:t>Index-N</a:t>
                </a:r>
                <a:endParaRPr lang="en-US" dirty="0"/>
              </a:p>
            </p:txBody>
          </p:sp>
          <p:cxnSp>
            <p:nvCxnSpPr>
              <p:cNvPr id="160" name="Elbow Connector 159"/>
              <p:cNvCxnSpPr>
                <a:endCxn id="131" idx="0"/>
              </p:cNvCxnSpPr>
              <p:nvPr/>
            </p:nvCxnSpPr>
            <p:spPr bwMode="auto">
              <a:xfrm>
                <a:off x="2971800" y="1447800"/>
                <a:ext cx="4598500" cy="274320"/>
              </a:xfrm>
              <a:prstGeom prst="bentConnector2">
                <a:avLst/>
              </a:prstGeom>
              <a:ln>
                <a:headEnd type="none" w="med" len="med"/>
                <a:tailEnd type="arrow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</p:grpSp>
        <p:cxnSp>
          <p:nvCxnSpPr>
            <p:cNvPr id="177" name="Straight Connector 176"/>
            <p:cNvCxnSpPr/>
            <p:nvPr/>
          </p:nvCxnSpPr>
          <p:spPr bwMode="auto">
            <a:xfrm rot="10800000" flipV="1">
              <a:off x="1752600" y="2819400"/>
              <a:ext cx="307848" cy="30034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sp>
        <p:nvSpPr>
          <p:cNvPr id="179" name="Title 1"/>
          <p:cNvSpPr txBox="1">
            <a:spLocks/>
          </p:cNvSpPr>
          <p:nvPr/>
        </p:nvSpPr>
        <p:spPr bwMode="auto">
          <a:xfrm>
            <a:off x="228600" y="518160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  Few static instructions may occupy the whole GHB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kern="0" noProof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  Requires sequential traversal of the linked list   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83" name="Group 182"/>
          <p:cNvGrpSpPr/>
          <p:nvPr/>
        </p:nvGrpSpPr>
        <p:grpSpPr>
          <a:xfrm>
            <a:off x="4191000" y="4394774"/>
            <a:ext cx="1447800" cy="1732182"/>
            <a:chOff x="4191000" y="4394774"/>
            <a:chExt cx="1447800" cy="1732182"/>
          </a:xfrm>
        </p:grpSpPr>
        <p:sp>
          <p:nvSpPr>
            <p:cNvPr id="180" name="TextBox 179"/>
            <p:cNvSpPr txBox="1"/>
            <p:nvPr/>
          </p:nvSpPr>
          <p:spPr>
            <a:xfrm>
              <a:off x="4191000" y="5105400"/>
              <a:ext cx="1447800" cy="1021556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Filtering Redundant Prefetches</a:t>
              </a:r>
              <a:endParaRPr lang="en-US" sz="1800" dirty="0"/>
            </a:p>
          </p:txBody>
        </p:sp>
        <p:cxnSp>
          <p:nvCxnSpPr>
            <p:cNvPr id="182" name="Straight Arrow Connector 181"/>
            <p:cNvCxnSpPr>
              <a:stCxn id="111" idx="2"/>
              <a:endCxn id="180" idx="0"/>
            </p:cNvCxnSpPr>
            <p:nvPr/>
          </p:nvCxnSpPr>
          <p:spPr bwMode="auto">
            <a:xfrm rot="5400000">
              <a:off x="4618659" y="4691016"/>
              <a:ext cx="710625" cy="118142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834358" y="1600200"/>
            <a:ext cx="1462740" cy="2319754"/>
            <a:chOff x="834358" y="1600200"/>
            <a:chExt cx="1462740" cy="2319754"/>
          </a:xfrm>
        </p:grpSpPr>
        <p:grpSp>
          <p:nvGrpSpPr>
            <p:cNvPr id="59" name="Group 58"/>
            <p:cNvGrpSpPr/>
            <p:nvPr/>
          </p:nvGrpSpPr>
          <p:grpSpPr>
            <a:xfrm>
              <a:off x="834358" y="1600200"/>
              <a:ext cx="1451642" cy="1981200"/>
              <a:chOff x="304006" y="1905000"/>
              <a:chExt cx="1451642" cy="1981200"/>
            </a:xfrm>
          </p:grpSpPr>
          <p:sp>
            <p:nvSpPr>
              <p:cNvPr id="41" name="Rectangle 40"/>
              <p:cNvSpPr/>
              <p:nvPr/>
            </p:nvSpPr>
            <p:spPr bwMode="auto">
              <a:xfrm>
                <a:off x="685800" y="2514600"/>
                <a:ext cx="1069848" cy="1371600"/>
              </a:xfrm>
              <a:prstGeom prst="rect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50800" dir="5400000" algn="ctr" rotWithShape="0">
                  <a:schemeClr val="bg2">
                    <a:lumMod val="40000"/>
                    <a:lumOff val="60000"/>
                  </a:schemeClr>
                </a:outerShdw>
              </a:effectLst>
            </p:spPr>
            <p:txBody>
              <a:bodyPr vert="eaVert" wrap="square" lIns="0" tIns="0" rIns="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3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685800" y="3048000"/>
                <a:ext cx="457200" cy="200055"/>
              </a:xfrm>
              <a:prstGeom prst="rect">
                <a:avLst/>
              </a:prstGeom>
              <a:noFill/>
              <a:ln w="22225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dirty="0" smtClean="0"/>
                  <a:t>   Tag   </a:t>
                </a:r>
                <a:endParaRPr lang="en-US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1143000" y="3048000"/>
                <a:ext cx="609600" cy="200055"/>
              </a:xfrm>
              <a:prstGeom prst="rect">
                <a:avLst/>
              </a:prstGeom>
              <a:noFill/>
              <a:ln w="22225">
                <a:solidFill>
                  <a:schemeClr val="tx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dirty="0" smtClean="0"/>
                  <a:t>   Index   </a:t>
                </a:r>
                <a:endParaRPr lang="en-US" dirty="0"/>
              </a:p>
            </p:txBody>
          </p:sp>
          <p:cxnSp>
            <p:nvCxnSpPr>
              <p:cNvPr id="49" name="Straight Arrow Connector 48"/>
              <p:cNvCxnSpPr/>
              <p:nvPr/>
            </p:nvCxnSpPr>
            <p:spPr bwMode="auto">
              <a:xfrm>
                <a:off x="304800" y="3124200"/>
                <a:ext cx="381000" cy="23828"/>
              </a:xfrm>
              <a:prstGeom prst="straightConnector1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55" name="Straight Connector 54"/>
              <p:cNvCxnSpPr/>
              <p:nvPr/>
            </p:nvCxnSpPr>
            <p:spPr bwMode="auto">
              <a:xfrm rot="5400000" flipH="1" flipV="1">
                <a:off x="-305594" y="2514600"/>
                <a:ext cx="1219994" cy="794"/>
              </a:xfrm>
              <a:prstGeom prst="line">
                <a:avLst/>
              </a:prstGeom>
              <a:noFill/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8" name="TextBox 57"/>
              <p:cNvSpPr txBox="1"/>
              <p:nvPr/>
            </p:nvSpPr>
            <p:spPr>
              <a:xfrm>
                <a:off x="304800" y="1905000"/>
                <a:ext cx="4042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PC</a:t>
                </a:r>
                <a:endParaRPr lang="en-US" sz="1400" dirty="0"/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>
              <a:off x="1143000" y="3581400"/>
              <a:ext cx="11540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Index Table</a:t>
              </a:r>
              <a:endParaRPr lang="en-US" sz="1600" dirty="0"/>
            </a:p>
          </p:txBody>
        </p:sp>
      </p:grpSp>
      <p:sp>
        <p:nvSpPr>
          <p:cNvPr id="72" name="Title 1"/>
          <p:cNvSpPr txBox="1">
            <a:spLocks/>
          </p:cNvSpPr>
          <p:nvPr/>
        </p:nvSpPr>
        <p:spPr bwMode="auto">
          <a:xfrm>
            <a:off x="304800" y="4572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Global History Buffer (GHB) Prefetcher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81481E-6 L -0.06285 -0.00231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-1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9" grpId="0"/>
      <p:bldP spid="179" grpId="1"/>
      <p:bldP spid="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Prefetch Function</a:t>
            </a:r>
            <a:br>
              <a:rPr lang="en-US" dirty="0" smtClean="0"/>
            </a:br>
            <a:r>
              <a:rPr lang="en-US" dirty="0" smtClean="0"/>
              <a:t>Detecting Global Stride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1371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sz="1800" dirty="0" smtClean="0"/>
              <a:t>                                 global address stream </a:t>
            </a:r>
            <a:r>
              <a:rPr lang="en-US" sz="1800" dirty="0" smtClean="0">
                <a:sym typeface="Wingdings" pitchFamily="2" charset="2"/>
              </a:rPr>
              <a:t> </a:t>
            </a:r>
            <a:r>
              <a:rPr lang="en-US" sz="1800" dirty="0" smtClean="0"/>
              <a:t>                                    </a:t>
            </a:r>
          </a:p>
          <a:p>
            <a:pPr>
              <a:buNone/>
            </a:pPr>
            <a:r>
              <a:rPr lang="en-US" dirty="0" smtClean="0"/>
              <a:t>      Load A:               </a:t>
            </a:r>
            <a:r>
              <a:rPr lang="en-US" dirty="0" smtClean="0">
                <a:solidFill>
                  <a:srgbClr val="0070C0"/>
                </a:solidFill>
              </a:rPr>
              <a:t>X              Y            Z</a:t>
            </a:r>
          </a:p>
          <a:p>
            <a:pPr>
              <a:buNone/>
            </a:pPr>
            <a:r>
              <a:rPr lang="en-US" dirty="0" smtClean="0"/>
              <a:t>      Load B:        </a:t>
            </a:r>
            <a:r>
              <a:rPr lang="en-US" dirty="0" err="1" smtClean="0">
                <a:solidFill>
                  <a:srgbClr val="00B050"/>
                </a:solidFill>
              </a:rPr>
              <a:t>X+d</a:t>
            </a:r>
            <a:r>
              <a:rPr lang="en-US" dirty="0" smtClean="0">
                <a:solidFill>
                  <a:srgbClr val="00B050"/>
                </a:solidFill>
              </a:rPr>
              <a:t>        </a:t>
            </a:r>
            <a:r>
              <a:rPr lang="en-US" dirty="0" err="1" smtClean="0">
                <a:solidFill>
                  <a:srgbClr val="00B050"/>
                </a:solidFill>
              </a:rPr>
              <a:t>Y+d</a:t>
            </a:r>
            <a:r>
              <a:rPr lang="en-US" dirty="0" smtClean="0">
                <a:solidFill>
                  <a:srgbClr val="00B050"/>
                </a:solidFill>
              </a:rPr>
              <a:t>         </a:t>
            </a:r>
            <a:r>
              <a:rPr lang="en-US" dirty="0" err="1" smtClean="0">
                <a:solidFill>
                  <a:srgbClr val="00B050"/>
                </a:solidFill>
              </a:rPr>
              <a:t>Z+d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8</a:t>
            </a:fld>
            <a:endParaRPr lang="en-US" altLang="zh-CN"/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4191000" y="3808412"/>
            <a:ext cx="1066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Freeform 20"/>
          <p:cNvSpPr/>
          <p:nvPr/>
        </p:nvSpPr>
        <p:spPr bwMode="auto">
          <a:xfrm>
            <a:off x="5334000" y="4267200"/>
            <a:ext cx="200055" cy="941294"/>
          </a:xfrm>
          <a:custGeom>
            <a:avLst/>
            <a:gdLst>
              <a:gd name="connsiteX0" fmla="*/ 0 w 182880"/>
              <a:gd name="connsiteY0" fmla="*/ 484094 h 484094"/>
              <a:gd name="connsiteX1" fmla="*/ 182880 w 182880"/>
              <a:gd name="connsiteY1" fmla="*/ 193637 h 484094"/>
              <a:gd name="connsiteX2" fmla="*/ 0 w 182880"/>
              <a:gd name="connsiteY2" fmla="*/ 0 h 484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880" h="484094">
                <a:moveTo>
                  <a:pt x="0" y="484094"/>
                </a:moveTo>
                <a:cubicBezTo>
                  <a:pt x="91440" y="379206"/>
                  <a:pt x="182880" y="274319"/>
                  <a:pt x="182880" y="193637"/>
                </a:cubicBezTo>
                <a:cubicBezTo>
                  <a:pt x="182880" y="112955"/>
                  <a:pt x="30480" y="30480"/>
                  <a:pt x="0" y="0"/>
                </a:cubicBezTo>
              </a:path>
            </a:pathLst>
          </a:cu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eaVert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8600" y="5986046"/>
            <a:ext cx="1553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GHB (N entries)</a:t>
            </a:r>
            <a:endParaRPr lang="en-US" sz="1600" dirty="0"/>
          </a:p>
        </p:txBody>
      </p:sp>
      <p:sp>
        <p:nvSpPr>
          <p:cNvPr id="31" name="Rectangle 30"/>
          <p:cNvSpPr/>
          <p:nvPr/>
        </p:nvSpPr>
        <p:spPr bwMode="auto">
          <a:xfrm>
            <a:off x="4191000" y="3200400"/>
            <a:ext cx="1097280" cy="2468880"/>
          </a:xfrm>
          <a:prstGeom prst="rect">
            <a:avLst/>
          </a:prstGeom>
          <a:noFill/>
          <a:ln w="222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</a:endParaRPr>
          </a:p>
        </p:txBody>
      </p:sp>
      <p:cxnSp>
        <p:nvCxnSpPr>
          <p:cNvPr id="33" name="Straight Connector 32"/>
          <p:cNvCxnSpPr/>
          <p:nvPr/>
        </p:nvCxnSpPr>
        <p:spPr bwMode="auto">
          <a:xfrm>
            <a:off x="4191000" y="4113212"/>
            <a:ext cx="1066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4191000" y="3505200"/>
            <a:ext cx="1066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4191000" y="4418012"/>
            <a:ext cx="1066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4191000" y="4722812"/>
            <a:ext cx="1066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4191000" y="5027612"/>
            <a:ext cx="1066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4191000" y="5332412"/>
            <a:ext cx="1066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Freeform 38"/>
          <p:cNvSpPr/>
          <p:nvPr/>
        </p:nvSpPr>
        <p:spPr bwMode="auto">
          <a:xfrm>
            <a:off x="5334000" y="3429000"/>
            <a:ext cx="200055" cy="865094"/>
          </a:xfrm>
          <a:custGeom>
            <a:avLst/>
            <a:gdLst>
              <a:gd name="connsiteX0" fmla="*/ 0 w 182880"/>
              <a:gd name="connsiteY0" fmla="*/ 484094 h 484094"/>
              <a:gd name="connsiteX1" fmla="*/ 182880 w 182880"/>
              <a:gd name="connsiteY1" fmla="*/ 193637 h 484094"/>
              <a:gd name="connsiteX2" fmla="*/ 0 w 182880"/>
              <a:gd name="connsiteY2" fmla="*/ 0 h 484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880" h="484094">
                <a:moveTo>
                  <a:pt x="0" y="484094"/>
                </a:moveTo>
                <a:cubicBezTo>
                  <a:pt x="91440" y="379206"/>
                  <a:pt x="182880" y="274319"/>
                  <a:pt x="182880" y="193637"/>
                </a:cubicBezTo>
                <a:cubicBezTo>
                  <a:pt x="182880" y="112955"/>
                  <a:pt x="30480" y="30480"/>
                  <a:pt x="0" y="0"/>
                </a:cubicBezTo>
              </a:path>
            </a:pathLst>
          </a:cu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eaVert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419600" y="4419600"/>
            <a:ext cx="5629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 smtClean="0">
                <a:solidFill>
                  <a:srgbClr val="00B050"/>
                </a:solidFill>
              </a:rPr>
              <a:t>Y+d</a:t>
            </a:r>
            <a:endParaRPr lang="en-US" sz="1600" b="1" dirty="0">
              <a:solidFill>
                <a:srgbClr val="00B05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477446" y="3505200"/>
            <a:ext cx="5517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 smtClean="0">
                <a:solidFill>
                  <a:srgbClr val="00B050"/>
                </a:solidFill>
              </a:rPr>
              <a:t>Z+d</a:t>
            </a:r>
            <a:endParaRPr lang="en-US" sz="1600" b="1" dirty="0">
              <a:solidFill>
                <a:srgbClr val="00B05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544658" y="5029200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X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544658" y="4114800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Y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572000" y="3200400"/>
            <a:ext cx="3209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Z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46" name="Down Arrow 45"/>
          <p:cNvSpPr/>
          <p:nvPr/>
        </p:nvSpPr>
        <p:spPr bwMode="auto">
          <a:xfrm rot="10800000">
            <a:off x="4602480" y="5714999"/>
            <a:ext cx="274320" cy="304800"/>
          </a:xfrm>
          <a:prstGeom prst="downArrow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47" name="Down Arrow 46"/>
          <p:cNvSpPr/>
          <p:nvPr/>
        </p:nvSpPr>
        <p:spPr bwMode="auto">
          <a:xfrm rot="10800000">
            <a:off x="4602480" y="2819400"/>
            <a:ext cx="274320" cy="304800"/>
          </a:xfrm>
          <a:prstGeom prst="downArrow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宋体" pitchFamily="2" charset="-122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1143000" y="3124200"/>
            <a:ext cx="3048001" cy="1600200"/>
            <a:chOff x="1143000" y="4038600"/>
            <a:chExt cx="3048001" cy="1600200"/>
          </a:xfrm>
        </p:grpSpPr>
        <p:cxnSp>
          <p:nvCxnSpPr>
            <p:cNvPr id="49" name="Straight Connector 48"/>
            <p:cNvCxnSpPr/>
            <p:nvPr/>
          </p:nvCxnSpPr>
          <p:spPr bwMode="auto">
            <a:xfrm rot="10800000">
              <a:off x="3733800" y="5410200"/>
              <a:ext cx="457200" cy="76200"/>
            </a:xfrm>
            <a:prstGeom prst="line">
              <a:avLst/>
            </a:prstGeom>
            <a:noFill/>
            <a:ln w="222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 rot="10800000" flipV="1">
              <a:off x="3733800" y="5181600"/>
              <a:ext cx="457200" cy="76200"/>
            </a:xfrm>
            <a:prstGeom prst="line">
              <a:avLst/>
            </a:prstGeom>
            <a:noFill/>
            <a:ln w="222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Straight Connector 51"/>
            <p:cNvCxnSpPr/>
            <p:nvPr/>
          </p:nvCxnSpPr>
          <p:spPr bwMode="auto">
            <a:xfrm rot="10800000">
              <a:off x="3733801" y="4495800"/>
              <a:ext cx="457200" cy="76200"/>
            </a:xfrm>
            <a:prstGeom prst="line">
              <a:avLst/>
            </a:prstGeom>
            <a:noFill/>
            <a:ln w="222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Straight Connector 52"/>
            <p:cNvCxnSpPr/>
            <p:nvPr/>
          </p:nvCxnSpPr>
          <p:spPr bwMode="auto">
            <a:xfrm rot="10800000" flipV="1">
              <a:off x="3733801" y="4267200"/>
              <a:ext cx="457200" cy="76200"/>
            </a:xfrm>
            <a:prstGeom prst="line">
              <a:avLst/>
            </a:prstGeom>
            <a:noFill/>
            <a:ln w="222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4" name="Oval 53"/>
            <p:cNvSpPr/>
            <p:nvPr/>
          </p:nvSpPr>
          <p:spPr bwMode="auto">
            <a:xfrm>
              <a:off x="3276600" y="4191000"/>
              <a:ext cx="457200" cy="457200"/>
            </a:xfrm>
            <a:prstGeom prst="ellipse">
              <a:avLst/>
            </a:prstGeom>
            <a:noFill/>
            <a:ln w="222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eaVert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55" name="Oval 54"/>
            <p:cNvSpPr/>
            <p:nvPr/>
          </p:nvSpPr>
          <p:spPr bwMode="auto">
            <a:xfrm>
              <a:off x="3276600" y="5105400"/>
              <a:ext cx="457200" cy="457200"/>
            </a:xfrm>
            <a:prstGeom prst="ellipse">
              <a:avLst/>
            </a:prstGeom>
            <a:noFill/>
            <a:ln w="222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eaVert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429000" y="4108847"/>
              <a:ext cx="15240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4000" dirty="0" smtClean="0"/>
                <a:t>-</a:t>
              </a:r>
              <a:endParaRPr lang="en-US" sz="40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429000" y="5023247"/>
              <a:ext cx="15240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4000" dirty="0" smtClean="0"/>
                <a:t>-</a:t>
              </a:r>
              <a:endParaRPr lang="en-US" sz="40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143000" y="4572000"/>
              <a:ext cx="1183336" cy="461665"/>
            </a:xfrm>
            <a:prstGeom prst="rect">
              <a:avLst/>
            </a:prstGeom>
            <a:noFill/>
            <a:ln w="22225">
              <a:solidFill>
                <a:schemeClr val="dk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Match ?</a:t>
              </a:r>
              <a:endParaRPr lang="en-US" sz="2400" dirty="0"/>
            </a:p>
          </p:txBody>
        </p:sp>
        <p:cxnSp>
          <p:nvCxnSpPr>
            <p:cNvPr id="60" name="Straight Arrow Connector 59"/>
            <p:cNvCxnSpPr>
              <a:stCxn id="54" idx="2"/>
            </p:cNvCxnSpPr>
            <p:nvPr/>
          </p:nvCxnSpPr>
          <p:spPr bwMode="auto">
            <a:xfrm rot="10800000" flipV="1">
              <a:off x="2286000" y="4419600"/>
              <a:ext cx="990600" cy="152400"/>
            </a:xfrm>
            <a:prstGeom prst="straightConnector1">
              <a:avLst/>
            </a:prstGeom>
            <a:noFill/>
            <a:ln w="222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1" name="Straight Arrow Connector 60"/>
            <p:cNvCxnSpPr>
              <a:stCxn id="55" idx="2"/>
            </p:cNvCxnSpPr>
            <p:nvPr/>
          </p:nvCxnSpPr>
          <p:spPr bwMode="auto">
            <a:xfrm rot="10800000">
              <a:off x="2286000" y="5029200"/>
              <a:ext cx="990600" cy="304800"/>
            </a:xfrm>
            <a:prstGeom prst="straightConnector1">
              <a:avLst/>
            </a:prstGeom>
            <a:noFill/>
            <a:ln w="222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3" name="TextBox 62"/>
            <p:cNvSpPr txBox="1"/>
            <p:nvPr/>
          </p:nvSpPr>
          <p:spPr>
            <a:xfrm>
              <a:off x="2133600" y="4038600"/>
              <a:ext cx="11961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Global delta</a:t>
              </a:r>
              <a:endParaRPr lang="en-US" sz="16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151013" y="5290336"/>
              <a:ext cx="11961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Global delta</a:t>
              </a:r>
              <a:endParaRPr lang="en-US" sz="1600" dirty="0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Prefetch Function</a:t>
            </a:r>
            <a:br>
              <a:rPr lang="en-US" dirty="0" smtClean="0"/>
            </a:br>
            <a:r>
              <a:rPr lang="en-US" dirty="0" smtClean="0"/>
              <a:t>Detecting Delta Correlation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University of Central Florida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1A3C-F9B0-473C-A510-5BCD38C4ACD7}" type="slidenum">
              <a:rPr lang="zh-CN" altLang="en-US" smtClean="0"/>
              <a:pPr/>
              <a:t>9</a:t>
            </a:fld>
            <a:endParaRPr lang="en-US" altLang="zh-CN"/>
          </a:p>
        </p:txBody>
      </p:sp>
      <p:sp>
        <p:nvSpPr>
          <p:cNvPr id="51" name="TextBox 50"/>
          <p:cNvSpPr txBox="1"/>
          <p:nvPr/>
        </p:nvSpPr>
        <p:spPr>
          <a:xfrm>
            <a:off x="2667000" y="1981200"/>
            <a:ext cx="27286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local delta stream </a:t>
            </a:r>
            <a:r>
              <a:rPr lang="en-US" sz="2400" dirty="0" smtClean="0">
                <a:sym typeface="Wingdings" pitchFamily="2" charset="2"/>
              </a:rPr>
              <a:t></a:t>
            </a:r>
            <a:endParaRPr lang="en-US" sz="2400" dirty="0"/>
          </a:p>
        </p:txBody>
      </p:sp>
      <p:sp>
        <p:nvSpPr>
          <p:cNvPr id="62" name="TextBox 61"/>
          <p:cNvSpPr txBox="1"/>
          <p:nvPr/>
        </p:nvSpPr>
        <p:spPr>
          <a:xfrm>
            <a:off x="1295400" y="2510135"/>
            <a:ext cx="1260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Load A: </a:t>
            </a:r>
            <a:endParaRPr lang="en-US" sz="2400" dirty="0"/>
          </a:p>
        </p:txBody>
      </p:sp>
      <p:sp>
        <p:nvSpPr>
          <p:cNvPr id="66" name="TextBox 65"/>
          <p:cNvSpPr txBox="1"/>
          <p:nvPr/>
        </p:nvSpPr>
        <p:spPr>
          <a:xfrm>
            <a:off x="2667000" y="2510135"/>
            <a:ext cx="4156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 b  c  d  a  b  c  d  a  b  c  d  . . .</a:t>
            </a:r>
            <a:endParaRPr lang="en-US" sz="2400" dirty="0"/>
          </a:p>
        </p:txBody>
      </p:sp>
      <p:grpSp>
        <p:nvGrpSpPr>
          <p:cNvPr id="69" name="Group 68"/>
          <p:cNvGrpSpPr/>
          <p:nvPr/>
        </p:nvGrpSpPr>
        <p:grpSpPr>
          <a:xfrm>
            <a:off x="3276600" y="2514600"/>
            <a:ext cx="640080" cy="918865"/>
            <a:chOff x="2667000" y="2514600"/>
            <a:chExt cx="640080" cy="918865"/>
          </a:xfrm>
        </p:grpSpPr>
        <p:sp>
          <p:nvSpPr>
            <p:cNvPr id="67" name="Rectangle 66"/>
            <p:cNvSpPr/>
            <p:nvPr/>
          </p:nvSpPr>
          <p:spPr bwMode="auto">
            <a:xfrm>
              <a:off x="2667000" y="2514600"/>
              <a:ext cx="640080" cy="914400"/>
            </a:xfrm>
            <a:prstGeom prst="rect">
              <a:avLst/>
            </a:prstGeom>
            <a:solidFill>
              <a:srgbClr val="0070C0">
                <a:alpha val="27000"/>
              </a:srgbClr>
            </a:solidFill>
            <a:ln w="1587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eaVert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667000" y="2971800"/>
              <a:ext cx="6286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  b</a:t>
              </a:r>
              <a:endParaRPr lang="en-US" sz="2400" dirty="0"/>
            </a:p>
          </p:txBody>
        </p:sp>
      </p:grpSp>
      <p:sp>
        <p:nvSpPr>
          <p:cNvPr id="71" name="TextBox 70"/>
          <p:cNvSpPr txBox="1"/>
          <p:nvPr/>
        </p:nvSpPr>
        <p:spPr>
          <a:xfrm>
            <a:off x="2743200" y="3810000"/>
            <a:ext cx="41392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 b  c  d  </a:t>
            </a:r>
            <a:r>
              <a:rPr lang="en-US" sz="2400" dirty="0" smtClean="0">
                <a:sym typeface="Wingdings" pitchFamily="2" charset="2"/>
              </a:rPr>
              <a:t> generate prefetches</a:t>
            </a:r>
            <a:endParaRPr lang="en-US" sz="2400" dirty="0"/>
          </a:p>
        </p:txBody>
      </p:sp>
      <p:sp>
        <p:nvSpPr>
          <p:cNvPr id="72" name="TextBox 71"/>
          <p:cNvSpPr txBox="1"/>
          <p:nvPr/>
        </p:nvSpPr>
        <p:spPr>
          <a:xfrm>
            <a:off x="3733800" y="3424535"/>
            <a:ext cx="1226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Match ! </a:t>
            </a:r>
            <a:endParaRPr lang="en-US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77 -4.81481E-6 L 0.03177 -4.8148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77 -4.81481E-6 L 0.0651 -4.81481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/>
    </p:bldLst>
  </p:timing>
</p:sld>
</file>

<file path=ppt/theme/theme1.xml><?xml version="1.0" encoding="utf-8"?>
<a:theme xmlns:a="http://schemas.openxmlformats.org/drawingml/2006/main" name="UCF_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009999"/>
      </a:accent1>
      <a:accent2>
        <a:srgbClr val="0000FF"/>
      </a:accent2>
      <a:accent3>
        <a:srgbClr val="FFFFFF"/>
      </a:accent3>
      <a:accent4>
        <a:srgbClr val="000000"/>
      </a:accent4>
      <a:accent5>
        <a:srgbClr val="AACACA"/>
      </a:accent5>
      <a:accent6>
        <a:srgbClr val="0000E7"/>
      </a:accent6>
      <a:hlink>
        <a:srgbClr val="6666FF"/>
      </a:hlink>
      <a:folHlink>
        <a:srgbClr val="B2B2B2"/>
      </a:folHlink>
    </a:clrScheme>
    <a:fontScheme name="UCF_Template">
      <a:majorFont>
        <a:latin typeface="Arial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eaVert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eaVert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宋体" pitchFamily="2" charset="-122"/>
          </a:defRPr>
        </a:defPPr>
      </a:lstStyle>
    </a:lnDef>
  </a:objectDefaults>
  <a:extraClrSchemeLst>
    <a:extraClrScheme>
      <a:clrScheme name="UCF_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F_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F_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F_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F_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F_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F_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UCF_Template</Template>
  <TotalTime>871</TotalTime>
  <Words>1653</Words>
  <Application>Microsoft PowerPoint</Application>
  <PresentationFormat>On-screen Show (4:3)</PresentationFormat>
  <Paragraphs>571</Paragraphs>
  <Slides>23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UCF_Template</vt:lpstr>
      <vt:lpstr>Combining Local and Global History for High Performance Data Prefetching</vt:lpstr>
      <vt:lpstr>Our Contributions</vt:lpstr>
      <vt:lpstr>Presentation Outline</vt:lpstr>
      <vt:lpstr>Novel Data Localities: Global Stride</vt:lpstr>
      <vt:lpstr>Novel Data Localities: Most Common Stride</vt:lpstr>
      <vt:lpstr>Novel Data Localities: Scalar Stride</vt:lpstr>
      <vt:lpstr>Proposed Data Prefetcher</vt:lpstr>
      <vt:lpstr>Prefetch Function Detecting Global Stride</vt:lpstr>
      <vt:lpstr>Prefetch Function Detecting Delta Correlation</vt:lpstr>
      <vt:lpstr>Prefetch Function Detecting Single Delta Match</vt:lpstr>
      <vt:lpstr>Prefetch Function</vt:lpstr>
      <vt:lpstr>Filtering of Redundant Prefetches</vt:lpstr>
      <vt:lpstr>Filtering of Redundant Prefetches</vt:lpstr>
      <vt:lpstr>Design Space Exploration Prefetch into the L1 or L2 Cache ? </vt:lpstr>
      <vt:lpstr>Design Space Exploration Three Prefetcher Design Points</vt:lpstr>
      <vt:lpstr>Design Space Exploration LDB-only Design</vt:lpstr>
      <vt:lpstr>Storage Cost</vt:lpstr>
      <vt:lpstr>Experimental Results</vt:lpstr>
      <vt:lpstr>Conclusions</vt:lpstr>
      <vt:lpstr>Questions? </vt:lpstr>
      <vt:lpstr>Backup: Experimental Results</vt:lpstr>
      <vt:lpstr>Backup: Experimental Results</vt:lpstr>
      <vt:lpstr>Backup: Experimental Results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Combining Local and Global History for High Performance Data Prefetching</dc:title>
  <dc:creator>cda6938</dc:creator>
  <cp:lastModifiedBy>cda6938</cp:lastModifiedBy>
  <cp:revision>78</cp:revision>
  <dcterms:created xsi:type="dcterms:W3CDTF">2009-02-04T15:12:10Z</dcterms:created>
  <dcterms:modified xsi:type="dcterms:W3CDTF">2009-02-12T00:50:56Z</dcterms:modified>
</cp:coreProperties>
</file>