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sldIdLst>
    <p:sldId id="257" r:id="rId2"/>
    <p:sldId id="261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C0C0C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46" autoAdjust="0"/>
    <p:restoredTop sz="81896" autoAdjust="0"/>
  </p:normalViewPr>
  <p:slideViewPr>
    <p:cSldViewPr>
      <p:cViewPr varScale="1">
        <p:scale>
          <a:sx n="89" d="100"/>
          <a:sy n="89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87850"/>
            <a:ext cx="56102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1" sz="1200"/>
            </a:lvl1pPr>
          </a:lstStyle>
          <a:p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1" sz="1200"/>
            </a:lvl1pPr>
          </a:lstStyle>
          <a:p>
            <a:fld id="{D8DCDB8D-0446-4FA0-AF83-3C2D6EB2B95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36034-C319-4AB1-B9B8-A17555F3CFE0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value</a:t>
            </a:r>
            <a:r>
              <a:rPr lang="en-US" baseline="0" dirty="0" smtClean="0"/>
              <a:t> delta (AVD) can also detect global strides in some cases, such as elements of the same data structure. However, AVG depends on the way memory was allocated.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does it occur</a:t>
            </a:r>
          </a:p>
          <a:p>
            <a:pPr lvl="1"/>
            <a:r>
              <a:rPr lang="en-US" dirty="0" smtClean="0"/>
              <a:t>When the for-loop iterates, the </a:t>
            </a:r>
            <a:r>
              <a:rPr lang="en-US" i="1" dirty="0" err="1" smtClean="0"/>
              <a:t>kk</a:t>
            </a:r>
            <a:r>
              <a:rPr lang="en-US" dirty="0" smtClean="0"/>
              <a:t> values are a constant stride apart. In this case </a:t>
            </a:r>
            <a:r>
              <a:rPr lang="en-US" i="1" dirty="0" smtClean="0"/>
              <a:t>j </a:t>
            </a:r>
            <a:r>
              <a:rPr lang="en-US" dirty="0" smtClean="0"/>
              <a:t> is usually 2 (we loop only twice)</a:t>
            </a:r>
          </a:p>
          <a:p>
            <a:pPr lvl="1"/>
            <a:r>
              <a:rPr lang="en-US" dirty="0" smtClean="0"/>
              <a:t>The next invocation of the for-loop, a different set of addresses are manipulated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smtClean="0"/>
              <a:t>Describe the basic operation of GHB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the weaknesses of the GHB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Introduce our LDBs: Explain how they address the deficiencies of the GHB. We allocate an LDB for each of the most commonly misses load/store. This way, those load/store will go to the LDB without polluting the GHB and without linked list traversal.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Explain that either the GHB or the LDB will provide a history of strides to the prefetch function. The prefetch function will search for patterns in those strides. We explain that later.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 final component of our design in the filtering of </a:t>
            </a:r>
            <a:r>
              <a:rPr lang="en-US" baseline="0" dirty="0" err="1" smtClean="0"/>
              <a:t>rdundant</a:t>
            </a:r>
            <a:r>
              <a:rPr lang="en-US" baseline="0" dirty="0" smtClean="0"/>
              <a:t> prefetches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Point out that some of those prefetch addresses may be redundant and next,</a:t>
            </a:r>
            <a:r>
              <a:rPr lang="en-US" baseline="0" dirty="0" smtClean="0"/>
              <a:t> we explain how to deal with redundant prefetches.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CDB8D-0446-4FA0-AF83-3C2D6EB2B95E}" type="slidenum">
              <a:rPr lang="zh-CN" altLang="en-US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814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80FFA4-8626-456B-AA4A-133E0FEACC6E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17415" name="Picture 7" descr="xutsheadpegas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029200"/>
            <a:ext cx="1268413" cy="1295400"/>
          </a:xfrm>
          <a:prstGeom prst="rect">
            <a:avLst/>
          </a:prstGeom>
          <a:noFill/>
        </p:spPr>
      </p:pic>
      <p:sp>
        <p:nvSpPr>
          <p:cNvPr id="17416" name="AutoShape 8" descr="Pegasus Logo"/>
          <p:cNvSpPr>
            <a:spLocks noChangeAspect="1" noChangeArrowheads="1"/>
          </p:cNvSpPr>
          <p:nvPr/>
        </p:nvSpPr>
        <p:spPr bwMode="auto">
          <a:xfrm>
            <a:off x="4167188" y="3014663"/>
            <a:ext cx="809625" cy="8286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7417" name="Picture 9" descr="xutmhead_uc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590800" cy="422275"/>
          </a:xfrm>
          <a:prstGeom prst="rect">
            <a:avLst/>
          </a:prstGeom>
          <a:noFill/>
        </p:spPr>
      </p:pic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52400" y="152400"/>
            <a:ext cx="89916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52400" y="152400"/>
            <a:ext cx="0" cy="6705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209800" y="5486400"/>
            <a:ext cx="530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800"/>
              <a:t>School of Electrical Engineering and Computer Science</a:t>
            </a:r>
          </a:p>
          <a:p>
            <a:pPr algn="l">
              <a:spcBef>
                <a:spcPct val="0"/>
              </a:spcBef>
            </a:pPr>
            <a:r>
              <a:rPr lang="en-US" altLang="zh-CN" sz="1800"/>
              <a:t>University of Central Florida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17E24-3ED9-4D6D-A507-D3BDCF0300E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511C-BCDE-47A3-B9F0-33F6228383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01A3C-F9B0-473C-A510-5BCD38C4ACD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7D638-D43A-4888-B2F0-66D8E867B1B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D8D41-686C-40E4-BFFE-B2A8B708942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69237-2CC0-47E3-8B7B-59877722537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2275-BDD4-4FEB-8E48-3074BFA6C6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E41AB-2541-4F07-9029-EE4D5571F57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0A96E-BEDE-432F-9355-BA5E30A8CE0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3E2C-644F-46BE-84DA-3094B5338F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624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altLang="zh-CN"/>
              <a:t>University of Central Florida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0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487BA3C-0A40-4DE1-8283-918B8D61F54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52400" y="152400"/>
            <a:ext cx="0" cy="6705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2400" y="152400"/>
            <a:ext cx="89916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393" name="Picture 9" descr="xutsheadpegasu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152400"/>
            <a:ext cx="373063" cy="381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6" name="Rectangle 6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Combining Local and Global History for High Performance Data Prefetching</a:t>
            </a:r>
            <a:endParaRPr lang="en-US" dirty="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Dimitrov and Huiyang Zhou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 Function</a:t>
            </a:r>
            <a:br>
              <a:rPr lang="en-US" dirty="0" smtClean="0"/>
            </a:br>
            <a:r>
              <a:rPr lang="en-US" dirty="0" smtClean="0"/>
              <a:t>Detecting Single Delta Match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51" name="TextBox 50"/>
          <p:cNvSpPr txBox="1"/>
          <p:nvPr/>
        </p:nvSpPr>
        <p:spPr>
          <a:xfrm>
            <a:off x="2667000" y="1981200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local delta stream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2510135"/>
            <a:ext cx="126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 A: 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667000" y="2510135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 x  c  d  a  z  c  d  a  y  c  d  . . .</a:t>
            </a:r>
            <a:endParaRPr lang="en-US" sz="2400" dirty="0"/>
          </a:p>
        </p:txBody>
      </p:sp>
      <p:grpSp>
        <p:nvGrpSpPr>
          <p:cNvPr id="3" name="Group 68"/>
          <p:cNvGrpSpPr/>
          <p:nvPr/>
        </p:nvGrpSpPr>
        <p:grpSpPr>
          <a:xfrm>
            <a:off x="2971800" y="2514600"/>
            <a:ext cx="274320" cy="918865"/>
            <a:chOff x="2667000" y="2514600"/>
            <a:chExt cx="480060" cy="918865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667000" y="2514600"/>
              <a:ext cx="480060" cy="914400"/>
            </a:xfrm>
            <a:prstGeom prst="rect">
              <a:avLst/>
            </a:prstGeom>
            <a:solidFill>
              <a:srgbClr val="0070C0">
                <a:alpha val="27000"/>
              </a:srgbClr>
            </a:solidFill>
            <a:ln w="158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6130" y="2971800"/>
              <a:ext cx="320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644699" y="3890665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 x  c  d  </a:t>
            </a:r>
            <a:r>
              <a:rPr lang="en-US" sz="2400" dirty="0" smtClean="0">
                <a:sym typeface="Wingdings" pitchFamily="2" charset="2"/>
              </a:rPr>
              <a:t> generate prefetches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35299" y="3505200"/>
            <a:ext cx="122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Match ! 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024 L 0.03507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-4.81481E-6 L 0.0684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4 -0.00023 L 0.10174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no delta correlation is detected, generate 2 prefetches</a:t>
            </a:r>
          </a:p>
          <a:p>
            <a:pPr lvl="1"/>
            <a:r>
              <a:rPr lang="en-US" dirty="0" smtClean="0"/>
              <a:t>Prefetch last matched stride to approximate most common stride. </a:t>
            </a:r>
          </a:p>
          <a:p>
            <a:pPr lvl="1"/>
            <a:r>
              <a:rPr lang="en-US" dirty="0" smtClean="0"/>
              <a:t>Next line prefetch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output of the prefetch function is a buffer (up to max prefetch degree) filled with potential prefetch addresses.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of Redundant Prefetches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r>
              <a:rPr lang="en-US" dirty="0" smtClean="0"/>
              <a:t>Local redundant prefetches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066800" y="1828800"/>
            <a:ext cx="297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 A address stream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2286000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miss: 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193" y="22860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prefetch: </a:t>
            </a:r>
            <a:r>
              <a:rPr lang="en-US" sz="2400" b="1" dirty="0" smtClean="0">
                <a:solidFill>
                  <a:srgbClr val="0070C0"/>
                </a:solidFill>
              </a:rPr>
              <a:t>b, c, d, 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time 1: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738735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 (</a:t>
            </a:r>
            <a:r>
              <a:rPr lang="en-US" sz="2400" dirty="0" err="1" smtClean="0"/>
              <a:t>pref</a:t>
            </a:r>
            <a:r>
              <a:rPr lang="en-US" sz="2400" dirty="0" smtClean="0"/>
              <a:t> bit ON): 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6193" y="2738735"/>
            <a:ext cx="2361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prefetch: </a:t>
            </a:r>
            <a:r>
              <a:rPr lang="en-US" sz="2400" b="1" dirty="0" smtClean="0">
                <a:solidFill>
                  <a:srgbClr val="0070C0"/>
                </a:solidFill>
              </a:rPr>
              <a:t>c, d, e, f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2738735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time 2: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195935"/>
            <a:ext cx="25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 (</a:t>
            </a:r>
            <a:r>
              <a:rPr lang="en-US" sz="2400" dirty="0" err="1" smtClean="0"/>
              <a:t>pref</a:t>
            </a:r>
            <a:r>
              <a:rPr lang="en-US" sz="2400" dirty="0" smtClean="0"/>
              <a:t> bit ON): 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6193" y="3195935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prefetch: </a:t>
            </a:r>
            <a:r>
              <a:rPr lang="en-US" sz="2400" b="1" dirty="0" smtClean="0">
                <a:solidFill>
                  <a:srgbClr val="0070C0"/>
                </a:solidFill>
              </a:rPr>
              <a:t>d, e, f, g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3195935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time 3: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09600" y="403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200" kern="0" dirty="0" smtClean="0">
                <a:latin typeface="+mn-lt"/>
                <a:ea typeface="+mn-ea"/>
              </a:rPr>
              <a:t>Global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redundant prefetches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6801" y="4567534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Load B prefetches: a+8, x, y, etc.</a:t>
            </a:r>
          </a:p>
          <a:p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172200" y="28956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477000" y="28956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6781800" y="28956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172200" y="33528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477000" y="33528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6705600" y="33528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56388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200" kern="0" noProof="0" dirty="0" smtClean="0">
                <a:latin typeface="+mn-lt"/>
                <a:ea typeface="+mn-ea"/>
              </a:rPr>
              <a:t>	Other loads/stores use data in the same cache line as Load A. 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90600" y="5029200"/>
            <a:ext cx="518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Load C prefetches: b+16, w, z, etc.</a:t>
            </a:r>
          </a:p>
          <a:p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3886200" y="47244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3962400" y="5181600"/>
            <a:ext cx="304800" cy="228600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of Redundant Prefetches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r>
              <a:rPr lang="en-US" dirty="0" smtClean="0"/>
              <a:t>Filtering local redundant prefetches</a:t>
            </a:r>
          </a:p>
          <a:p>
            <a:pPr lvl="1"/>
            <a:r>
              <a:rPr lang="en-US" dirty="0" smtClean="0"/>
              <a:t>Add a confidence bit to each LDB to indicate that we have already prefetched the full prefetch degree</a:t>
            </a:r>
          </a:p>
          <a:p>
            <a:pPr lvl="1"/>
            <a:r>
              <a:rPr lang="en-US" dirty="0" smtClean="0"/>
              <a:t>If conf bit is set, make only 1 prefetch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066800" y="3124200"/>
            <a:ext cx="297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 A address stream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581400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miss: 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193" y="35814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prefetch: </a:t>
            </a:r>
            <a:r>
              <a:rPr lang="en-US" sz="2400" b="1" dirty="0" smtClean="0">
                <a:solidFill>
                  <a:srgbClr val="0070C0"/>
                </a:solidFill>
              </a:rPr>
              <a:t>b, c, d, 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581400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time 1: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034135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 (</a:t>
            </a:r>
            <a:r>
              <a:rPr lang="en-US" sz="2400" dirty="0" err="1" smtClean="0"/>
              <a:t>pref</a:t>
            </a:r>
            <a:r>
              <a:rPr lang="en-US" sz="2400" dirty="0" smtClean="0"/>
              <a:t> bit ON): 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6193" y="4034135"/>
            <a:ext cx="145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prefetch: </a:t>
            </a:r>
            <a:r>
              <a:rPr lang="en-US" sz="2400" b="1" dirty="0" smtClean="0">
                <a:solidFill>
                  <a:srgbClr val="0070C0"/>
                </a:solidFill>
              </a:rPr>
              <a:t>f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034135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time 2: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85800" y="45720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Filtering global redundant prefetches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dirty="0" smtClean="0">
                <a:latin typeface="+mn-lt"/>
              </a:rPr>
              <a:t>Use a MSHR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dirty="0" smtClean="0">
                <a:latin typeface="+mn-lt"/>
              </a:rPr>
              <a:t>Use a Bloom filter. On a Bloom filter hit, drop the prefetch. Reset the Bloom filter periodically.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75526" y="35769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conf: </a:t>
            </a:r>
            <a:r>
              <a:rPr lang="en-US" sz="2400" dirty="0" smtClean="0">
                <a:solidFill>
                  <a:srgbClr val="0070C0"/>
                </a:solidFill>
              </a:rPr>
              <a:t>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372" y="40341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conf: </a:t>
            </a:r>
            <a:r>
              <a:rPr lang="en-US" sz="2400" dirty="0" smtClean="0">
                <a:solidFill>
                  <a:srgbClr val="0070C0"/>
                </a:solidFill>
              </a:rPr>
              <a:t>ON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Exploration</a:t>
            </a:r>
            <a:br>
              <a:rPr lang="en-US" dirty="0" smtClean="0"/>
            </a:br>
            <a:r>
              <a:rPr lang="en-US" dirty="0" smtClean="0"/>
              <a:t>Prefetch into the L1 or L2 Cache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We advocate for prefetching into the L1 cache</a:t>
            </a:r>
          </a:p>
          <a:p>
            <a:pPr lvl="1">
              <a:buFont typeface="Book Antiqua" pitchFamily="18" charset="0"/>
              <a:buChar char="+"/>
            </a:pPr>
            <a:r>
              <a:rPr lang="en-US" dirty="0" smtClean="0"/>
              <a:t>L1-cache hits are better than L2-cache hits</a:t>
            </a:r>
          </a:p>
          <a:p>
            <a:pPr lvl="1">
              <a:buFont typeface="Book Antiqua" pitchFamily="18" charset="0"/>
              <a:buChar char="+"/>
            </a:pPr>
            <a:r>
              <a:rPr lang="en-US" dirty="0" smtClean="0"/>
              <a:t>More accurate address stream</a:t>
            </a:r>
          </a:p>
          <a:p>
            <a:pPr lvl="1">
              <a:buFont typeface="Book Antiqua" pitchFamily="18" charset="0"/>
              <a:buChar char="+"/>
            </a:pPr>
            <a:r>
              <a:rPr lang="en-US" dirty="0" smtClean="0"/>
              <a:t>Access to the program counter (PC)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Latency is more critical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Exploration</a:t>
            </a:r>
            <a:br>
              <a:rPr lang="en-US" dirty="0" smtClean="0"/>
            </a:br>
            <a:r>
              <a:rPr lang="en-US" dirty="0" smtClean="0"/>
              <a:t>Three Prefetcher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GHB-LDB-v1:  Highest performance design, using MSHRs to remove redundant prefetches. </a:t>
            </a:r>
          </a:p>
          <a:p>
            <a:r>
              <a:rPr lang="en-US" dirty="0" smtClean="0"/>
              <a:t>GHB-LDB-v2:  Scaled down design, using Bloom filter to remove redundant prefetches. </a:t>
            </a:r>
          </a:p>
          <a:p>
            <a:r>
              <a:rPr lang="en-US" dirty="0" smtClean="0"/>
              <a:t>LDB-only:  Very complexity and latency efficient design.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Exploration</a:t>
            </a:r>
            <a:br>
              <a:rPr lang="en-US" dirty="0" smtClean="0"/>
            </a:br>
            <a:r>
              <a:rPr lang="en-US" dirty="0" smtClean="0"/>
              <a:t>LDB-only Design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343400" y="1905000"/>
            <a:ext cx="4343400" cy="3886200"/>
          </a:xfrm>
        </p:spPr>
        <p:txBody>
          <a:bodyPr/>
          <a:lstStyle/>
          <a:p>
            <a:r>
              <a:rPr lang="en-US" dirty="0" smtClean="0"/>
              <a:t>Each entry in the table is an LDB. (a FIFO of last several deltas, last address and a confidence bit)</a:t>
            </a:r>
          </a:p>
          <a:p>
            <a:r>
              <a:rPr lang="en-US" dirty="0" smtClean="0"/>
              <a:t>Can detect all the stride patterns, except global stride</a:t>
            </a:r>
          </a:p>
          <a:p>
            <a:r>
              <a:rPr lang="en-US" dirty="0" smtClean="0"/>
              <a:t>Latency efficient:  no linked list traversal, quick Bloom filter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16</a:t>
            </a:fld>
            <a:endParaRPr lang="en-US" altLang="zh-CN"/>
          </a:p>
        </p:txBody>
      </p:sp>
      <p:grpSp>
        <p:nvGrpSpPr>
          <p:cNvPr id="7" name="Group 6"/>
          <p:cNvGrpSpPr/>
          <p:nvPr/>
        </p:nvGrpSpPr>
        <p:grpSpPr>
          <a:xfrm>
            <a:off x="381000" y="1295400"/>
            <a:ext cx="1475788" cy="2319754"/>
            <a:chOff x="834358" y="1600200"/>
            <a:chExt cx="1475788" cy="2319754"/>
          </a:xfrm>
        </p:grpSpPr>
        <p:grpSp>
          <p:nvGrpSpPr>
            <p:cNvPr id="8" name="Group 58"/>
            <p:cNvGrpSpPr/>
            <p:nvPr/>
          </p:nvGrpSpPr>
          <p:grpSpPr>
            <a:xfrm>
              <a:off x="834358" y="1600200"/>
              <a:ext cx="1451642" cy="1981200"/>
              <a:chOff x="304006" y="1905000"/>
              <a:chExt cx="1451642" cy="19812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685800" y="2514600"/>
                <a:ext cx="1069848" cy="1371600"/>
              </a:xfrm>
              <a:prstGeom prst="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bg2">
                    <a:lumMod val="40000"/>
                    <a:lumOff val="60000"/>
                  </a:schemeClr>
                </a:outerShdw>
              </a:effectLst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85800" y="3048000"/>
                <a:ext cx="457200" cy="20005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dirty="0" smtClean="0"/>
                  <a:t>   Tag   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43000" y="3048000"/>
                <a:ext cx="609600" cy="20005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dirty="0" smtClean="0"/>
                  <a:t>   LDB   </a:t>
                </a:r>
                <a:endParaRPr lang="en-US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304800" y="3124200"/>
                <a:ext cx="381000" cy="23828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5400000" flipH="1" flipV="1">
                <a:off x="-305594" y="2514600"/>
                <a:ext cx="1219994" cy="794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04800" y="1905000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PC</a:t>
                </a:r>
                <a:endParaRPr lang="en-US" sz="14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215358" y="3581400"/>
              <a:ext cx="1094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LDB Table</a:t>
              </a:r>
              <a:endParaRPr lang="en-US" sz="16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70842" y="2178844"/>
            <a:ext cx="990600" cy="1803975"/>
            <a:chOff x="4114800" y="2590800"/>
            <a:chExt cx="990600" cy="1803975"/>
          </a:xfrm>
        </p:grpSpPr>
        <p:grpSp>
          <p:nvGrpSpPr>
            <p:cNvPr id="17" name="Group 92"/>
            <p:cNvGrpSpPr/>
            <p:nvPr/>
          </p:nvGrpSpPr>
          <p:grpSpPr>
            <a:xfrm>
              <a:off x="4114800" y="2590800"/>
              <a:ext cx="990600" cy="685800"/>
              <a:chOff x="5638800" y="2743200"/>
              <a:chExt cx="990600" cy="685800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5715000" y="2743200"/>
                <a:ext cx="838200" cy="685800"/>
              </a:xfrm>
              <a:prstGeom prst="round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bg2">
                    <a:lumMod val="40000"/>
                    <a:lumOff val="60000"/>
                  </a:schemeClr>
                </a:outerShdw>
              </a:effectLst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38800" y="28194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Prefetch Function</a:t>
                </a:r>
                <a:endParaRPr lang="en-US" sz="16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191000" y="3810000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Prefetch requests</a:t>
              </a:r>
              <a:endParaRPr lang="en-US" sz="1600" dirty="0"/>
            </a:p>
          </p:txBody>
        </p:sp>
        <p:cxnSp>
          <p:nvCxnSpPr>
            <p:cNvPr id="19" name="Straight Arrow Connector 18"/>
            <p:cNvCxnSpPr>
              <a:endCxn id="18" idx="0"/>
            </p:cNvCxnSpPr>
            <p:nvPr/>
          </p:nvCxnSpPr>
          <p:spPr bwMode="auto">
            <a:xfrm rot="16200000" flipH="1">
              <a:off x="4350038" y="3511837"/>
              <a:ext cx="558225" cy="38100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362200" y="3982818"/>
            <a:ext cx="1447800" cy="1425715"/>
            <a:chOff x="4191000" y="4394774"/>
            <a:chExt cx="1447800" cy="1425715"/>
          </a:xfrm>
        </p:grpSpPr>
        <p:sp>
          <p:nvSpPr>
            <p:cNvPr id="23" name="TextBox 22"/>
            <p:cNvSpPr txBox="1"/>
            <p:nvPr/>
          </p:nvSpPr>
          <p:spPr>
            <a:xfrm>
              <a:off x="4191000" y="5105400"/>
              <a:ext cx="1447800" cy="715089"/>
            </a:xfrm>
            <a:prstGeom prst="roundRect">
              <a:avLst/>
            </a:prstGeom>
            <a:ln/>
            <a:effectLst>
              <a:outerShdw blurRad="50800" dist="50800" dir="5400000" algn="ctr" rotWithShape="0">
                <a:schemeClr val="bg2">
                  <a:lumMod val="40000"/>
                  <a:lumOff val="6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Bloom Filter</a:t>
              </a:r>
              <a:endParaRPr lang="en-US" sz="1800" dirty="0"/>
            </a:p>
          </p:txBody>
        </p:sp>
        <p:cxnSp>
          <p:nvCxnSpPr>
            <p:cNvPr id="24" name="Straight Arrow Connector 23"/>
            <p:cNvCxnSpPr>
              <a:endCxn id="23" idx="0"/>
            </p:cNvCxnSpPr>
            <p:nvPr/>
          </p:nvCxnSpPr>
          <p:spPr bwMode="auto">
            <a:xfrm rot="5400000">
              <a:off x="4618660" y="4691015"/>
              <a:ext cx="710625" cy="118144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Straight Arrow Connector 25"/>
          <p:cNvCxnSpPr/>
          <p:nvPr/>
        </p:nvCxnSpPr>
        <p:spPr bwMode="auto">
          <a:xfrm flipV="1">
            <a:off x="1829594" y="2521744"/>
            <a:ext cx="917448" cy="16684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r>
              <a:rPr lang="en-US" dirty="0" smtClean="0"/>
              <a:t>Storage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17</a:t>
            </a:fld>
            <a:endParaRPr lang="en-US" altLang="zh-C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95400"/>
          <a:ext cx="8153400" cy="48395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24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Storage Cost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GHB-LDB-1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GHB-LDB-2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LDB-only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Index Table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256-entry 8-way 9728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256-entry 8-way 9728 bits 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64-entry 8-way 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GHB 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192 entry 192 * (32+8) 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7680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128 entry 128 * (32+7) 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4992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Prefetch Func.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1120 bits 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1120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1120 bits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Prefetch MSHR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256-entry 8-way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256*(21+3)=6144 bits 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Bloom filter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2048 + 8-bit reset counter 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4096 + 9-bit reset counter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LDBs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16 LDBs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16*(7*32+32+32+32+5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5200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 LDBs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16*(7*32+32+32+32+4+1)=5200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64 LDBs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64*(7*24+32+32+3+1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15104 bits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Counters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100 bits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18415" marR="18415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29972 bits (3.7kB)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23196 bits (2.9kB)</a:t>
                      </a: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20329 bits (2kB)</a:t>
                      </a:r>
                    </a:p>
                  </a:txBody>
                  <a:tcPr marL="18415" marR="18415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304800" y="2209800"/>
            <a:ext cx="553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best performing design point GHB-LDB-v1 </a:t>
            </a:r>
            <a:endParaRPr 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2743200"/>
          <a:ext cx="8534403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953000"/>
            <a:ext cx="514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Avg. speedup for other two designs: 1.60X and 1.56X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introduce a high performance prefetcher design for prefetching into the L1 cache. </a:t>
            </a:r>
          </a:p>
          <a:p>
            <a:r>
              <a:rPr lang="en-US" dirty="0" smtClean="0"/>
              <a:t>Discover and utilize novel localities in the global and local address streams</a:t>
            </a:r>
          </a:p>
          <a:p>
            <a:r>
              <a:rPr lang="en-US" dirty="0" smtClean="0"/>
              <a:t>Emphasize the importance of filtering redundant prefetches and proposing mechanisms to accomplish the task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New localities in the local and global address stream</a:t>
            </a:r>
          </a:p>
          <a:p>
            <a:r>
              <a:rPr lang="en-US" dirty="0" smtClean="0"/>
              <a:t>A high performance prefetcher design</a:t>
            </a:r>
          </a:p>
          <a:p>
            <a:r>
              <a:rPr lang="en-US" dirty="0" smtClean="0"/>
              <a:t>Mechanisms for eliminating redundant prefetches</a:t>
            </a:r>
          </a:p>
          <a:p>
            <a:r>
              <a:rPr lang="en-US" dirty="0" smtClean="0"/>
              <a:t>Advocating for L1-cache data prefetchers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20</a:t>
            </a:fld>
            <a:endParaRPr lang="en-US" altLang="zh-CN"/>
          </a:p>
        </p:txBody>
      </p:sp>
      <p:pic>
        <p:nvPicPr>
          <p:cNvPr id="3076" name="Picture 4" descr="C:\Documents and Settings\cda6938\Local Settings\Temporary Internet Files\Content.IE5\WBW3KVHW\MPj043955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373557"/>
            <a:ext cx="3051048" cy="457004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Backup: Experimental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304800" y="1371600"/>
            <a:ext cx="553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best performing design point GHB-LDB-v1 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440668"/>
            <a:ext cx="846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best performing design point GHB-LDB-v1, prefetching into the L2 cache*</a:t>
            </a:r>
            <a:endParaRPr 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7526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38862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1.57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5791200"/>
            <a:ext cx="763907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*Due to a problem with our MSHR implementation while prefetching into the L2-cache, we use a Bloom filter.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Backup: Experimental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22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304800" y="1371600"/>
            <a:ext cx="631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GHB-LDB-v1, no filtering of redundant prefetches 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440668"/>
            <a:ext cx="857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original GHB design, prefetching into L1, no filtering of redundant prefetches</a:t>
            </a:r>
            <a:endParaRPr 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7526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1.62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1.12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38862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1.09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5943600"/>
            <a:ext cx="763907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*Due to a problem with our MSHR implementation, when prefetching into the L2-cache, we use a Bloom filter.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Backup: Experimental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304800" y="137160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</a:t>
            </a:r>
            <a:r>
              <a:rPr lang="en-US" sz="1800" dirty="0" smtClean="0"/>
              <a:t>GHB-LDB-v2</a:t>
            </a:r>
            <a:endParaRPr 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7526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2.53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1.95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1.59</a:t>
                      </a:r>
                    </a:p>
                  </a:txBody>
                  <a:tcPr marL="36830" marR="368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1.84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1.12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0.94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1.57</a:t>
                      </a:r>
                    </a:p>
                  </a:txBody>
                  <a:tcPr marL="36830" marR="368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1.01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2.80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1.83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1.13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1.51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1.65</a:t>
                      </a:r>
                    </a:p>
                  </a:txBody>
                  <a:tcPr marL="36830" marR="36830" marT="0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3886200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bzip2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milc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omnetpp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soplex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xalan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2.83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1.91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1.13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0.89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1.54</a:t>
                      </a:r>
                    </a:p>
                  </a:txBody>
                  <a:tcPr marL="36830" marR="368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2.92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1.85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1.47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0.85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1.53</a:t>
                      </a:r>
                    </a:p>
                  </a:txBody>
                  <a:tcPr marL="36830" marR="368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1.04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2.91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1.84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2.48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1.55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1.30</a:t>
                      </a: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1.63</a:t>
                      </a:r>
                    </a:p>
                  </a:txBody>
                  <a:tcPr marL="36830" marR="36830" marT="0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505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Speedup for </a:t>
            </a:r>
            <a:r>
              <a:rPr lang="en-US" sz="1800" dirty="0" smtClean="0"/>
              <a:t>LDB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Novel data localities in the address stream</a:t>
            </a:r>
          </a:p>
          <a:p>
            <a:r>
              <a:rPr lang="en-US" dirty="0" smtClean="0"/>
              <a:t>Proposed data prefetcher</a:t>
            </a:r>
          </a:p>
          <a:p>
            <a:r>
              <a:rPr lang="en-US" dirty="0" smtClean="0"/>
              <a:t>Filtering of redundant prefetches</a:t>
            </a:r>
          </a:p>
          <a:p>
            <a:r>
              <a:rPr lang="en-US" dirty="0" smtClean="0"/>
              <a:t>Design Space Exploration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Novel Data Localities: Global Stride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b="1" dirty="0" smtClean="0"/>
              <a:t>Global Stride </a:t>
            </a:r>
            <a:r>
              <a:rPr lang="en-US" dirty="0" smtClean="0"/>
              <a:t>exists when there is a constant stride between addresses of two </a:t>
            </a:r>
            <a:r>
              <a:rPr lang="en-US" b="1" i="1" dirty="0" smtClean="0"/>
              <a:t>different</a:t>
            </a:r>
            <a:r>
              <a:rPr lang="en-US" i="1" dirty="0" smtClean="0"/>
              <a:t> </a:t>
            </a:r>
            <a:r>
              <a:rPr lang="en-US" dirty="0" smtClean="0"/>
              <a:t>instructions.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sz="1800" dirty="0" smtClean="0"/>
              <a:t>                                 global address stream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  Load A:               </a:t>
            </a:r>
            <a:r>
              <a:rPr lang="en-US" dirty="0" smtClean="0">
                <a:solidFill>
                  <a:srgbClr val="0070C0"/>
                </a:solidFill>
              </a:rPr>
              <a:t>X              Y            Z</a:t>
            </a:r>
          </a:p>
          <a:p>
            <a:pPr>
              <a:buNone/>
            </a:pPr>
            <a:r>
              <a:rPr lang="en-US" dirty="0" smtClean="0"/>
              <a:t>      Load B:            </a:t>
            </a:r>
            <a:r>
              <a:rPr lang="en-US" dirty="0" err="1" smtClean="0">
                <a:solidFill>
                  <a:srgbClr val="00B050"/>
                </a:solidFill>
              </a:rPr>
              <a:t>X+d</a:t>
            </a:r>
            <a:r>
              <a:rPr lang="en-US" dirty="0" smtClean="0">
                <a:solidFill>
                  <a:srgbClr val="00B050"/>
                </a:solidFill>
              </a:rPr>
              <a:t>        </a:t>
            </a:r>
            <a:r>
              <a:rPr lang="en-US" dirty="0" err="1" smtClean="0">
                <a:solidFill>
                  <a:srgbClr val="00B050"/>
                </a:solidFill>
              </a:rPr>
              <a:t>Y+d</a:t>
            </a:r>
            <a:r>
              <a:rPr lang="en-US" dirty="0" smtClean="0">
                <a:solidFill>
                  <a:srgbClr val="00B050"/>
                </a:solidFill>
              </a:rPr>
              <a:t>         </a:t>
            </a:r>
            <a:r>
              <a:rPr lang="en-US" dirty="0" err="1" smtClean="0">
                <a:solidFill>
                  <a:srgbClr val="00B050"/>
                </a:solidFill>
              </a:rPr>
              <a:t>Z+d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  </a:t>
            </a:r>
          </a:p>
          <a:p>
            <a:r>
              <a:rPr lang="en-US" dirty="0" smtClean="0"/>
              <a:t>When does it occur</a:t>
            </a:r>
          </a:p>
          <a:p>
            <a:pPr lvl="1"/>
            <a:r>
              <a:rPr lang="en-US" dirty="0" smtClean="0"/>
              <a:t>Load/store instructions access adjacent elements of a data structure	</a:t>
            </a:r>
          </a:p>
          <a:p>
            <a:pPr lvl="1"/>
            <a:r>
              <a:rPr lang="en-US" dirty="0" smtClean="0"/>
              <a:t>Address-Value Delta [MICRO-38] is also a form of global stride 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University of Central Florida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Novel Data Localities: Most Common Stride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b="1" dirty="0" smtClean="0"/>
              <a:t>Most Common Stride </a:t>
            </a:r>
            <a:r>
              <a:rPr lang="en-US" dirty="0" smtClean="0"/>
              <a:t>exists when a constant pattern is disrupted from time to time.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1800" dirty="0" smtClean="0"/>
              <a:t>                            local address delta stream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  Store A:	</a:t>
            </a:r>
            <a:r>
              <a:rPr lang="en-US" dirty="0" smtClean="0">
                <a:solidFill>
                  <a:srgbClr val="0070C0"/>
                </a:solidFill>
              </a:rPr>
              <a:t>D    X    D    Y    D    Z    D  …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r>
              <a:rPr lang="en-US" dirty="0" smtClean="0"/>
              <a:t>When does it occur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5</a:t>
            </a:fld>
            <a:endParaRPr lang="en-US" altLang="zh-CN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581400"/>
          <a:ext cx="426720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for (j =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lll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= 0; j &lt;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ll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; ++j){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x =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psv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-&gt;value(j);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 if (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isNotZero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(x,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eps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)){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    k =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psv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-&gt;index(j);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   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kk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=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u.row.start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[k] + (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u.row.len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[k]++);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   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u.col.idx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[m++] = k;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   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u.row.idx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[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kk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] =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i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;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/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   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u.row.val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[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kk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] = x;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    ++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lll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    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... 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77000" y="2971800"/>
          <a:ext cx="8382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291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47316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47212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47236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47068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47164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47132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47356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791200"/>
            <a:ext cx="20136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example from </a:t>
            </a:r>
            <a:r>
              <a:rPr lang="en-US" i="1" dirty="0" err="1" smtClean="0"/>
              <a:t>Soplex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5943600"/>
            <a:ext cx="207620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 address delta in bytes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Novel Data Localities: Scalar Stride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b="1" dirty="0" smtClean="0"/>
              <a:t>Scalar Stride </a:t>
            </a:r>
            <a:r>
              <a:rPr lang="en-US" dirty="0" smtClean="0"/>
              <a:t>exists when the address is multiplied or divided by a constant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1800" dirty="0" smtClean="0"/>
              <a:t>                            local address stream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  Load A:	</a:t>
            </a:r>
            <a:r>
              <a:rPr lang="en-US" dirty="0" smtClean="0">
                <a:solidFill>
                  <a:srgbClr val="0070C0"/>
                </a:solidFill>
              </a:rPr>
              <a:t>32D    16D    8D    4D    2D    D    …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r>
              <a:rPr lang="en-US" dirty="0" smtClean="0"/>
              <a:t>When does it occur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6</a:t>
            </a:fld>
            <a:endParaRPr lang="en-US" altLang="zh-CN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581400"/>
          <a:ext cx="42672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long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cmp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;</a:t>
                      </a:r>
                      <a:b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</a:br>
                      <a:endParaRPr lang="en-US" sz="1200" b="0" baseline="0" dirty="0" smtClean="0">
                        <a:solidFill>
                          <a:sysClr val="windowText" lastClr="000000"/>
                        </a:solidFill>
                        <a:latin typeface="Consolas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while ( ... ){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cmp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 *= 2;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if(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cmp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+ 1 &lt;= net-&gt;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max_residual_new_m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    if( 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new[cmp-1].flow &lt; new[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cmp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Consolas" pitchFamily="49" charset="0"/>
                        </a:rPr>
                        <a:t>].flow 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            </a:t>
                      </a:r>
                      <a:r>
                        <a:rPr lang="en-US" sz="1200" b="0" baseline="0" dirty="0" err="1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cmp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++;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} 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   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4600" y="2819400"/>
          <a:ext cx="1447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291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576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768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1600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3200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6336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12672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25344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50688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101440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202880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405696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811392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1622784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3245632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6491200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12982464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25964864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51929728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103859456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207718976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ysClr val="windowText" lastClr="000000"/>
                          </a:solidFill>
                          <a:latin typeface="Consolas" pitchFamily="49" charset="0"/>
                        </a:rPr>
                        <a:t>415437888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486400"/>
            <a:ext cx="181011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example from </a:t>
            </a:r>
            <a:r>
              <a:rPr lang="en-US" i="1" dirty="0" err="1" smtClean="0"/>
              <a:t>mcf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6172200"/>
            <a:ext cx="207620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 address delta in bytes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Data Prefetcher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University of Central Florida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7</a:t>
            </a:fld>
            <a:endParaRPr lang="en-US" altLang="zh-CN"/>
          </a:p>
        </p:txBody>
      </p:sp>
      <p:cxnSp>
        <p:nvCxnSpPr>
          <p:cNvPr id="79" name="Elbow Connector 78"/>
          <p:cNvCxnSpPr/>
          <p:nvPr/>
        </p:nvCxnSpPr>
        <p:spPr bwMode="auto">
          <a:xfrm>
            <a:off x="2290636" y="2843228"/>
            <a:ext cx="985964" cy="890572"/>
          </a:xfrm>
          <a:prstGeom prst="bentConnector3">
            <a:avLst>
              <a:gd name="adj1" fmla="val 5000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3051842" y="1981200"/>
            <a:ext cx="1553631" cy="2853155"/>
            <a:chOff x="3429000" y="2057399"/>
            <a:chExt cx="1553631" cy="2853155"/>
          </a:xfrm>
        </p:grpSpPr>
        <p:grpSp>
          <p:nvGrpSpPr>
            <p:cNvPr id="82" name="Group 81"/>
            <p:cNvGrpSpPr/>
            <p:nvPr/>
          </p:nvGrpSpPr>
          <p:grpSpPr>
            <a:xfrm>
              <a:off x="3657600" y="2362199"/>
              <a:ext cx="1021080" cy="1828800"/>
              <a:chOff x="3657600" y="2362199"/>
              <a:chExt cx="1021080" cy="1828800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3657600" y="2362199"/>
                <a:ext cx="822960" cy="1828800"/>
              </a:xfrm>
              <a:prstGeom prst="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bg2">
                    <a:lumMod val="40000"/>
                    <a:lumOff val="60000"/>
                  </a:schemeClr>
                </a:outerShdw>
              </a:effectLst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>
                <a:off x="3657600" y="2590800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3657600" y="2817812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3657600" y="3046412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3657600" y="3276600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>
                <a:off x="3657600" y="3503612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3657600" y="3732212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>
                <a:off x="3657600" y="3960812"/>
                <a:ext cx="822960" cy="1588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5" name="Freeform 74"/>
              <p:cNvSpPr/>
              <p:nvPr/>
            </p:nvSpPr>
            <p:spPr bwMode="auto">
              <a:xfrm>
                <a:off x="4465320" y="3428999"/>
                <a:ext cx="182880" cy="484094"/>
              </a:xfrm>
              <a:custGeom>
                <a:avLst/>
                <a:gdLst>
                  <a:gd name="connsiteX0" fmla="*/ 0 w 182880"/>
                  <a:gd name="connsiteY0" fmla="*/ 484094 h 484094"/>
                  <a:gd name="connsiteX1" fmla="*/ 182880 w 182880"/>
                  <a:gd name="connsiteY1" fmla="*/ 193637 h 484094"/>
                  <a:gd name="connsiteX2" fmla="*/ 0 w 182880"/>
                  <a:gd name="connsiteY2" fmla="*/ 0 h 48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" h="484094">
                    <a:moveTo>
                      <a:pt x="0" y="484094"/>
                    </a:moveTo>
                    <a:cubicBezTo>
                      <a:pt x="91440" y="379206"/>
                      <a:pt x="182880" y="274319"/>
                      <a:pt x="182880" y="193637"/>
                    </a:cubicBezTo>
                    <a:cubicBezTo>
                      <a:pt x="182880" y="112955"/>
                      <a:pt x="30480" y="30480"/>
                      <a:pt x="0" y="0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 bwMode="auto">
              <a:xfrm>
                <a:off x="4495800" y="2971799"/>
                <a:ext cx="182880" cy="484094"/>
              </a:xfrm>
              <a:custGeom>
                <a:avLst/>
                <a:gdLst>
                  <a:gd name="connsiteX0" fmla="*/ 0 w 182880"/>
                  <a:gd name="connsiteY0" fmla="*/ 484094 h 484094"/>
                  <a:gd name="connsiteX1" fmla="*/ 182880 w 182880"/>
                  <a:gd name="connsiteY1" fmla="*/ 193637 h 484094"/>
                  <a:gd name="connsiteX2" fmla="*/ 0 w 182880"/>
                  <a:gd name="connsiteY2" fmla="*/ 0 h 48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" h="484094">
                    <a:moveTo>
                      <a:pt x="0" y="484094"/>
                    </a:moveTo>
                    <a:cubicBezTo>
                      <a:pt x="91440" y="379206"/>
                      <a:pt x="182880" y="274319"/>
                      <a:pt x="182880" y="193637"/>
                    </a:cubicBezTo>
                    <a:cubicBezTo>
                      <a:pt x="182880" y="112955"/>
                      <a:pt x="30480" y="30480"/>
                      <a:pt x="0" y="0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4495800" y="2438399"/>
                <a:ext cx="182880" cy="484094"/>
              </a:xfrm>
              <a:custGeom>
                <a:avLst/>
                <a:gdLst>
                  <a:gd name="connsiteX0" fmla="*/ 0 w 182880"/>
                  <a:gd name="connsiteY0" fmla="*/ 484094 h 484094"/>
                  <a:gd name="connsiteX1" fmla="*/ 182880 w 182880"/>
                  <a:gd name="connsiteY1" fmla="*/ 193637 h 484094"/>
                  <a:gd name="connsiteX2" fmla="*/ 0 w 182880"/>
                  <a:gd name="connsiteY2" fmla="*/ 0 h 48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" h="484094">
                    <a:moveTo>
                      <a:pt x="0" y="484094"/>
                    </a:moveTo>
                    <a:cubicBezTo>
                      <a:pt x="91440" y="379206"/>
                      <a:pt x="182880" y="274319"/>
                      <a:pt x="182880" y="193637"/>
                    </a:cubicBezTo>
                    <a:cubicBezTo>
                      <a:pt x="182880" y="112955"/>
                      <a:pt x="30480" y="30480"/>
                      <a:pt x="0" y="0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3429000" y="4572000"/>
              <a:ext cx="15536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GHB (N entries)</a:t>
              </a:r>
              <a:endParaRPr lang="en-US" sz="1600" dirty="0"/>
            </a:p>
          </p:txBody>
        </p:sp>
        <p:sp>
          <p:nvSpPr>
            <p:cNvPr id="85" name="Down Arrow 84"/>
            <p:cNvSpPr/>
            <p:nvPr/>
          </p:nvSpPr>
          <p:spPr bwMode="auto">
            <a:xfrm rot="10800000">
              <a:off x="3962400" y="4190999"/>
              <a:ext cx="274320" cy="304800"/>
            </a:xfrm>
            <a:prstGeom prst="downArrow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6" name="Down Arrow 85"/>
            <p:cNvSpPr/>
            <p:nvPr/>
          </p:nvSpPr>
          <p:spPr bwMode="auto">
            <a:xfrm rot="10800000">
              <a:off x="3962400" y="2057399"/>
              <a:ext cx="274320" cy="304800"/>
            </a:xfrm>
            <a:prstGeom prst="downArrow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cxnSp>
        <p:nvCxnSpPr>
          <p:cNvPr id="89" name="Straight Arrow Connector 88"/>
          <p:cNvCxnSpPr/>
          <p:nvPr/>
        </p:nvCxnSpPr>
        <p:spPr bwMode="auto">
          <a:xfrm>
            <a:off x="4118642" y="2286000"/>
            <a:ext cx="762000" cy="2286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4499642" y="2590800"/>
            <a:ext cx="990600" cy="1803975"/>
            <a:chOff x="4114800" y="2590800"/>
            <a:chExt cx="990600" cy="1803975"/>
          </a:xfrm>
        </p:grpSpPr>
        <p:grpSp>
          <p:nvGrpSpPr>
            <p:cNvPr id="93" name="Group 92"/>
            <p:cNvGrpSpPr/>
            <p:nvPr/>
          </p:nvGrpSpPr>
          <p:grpSpPr>
            <a:xfrm>
              <a:off x="4114800" y="2590800"/>
              <a:ext cx="990600" cy="685800"/>
              <a:chOff x="5638800" y="2743200"/>
              <a:chExt cx="990600" cy="685800"/>
            </a:xfrm>
          </p:grpSpPr>
          <p:sp>
            <p:nvSpPr>
              <p:cNvPr id="91" name="Rounded Rectangle 90"/>
              <p:cNvSpPr/>
              <p:nvPr/>
            </p:nvSpPr>
            <p:spPr bwMode="auto">
              <a:xfrm>
                <a:off x="5715000" y="2743200"/>
                <a:ext cx="838200" cy="685800"/>
              </a:xfrm>
              <a:prstGeom prst="round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bg2">
                    <a:lumMod val="40000"/>
                    <a:lumOff val="60000"/>
                  </a:schemeClr>
                </a:outerShdw>
              </a:effectLst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5638800" y="28194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Prefetch Function</a:t>
                </a:r>
                <a:endParaRPr lang="en-US" sz="1600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4191000" y="3810000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Prefetch requests</a:t>
              </a:r>
              <a:endParaRPr lang="en-US" sz="1600" dirty="0"/>
            </a:p>
          </p:txBody>
        </p:sp>
        <p:cxnSp>
          <p:nvCxnSpPr>
            <p:cNvPr id="113" name="Straight Arrow Connector 112"/>
            <p:cNvCxnSpPr>
              <a:endCxn id="111" idx="0"/>
            </p:cNvCxnSpPr>
            <p:nvPr/>
          </p:nvCxnSpPr>
          <p:spPr bwMode="auto">
            <a:xfrm rot="16200000" flipH="1">
              <a:off x="4350038" y="3511837"/>
              <a:ext cx="558225" cy="38100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17" name="Straight Arrow Connector 116"/>
          <p:cNvCxnSpPr/>
          <p:nvPr/>
        </p:nvCxnSpPr>
        <p:spPr bwMode="auto">
          <a:xfrm rot="10800000" flipV="1">
            <a:off x="5108448" y="2286000"/>
            <a:ext cx="686594" cy="229394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7" name="Group 136"/>
          <p:cNvGrpSpPr/>
          <p:nvPr/>
        </p:nvGrpSpPr>
        <p:grpSpPr>
          <a:xfrm>
            <a:off x="5871242" y="1722120"/>
            <a:ext cx="2979218" cy="3688080"/>
            <a:chOff x="5707582" y="1722120"/>
            <a:chExt cx="2979218" cy="368808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707582" y="2133600"/>
              <a:ext cx="1302819" cy="3276600"/>
              <a:chOff x="5715000" y="2667000"/>
              <a:chExt cx="1302819" cy="3276600"/>
            </a:xfrm>
          </p:grpSpPr>
          <p:sp>
            <p:nvSpPr>
              <p:cNvPr id="109" name="Rectangle 108"/>
              <p:cNvSpPr/>
              <p:nvPr/>
            </p:nvSpPr>
            <p:spPr bwMode="auto">
              <a:xfrm>
                <a:off x="5715000" y="2667000"/>
                <a:ext cx="1280160" cy="3276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939758" y="2764846"/>
                <a:ext cx="838200" cy="28315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18288" tIns="18288" rIns="18288" bIns="18288" rtlCol="0">
                <a:spAutoFit/>
              </a:bodyPr>
              <a:lstStyle/>
              <a:p>
                <a:r>
                  <a:rPr lang="en-US" sz="1600" dirty="0" smtClean="0"/>
                  <a:t>PC</a:t>
                </a:r>
                <a:endParaRPr lang="en-US" sz="16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939758" y="3048000"/>
                <a:ext cx="838200" cy="5334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18288" tIns="18288" rIns="18288" bIns="18288" rtlCol="0">
                <a:spAutoFit/>
              </a:bodyPr>
              <a:lstStyle/>
              <a:p>
                <a:r>
                  <a:rPr lang="en-US" sz="1600" dirty="0" smtClean="0"/>
                  <a:t>Last </a:t>
                </a:r>
                <a:r>
                  <a:rPr lang="en-US" sz="1600" dirty="0" err="1" smtClean="0"/>
                  <a:t>addr</a:t>
                </a:r>
                <a:endParaRPr lang="en-US" sz="16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939758" y="3657600"/>
                <a:ext cx="838200" cy="77559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18288" tIns="18288" rIns="18288" bIns="18288" rtlCol="0">
                <a:spAutoFit/>
              </a:bodyPr>
              <a:lstStyle/>
              <a:p>
                <a:r>
                  <a:rPr lang="en-US" sz="1600" dirty="0" smtClean="0"/>
                  <a:t>Last matched stride</a:t>
                </a:r>
                <a:endParaRPr lang="en-US" sz="1600" dirty="0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5943600" y="4495800"/>
                <a:ext cx="822960" cy="990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 bwMode="auto">
              <a:xfrm>
                <a:off x="5943600" y="4724400"/>
                <a:ext cx="8382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 bwMode="auto">
              <a:xfrm>
                <a:off x="5943600" y="4951412"/>
                <a:ext cx="8382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 bwMode="auto">
              <a:xfrm>
                <a:off x="5943600" y="5180012"/>
                <a:ext cx="8382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5791200" y="5528846"/>
                <a:ext cx="1226619" cy="3385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LDB (FIFO)</a:t>
                </a:r>
                <a:endParaRPr lang="en-US" sz="1600" dirty="0"/>
              </a:p>
            </p:txBody>
          </p:sp>
        </p:grpSp>
        <p:sp>
          <p:nvSpPr>
            <p:cNvPr id="129" name="Rectangle 128"/>
            <p:cNvSpPr/>
            <p:nvPr/>
          </p:nvSpPr>
          <p:spPr bwMode="auto">
            <a:xfrm>
              <a:off x="8046720" y="2133600"/>
              <a:ext cx="640080" cy="3276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162800" y="3124200"/>
              <a:ext cx="761747" cy="10156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...</a:t>
              </a:r>
              <a:endParaRPr lang="en-US" sz="6000" dirty="0"/>
            </a:p>
          </p:txBody>
        </p:sp>
        <p:sp>
          <p:nvSpPr>
            <p:cNvPr id="131" name="Trapezoid 130"/>
            <p:cNvSpPr/>
            <p:nvPr/>
          </p:nvSpPr>
          <p:spPr bwMode="auto">
            <a:xfrm>
              <a:off x="6355080" y="1722120"/>
              <a:ext cx="2103120" cy="182880"/>
            </a:xfrm>
            <a:prstGeom prst="trapezoid">
              <a:avLst>
                <a:gd name="adj" fmla="val 19519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 bwMode="auto">
            <a:xfrm rot="5400000">
              <a:off x="6438900" y="2019300"/>
              <a:ext cx="228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7200106" y="2018506"/>
              <a:ext cx="228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6" name="Straight Connector 135"/>
            <p:cNvCxnSpPr/>
            <p:nvPr/>
          </p:nvCxnSpPr>
          <p:spPr bwMode="auto">
            <a:xfrm rot="5400000">
              <a:off x="8266905" y="2018506"/>
              <a:ext cx="228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1752600" y="1371600"/>
            <a:ext cx="5817700" cy="2362200"/>
            <a:chOff x="1752600" y="1371600"/>
            <a:chExt cx="5817700" cy="2362200"/>
          </a:xfrm>
        </p:grpSpPr>
        <p:grpSp>
          <p:nvGrpSpPr>
            <p:cNvPr id="176" name="Group 175"/>
            <p:cNvGrpSpPr/>
            <p:nvPr/>
          </p:nvGrpSpPr>
          <p:grpSpPr>
            <a:xfrm>
              <a:off x="2057400" y="1371600"/>
              <a:ext cx="5512900" cy="2362200"/>
              <a:chOff x="2057400" y="1371600"/>
              <a:chExt cx="5512900" cy="2362200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2057400" y="2590800"/>
                <a:ext cx="1219200" cy="1143000"/>
                <a:chOff x="2057400" y="2590800"/>
                <a:chExt cx="1219200" cy="1143000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2057400" y="2590800"/>
                  <a:ext cx="918842" cy="457200"/>
                  <a:chOff x="2057400" y="3733800"/>
                  <a:chExt cx="918842" cy="457200"/>
                </a:xfrm>
              </p:grpSpPr>
              <p:sp>
                <p:nvSpPr>
                  <p:cNvPr id="142" name="Oval 141"/>
                  <p:cNvSpPr/>
                  <p:nvPr/>
                </p:nvSpPr>
                <p:spPr bwMode="auto">
                  <a:xfrm>
                    <a:off x="2057400" y="3733800"/>
                    <a:ext cx="838200" cy="457200"/>
                  </a:xfrm>
                  <a:prstGeom prst="ellips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eaVert" wrap="square" lIns="0" tIns="0" rIns="0" bIns="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3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057400" y="3810000"/>
                    <a:ext cx="918842" cy="292388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Index&lt;N-1</a:t>
                    </a:r>
                    <a:endParaRPr lang="en-US" dirty="0"/>
                  </a:p>
                </p:txBody>
              </p:sp>
            </p:grpSp>
            <p:cxnSp>
              <p:nvCxnSpPr>
                <p:cNvPr id="148" name="Elbow Connector 147"/>
                <p:cNvCxnSpPr>
                  <a:stCxn id="142" idx="4"/>
                </p:cNvCxnSpPr>
                <p:nvPr/>
              </p:nvCxnSpPr>
              <p:spPr bwMode="auto">
                <a:xfrm rot="16200000" flipH="1">
                  <a:off x="2533650" y="2990850"/>
                  <a:ext cx="685800" cy="800100"/>
                </a:xfrm>
                <a:prstGeom prst="bentConnector2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55" name="Straight Connector 154"/>
              <p:cNvCxnSpPr>
                <a:stCxn id="142" idx="0"/>
                <a:endCxn id="158" idx="2"/>
              </p:cNvCxnSpPr>
              <p:nvPr/>
            </p:nvCxnSpPr>
            <p:spPr bwMode="auto">
              <a:xfrm rot="5400000" flipH="1" flipV="1">
                <a:off x="2042544" y="2042544"/>
                <a:ext cx="982212" cy="11430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158" name="TextBox 157"/>
              <p:cNvSpPr txBox="1"/>
              <p:nvPr/>
            </p:nvSpPr>
            <p:spPr>
              <a:xfrm>
                <a:off x="2209800" y="1371600"/>
                <a:ext cx="762000" cy="23698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18288" tIns="18288" rIns="18288" bIns="18288" rtlCol="0">
                <a:spAutoFit/>
              </a:bodyPr>
              <a:lstStyle/>
              <a:p>
                <a:r>
                  <a:rPr lang="en-US" dirty="0" smtClean="0"/>
                  <a:t>Index-N</a:t>
                </a:r>
                <a:endParaRPr lang="en-US" dirty="0"/>
              </a:p>
            </p:txBody>
          </p:sp>
          <p:cxnSp>
            <p:nvCxnSpPr>
              <p:cNvPr id="160" name="Elbow Connector 159"/>
              <p:cNvCxnSpPr>
                <a:endCxn id="131" idx="0"/>
              </p:cNvCxnSpPr>
              <p:nvPr/>
            </p:nvCxnSpPr>
            <p:spPr bwMode="auto">
              <a:xfrm>
                <a:off x="2971800" y="1447800"/>
                <a:ext cx="4598500" cy="274320"/>
              </a:xfrm>
              <a:prstGeom prst="bentConnector2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177" name="Straight Connector 176"/>
            <p:cNvCxnSpPr/>
            <p:nvPr/>
          </p:nvCxnSpPr>
          <p:spPr bwMode="auto">
            <a:xfrm rot="10800000" flipV="1">
              <a:off x="1752600" y="2819400"/>
              <a:ext cx="307848" cy="3003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79" name="Title 1"/>
          <p:cNvSpPr txBox="1">
            <a:spLocks/>
          </p:cNvSpPr>
          <p:nvPr/>
        </p:nvSpPr>
        <p:spPr bwMode="auto">
          <a:xfrm>
            <a:off x="228600" y="5181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Few static instructions may occupy the whole GHB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Requires sequential traversal of the linked list 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4191000" y="4394774"/>
            <a:ext cx="1447800" cy="1732182"/>
            <a:chOff x="4191000" y="4394774"/>
            <a:chExt cx="1447800" cy="1732182"/>
          </a:xfrm>
        </p:grpSpPr>
        <p:sp>
          <p:nvSpPr>
            <p:cNvPr id="180" name="TextBox 179"/>
            <p:cNvSpPr txBox="1"/>
            <p:nvPr/>
          </p:nvSpPr>
          <p:spPr>
            <a:xfrm>
              <a:off x="4191000" y="5105400"/>
              <a:ext cx="1447800" cy="10215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Filtering Redundant Prefetches</a:t>
              </a:r>
              <a:endParaRPr lang="en-US" sz="1800" dirty="0"/>
            </a:p>
          </p:txBody>
        </p:sp>
        <p:cxnSp>
          <p:nvCxnSpPr>
            <p:cNvPr id="182" name="Straight Arrow Connector 181"/>
            <p:cNvCxnSpPr>
              <a:stCxn id="111" idx="2"/>
              <a:endCxn id="180" idx="0"/>
            </p:cNvCxnSpPr>
            <p:nvPr/>
          </p:nvCxnSpPr>
          <p:spPr bwMode="auto">
            <a:xfrm rot="5400000">
              <a:off x="4618659" y="4691016"/>
              <a:ext cx="710625" cy="11814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834358" y="1600200"/>
            <a:ext cx="1462740" cy="2319754"/>
            <a:chOff x="834358" y="1600200"/>
            <a:chExt cx="1462740" cy="2319754"/>
          </a:xfrm>
        </p:grpSpPr>
        <p:grpSp>
          <p:nvGrpSpPr>
            <p:cNvPr id="59" name="Group 58"/>
            <p:cNvGrpSpPr/>
            <p:nvPr/>
          </p:nvGrpSpPr>
          <p:grpSpPr>
            <a:xfrm>
              <a:off x="834358" y="1600200"/>
              <a:ext cx="1451642" cy="1981200"/>
              <a:chOff x="304006" y="1905000"/>
              <a:chExt cx="1451642" cy="1981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685800" y="2514600"/>
                <a:ext cx="1069848" cy="1371600"/>
              </a:xfrm>
              <a:prstGeom prst="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50800" dir="5400000" algn="ctr" rotWithShape="0">
                  <a:schemeClr val="bg2">
                    <a:lumMod val="40000"/>
                    <a:lumOff val="60000"/>
                  </a:schemeClr>
                </a:outerShdw>
              </a:effectLst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85800" y="3048000"/>
                <a:ext cx="457200" cy="20005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dirty="0" smtClean="0"/>
                  <a:t>   Tag   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143000" y="3048000"/>
                <a:ext cx="609600" cy="20005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dirty="0" smtClean="0"/>
                  <a:t>   Index   </a:t>
                </a:r>
                <a:endParaRPr lang="en-US" dirty="0"/>
              </a:p>
            </p:txBody>
          </p:sp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304800" y="3124200"/>
                <a:ext cx="381000" cy="23828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 flipH="1" flipV="1">
                <a:off x="-305594" y="2514600"/>
                <a:ext cx="1219994" cy="794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" name="TextBox 57"/>
              <p:cNvSpPr txBox="1"/>
              <p:nvPr/>
            </p:nvSpPr>
            <p:spPr>
              <a:xfrm>
                <a:off x="304800" y="1905000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PC</a:t>
                </a:r>
                <a:endParaRPr lang="en-US" sz="14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143000" y="3581400"/>
              <a:ext cx="1154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Index Table</a:t>
              </a:r>
              <a:endParaRPr lang="en-US" sz="1600" dirty="0"/>
            </a:p>
          </p:txBody>
        </p:sp>
      </p:grpSp>
      <p:sp>
        <p:nvSpPr>
          <p:cNvPr id="72" name="Title 1"/>
          <p:cNvSpPr txBox="1">
            <a:spLocks/>
          </p:cNvSpPr>
          <p:nvPr/>
        </p:nvSpPr>
        <p:spPr bwMode="auto">
          <a:xfrm>
            <a:off x="304800" y="457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Global History Buffer (GHB) Prefetcher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06285 -0.0023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9" grpId="0"/>
      <p:bldP spid="179" grpId="1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 Function</a:t>
            </a:r>
            <a:br>
              <a:rPr lang="en-US" dirty="0" smtClean="0"/>
            </a:br>
            <a:r>
              <a:rPr lang="en-US" dirty="0" smtClean="0"/>
              <a:t>Detecting Global Stride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37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1800" dirty="0" smtClean="0"/>
              <a:t>                                 global address stream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  Load A:               </a:t>
            </a:r>
            <a:r>
              <a:rPr lang="en-US" dirty="0" smtClean="0">
                <a:solidFill>
                  <a:srgbClr val="0070C0"/>
                </a:solidFill>
              </a:rPr>
              <a:t>X              Y            Z</a:t>
            </a:r>
          </a:p>
          <a:p>
            <a:pPr>
              <a:buNone/>
            </a:pPr>
            <a:r>
              <a:rPr lang="en-US" dirty="0" smtClean="0"/>
              <a:t>      Load B:        </a:t>
            </a:r>
            <a:r>
              <a:rPr lang="en-US" dirty="0" err="1" smtClean="0">
                <a:solidFill>
                  <a:srgbClr val="00B050"/>
                </a:solidFill>
              </a:rPr>
              <a:t>X+d</a:t>
            </a:r>
            <a:r>
              <a:rPr lang="en-US" dirty="0" smtClean="0">
                <a:solidFill>
                  <a:srgbClr val="00B050"/>
                </a:solidFill>
              </a:rPr>
              <a:t>        </a:t>
            </a:r>
            <a:r>
              <a:rPr lang="en-US" dirty="0" err="1" smtClean="0">
                <a:solidFill>
                  <a:srgbClr val="00B050"/>
                </a:solidFill>
              </a:rPr>
              <a:t>Y+d</a:t>
            </a:r>
            <a:r>
              <a:rPr lang="en-US" dirty="0" smtClean="0">
                <a:solidFill>
                  <a:srgbClr val="00B050"/>
                </a:solidFill>
              </a:rPr>
              <a:t>         </a:t>
            </a:r>
            <a:r>
              <a:rPr lang="en-US" dirty="0" err="1" smtClean="0">
                <a:solidFill>
                  <a:srgbClr val="00B050"/>
                </a:solidFill>
              </a:rPr>
              <a:t>Z+d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8</a:t>
            </a:fld>
            <a:endParaRPr lang="en-US" altLang="zh-CN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191000" y="38084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Freeform 20"/>
          <p:cNvSpPr/>
          <p:nvPr/>
        </p:nvSpPr>
        <p:spPr bwMode="auto">
          <a:xfrm>
            <a:off x="5334000" y="4267200"/>
            <a:ext cx="200055" cy="941294"/>
          </a:xfrm>
          <a:custGeom>
            <a:avLst/>
            <a:gdLst>
              <a:gd name="connsiteX0" fmla="*/ 0 w 182880"/>
              <a:gd name="connsiteY0" fmla="*/ 484094 h 484094"/>
              <a:gd name="connsiteX1" fmla="*/ 182880 w 182880"/>
              <a:gd name="connsiteY1" fmla="*/ 193637 h 484094"/>
              <a:gd name="connsiteX2" fmla="*/ 0 w 182880"/>
              <a:gd name="connsiteY2" fmla="*/ 0 h 48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484094">
                <a:moveTo>
                  <a:pt x="0" y="484094"/>
                </a:moveTo>
                <a:cubicBezTo>
                  <a:pt x="91440" y="379206"/>
                  <a:pt x="182880" y="274319"/>
                  <a:pt x="182880" y="193637"/>
                </a:cubicBezTo>
                <a:cubicBezTo>
                  <a:pt x="182880" y="112955"/>
                  <a:pt x="30480" y="30480"/>
                  <a:pt x="0" y="0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eaVert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986046"/>
            <a:ext cx="1553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GHB (N entries)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191000" y="3200400"/>
            <a:ext cx="1097280" cy="2468880"/>
          </a:xfrm>
          <a:prstGeom prst="rect">
            <a:avLst/>
          </a:prstGeom>
          <a:noFill/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191000" y="41132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191000" y="3505200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191000" y="44180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191000" y="47228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191000" y="50276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191000" y="5332412"/>
            <a:ext cx="1066800" cy="1588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Freeform 38"/>
          <p:cNvSpPr/>
          <p:nvPr/>
        </p:nvSpPr>
        <p:spPr bwMode="auto">
          <a:xfrm>
            <a:off x="5334000" y="3429000"/>
            <a:ext cx="200055" cy="865094"/>
          </a:xfrm>
          <a:custGeom>
            <a:avLst/>
            <a:gdLst>
              <a:gd name="connsiteX0" fmla="*/ 0 w 182880"/>
              <a:gd name="connsiteY0" fmla="*/ 484094 h 484094"/>
              <a:gd name="connsiteX1" fmla="*/ 182880 w 182880"/>
              <a:gd name="connsiteY1" fmla="*/ 193637 h 484094"/>
              <a:gd name="connsiteX2" fmla="*/ 0 w 182880"/>
              <a:gd name="connsiteY2" fmla="*/ 0 h 48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484094">
                <a:moveTo>
                  <a:pt x="0" y="484094"/>
                </a:moveTo>
                <a:cubicBezTo>
                  <a:pt x="91440" y="379206"/>
                  <a:pt x="182880" y="274319"/>
                  <a:pt x="182880" y="193637"/>
                </a:cubicBezTo>
                <a:cubicBezTo>
                  <a:pt x="182880" y="112955"/>
                  <a:pt x="30480" y="30480"/>
                  <a:pt x="0" y="0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eaVert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19600" y="4419600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B050"/>
                </a:solidFill>
              </a:rPr>
              <a:t>Y+d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77446" y="35052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B050"/>
                </a:solidFill>
              </a:rPr>
              <a:t>Z+d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44658" y="50292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X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44658" y="411480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3200400"/>
            <a:ext cx="320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Z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0800000">
            <a:off x="4602480" y="5714999"/>
            <a:ext cx="274320" cy="304800"/>
          </a:xfrm>
          <a:prstGeom prst="down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0800000">
            <a:off x="4602480" y="2819400"/>
            <a:ext cx="274320" cy="304800"/>
          </a:xfrm>
          <a:prstGeom prst="down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143000" y="3124200"/>
            <a:ext cx="3048001" cy="1600200"/>
            <a:chOff x="1143000" y="4038600"/>
            <a:chExt cx="3048001" cy="1600200"/>
          </a:xfrm>
        </p:grpSpPr>
        <p:cxnSp>
          <p:nvCxnSpPr>
            <p:cNvPr id="49" name="Straight Connector 48"/>
            <p:cNvCxnSpPr/>
            <p:nvPr/>
          </p:nvCxnSpPr>
          <p:spPr bwMode="auto">
            <a:xfrm rot="10800000">
              <a:off x="3733800" y="5410200"/>
              <a:ext cx="457200" cy="76200"/>
            </a:xfrm>
            <a:prstGeom prst="lin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10800000" flipV="1">
              <a:off x="3733800" y="5181600"/>
              <a:ext cx="457200" cy="76200"/>
            </a:xfrm>
            <a:prstGeom prst="lin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10800000">
              <a:off x="3733801" y="4495800"/>
              <a:ext cx="457200" cy="76200"/>
            </a:xfrm>
            <a:prstGeom prst="lin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 flipV="1">
              <a:off x="3733801" y="4267200"/>
              <a:ext cx="457200" cy="76200"/>
            </a:xfrm>
            <a:prstGeom prst="lin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Oval 53"/>
            <p:cNvSpPr/>
            <p:nvPr/>
          </p:nvSpPr>
          <p:spPr bwMode="auto">
            <a:xfrm>
              <a:off x="3276600" y="4191000"/>
              <a:ext cx="457200" cy="457200"/>
            </a:xfrm>
            <a:prstGeom prst="ellips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3276600" y="5105400"/>
              <a:ext cx="457200" cy="457200"/>
            </a:xfrm>
            <a:prstGeom prst="ellipse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29000" y="4108847"/>
              <a:ext cx="1524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dirty="0" smtClean="0"/>
                <a:t>-</a:t>
              </a:r>
              <a:endParaRPr lang="en-US" sz="4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29000" y="5023247"/>
              <a:ext cx="1524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dirty="0" smtClean="0"/>
                <a:t>-</a:t>
              </a:r>
              <a:endParaRPr lang="en-US" sz="4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43000" y="4572000"/>
              <a:ext cx="1183336" cy="461665"/>
            </a:xfrm>
            <a:prstGeom prst="rect">
              <a:avLst/>
            </a:prstGeom>
            <a:noFill/>
            <a:ln w="22225">
              <a:solidFill>
                <a:schemeClr val="dk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Match ?</a:t>
              </a:r>
              <a:endParaRPr lang="en-US" sz="2400" dirty="0"/>
            </a:p>
          </p:txBody>
        </p:sp>
        <p:cxnSp>
          <p:nvCxnSpPr>
            <p:cNvPr id="60" name="Straight Arrow Connector 59"/>
            <p:cNvCxnSpPr>
              <a:stCxn id="54" idx="2"/>
            </p:cNvCxnSpPr>
            <p:nvPr/>
          </p:nvCxnSpPr>
          <p:spPr bwMode="auto">
            <a:xfrm rot="10800000" flipV="1">
              <a:off x="2286000" y="4419600"/>
              <a:ext cx="990600" cy="152400"/>
            </a:xfrm>
            <a:prstGeom prst="straightConnector1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>
              <a:stCxn id="55" idx="2"/>
            </p:cNvCxnSpPr>
            <p:nvPr/>
          </p:nvCxnSpPr>
          <p:spPr bwMode="auto">
            <a:xfrm rot="10800000">
              <a:off x="2286000" y="5029200"/>
              <a:ext cx="990600" cy="304800"/>
            </a:xfrm>
            <a:prstGeom prst="straightConnector1">
              <a:avLst/>
            </a:prstGeom>
            <a:noFill/>
            <a:ln w="222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2133600" y="4038600"/>
              <a:ext cx="1196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Global delta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51013" y="5290336"/>
              <a:ext cx="1196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Global delta</a:t>
              </a:r>
              <a:endParaRPr lang="en-US" sz="1600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 Function</a:t>
            </a:r>
            <a:br>
              <a:rPr lang="en-US" dirty="0" smtClean="0"/>
            </a:br>
            <a:r>
              <a:rPr lang="en-US" dirty="0" smtClean="0"/>
              <a:t>Detecting Delta Correlation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University of Central Florida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1A3C-F9B0-473C-A510-5BCD38C4ACD7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51" name="TextBox 50"/>
          <p:cNvSpPr txBox="1"/>
          <p:nvPr/>
        </p:nvSpPr>
        <p:spPr>
          <a:xfrm>
            <a:off x="2667000" y="1981200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local delta stream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2510135"/>
            <a:ext cx="126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 A: 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667000" y="2510135"/>
            <a:ext cx="415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 b  c  d  a  b  c  d  a  b  c  d  . . .</a:t>
            </a:r>
            <a:endParaRPr lang="en-US" sz="24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3276600" y="2514600"/>
            <a:ext cx="640080" cy="918865"/>
            <a:chOff x="2667000" y="2514600"/>
            <a:chExt cx="640080" cy="918865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667000" y="2514600"/>
              <a:ext cx="640080" cy="914400"/>
            </a:xfrm>
            <a:prstGeom prst="rect">
              <a:avLst/>
            </a:prstGeom>
            <a:solidFill>
              <a:srgbClr val="0070C0">
                <a:alpha val="27000"/>
              </a:srgbClr>
            </a:solidFill>
            <a:ln w="158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67000" y="2971800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b</a:t>
              </a:r>
              <a:endParaRPr lang="en-US" sz="2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743200" y="3810000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 b  c  d  </a:t>
            </a:r>
            <a:r>
              <a:rPr lang="en-US" sz="2400" dirty="0" smtClean="0">
                <a:sym typeface="Wingdings" pitchFamily="2" charset="2"/>
              </a:rPr>
              <a:t> generate prefetches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733800" y="3424535"/>
            <a:ext cx="122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Match ! 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4.81481E-6 L 0.03177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-4.81481E-6 L 0.0651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theme/theme1.xml><?xml version="1.0" encoding="utf-8"?>
<a:theme xmlns:a="http://schemas.openxmlformats.org/drawingml/2006/main" name="UCF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009999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ACA"/>
      </a:accent5>
      <a:accent6>
        <a:srgbClr val="0000E7"/>
      </a:accent6>
      <a:hlink>
        <a:srgbClr val="6666FF"/>
      </a:hlink>
      <a:folHlink>
        <a:srgbClr val="B2B2B2"/>
      </a:folHlink>
    </a:clrScheme>
    <a:fontScheme name="UCF_Template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UCF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F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F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F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F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F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F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UCF_Template</Template>
  <TotalTime>871</TotalTime>
  <Words>1653</Words>
  <Application>Microsoft PowerPoint</Application>
  <PresentationFormat>On-screen Show (4:3)</PresentationFormat>
  <Paragraphs>571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UCF_Template</vt:lpstr>
      <vt:lpstr>Combining Local and Global History for High Performance Data Prefetching</vt:lpstr>
      <vt:lpstr>Our Contributions</vt:lpstr>
      <vt:lpstr>Presentation Outline</vt:lpstr>
      <vt:lpstr>Novel Data Localities: Global Stride</vt:lpstr>
      <vt:lpstr>Novel Data Localities: Most Common Stride</vt:lpstr>
      <vt:lpstr>Novel Data Localities: Scalar Stride</vt:lpstr>
      <vt:lpstr>Proposed Data Prefetcher</vt:lpstr>
      <vt:lpstr>Prefetch Function Detecting Global Stride</vt:lpstr>
      <vt:lpstr>Prefetch Function Detecting Delta Correlation</vt:lpstr>
      <vt:lpstr>Prefetch Function Detecting Single Delta Match</vt:lpstr>
      <vt:lpstr>Prefetch Function</vt:lpstr>
      <vt:lpstr>Filtering of Redundant Prefetches</vt:lpstr>
      <vt:lpstr>Filtering of Redundant Prefetches</vt:lpstr>
      <vt:lpstr>Design Space Exploration Prefetch into the L1 or L2 Cache ? </vt:lpstr>
      <vt:lpstr>Design Space Exploration Three Prefetcher Design Points</vt:lpstr>
      <vt:lpstr>Design Space Exploration LDB-only Design</vt:lpstr>
      <vt:lpstr>Storage Cost</vt:lpstr>
      <vt:lpstr>Experimental Results</vt:lpstr>
      <vt:lpstr>Conclusions</vt:lpstr>
      <vt:lpstr>Questions? </vt:lpstr>
      <vt:lpstr>Backup: Experimental Results</vt:lpstr>
      <vt:lpstr>Backup: Experimental Results</vt:lpstr>
      <vt:lpstr>Backup: Experimental Results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Local and Global History for High Performance Data Prefetching</dc:title>
  <dc:creator>cda6938</dc:creator>
  <cp:lastModifiedBy>cda6938</cp:lastModifiedBy>
  <cp:revision>78</cp:revision>
  <dcterms:created xsi:type="dcterms:W3CDTF">2009-02-04T15:12:10Z</dcterms:created>
  <dcterms:modified xsi:type="dcterms:W3CDTF">2009-02-12T00:50:56Z</dcterms:modified>
</cp:coreProperties>
</file>