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2"/>
  </p:sldMasterIdLst>
  <p:notesMasterIdLst>
    <p:notesMasterId r:id="rId19"/>
  </p:notesMasterIdLst>
  <p:handoutMasterIdLst>
    <p:handoutMasterId r:id="rId20"/>
  </p:handoutMasterIdLst>
  <p:sldIdLst>
    <p:sldId id="697" r:id="rId3"/>
    <p:sldId id="698" r:id="rId4"/>
    <p:sldId id="700" r:id="rId5"/>
    <p:sldId id="703" r:id="rId6"/>
    <p:sldId id="723" r:id="rId7"/>
    <p:sldId id="708" r:id="rId8"/>
    <p:sldId id="724" r:id="rId9"/>
    <p:sldId id="721" r:id="rId10"/>
    <p:sldId id="720" r:id="rId11"/>
    <p:sldId id="710" r:id="rId12"/>
    <p:sldId id="716" r:id="rId13"/>
    <p:sldId id="711" r:id="rId14"/>
    <p:sldId id="707" r:id="rId15"/>
    <p:sldId id="719" r:id="rId16"/>
    <p:sldId id="704" r:id="rId17"/>
    <p:sldId id="71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BFB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261" autoAdjust="0"/>
  </p:normalViewPr>
  <p:slideViewPr>
    <p:cSldViewPr>
      <p:cViewPr varScale="1">
        <p:scale>
          <a:sx n="85" d="100"/>
          <a:sy n="85" d="100"/>
        </p:scale>
        <p:origin x="-2312" y="-1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notesMaster" Target="notesMasters/notesMaster1.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ming:Documents:compas:cbp2014:cbp2014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893115096724021"/>
          <c:y val="0.102660260119242"/>
          <c:w val="0.890626761932536"/>
          <c:h val="0.696206887877034"/>
        </c:manualLayout>
      </c:layout>
      <c:barChart>
        <c:barDir val="col"/>
        <c:grouping val="clustered"/>
        <c:varyColors val="0"/>
        <c:ser>
          <c:idx val="1"/>
          <c:order val="0"/>
          <c:tx>
            <c:strRef>
              <c:f>Sheet1!$A$4</c:f>
              <c:strCache>
                <c:ptCount val="1"/>
                <c:pt idx="0">
                  <c:v>gshare</c:v>
                </c:pt>
              </c:strCache>
            </c:strRef>
          </c:tx>
          <c:spPr>
            <a:solidFill>
              <a:schemeClr val="accent2"/>
            </a:solidFill>
            <a:ln>
              <a:noFill/>
            </a:ln>
            <a:effectLst/>
          </c:spPr>
          <c:invertIfNegative val="0"/>
          <c:dLbls>
            <c:showLegendKey val="0"/>
            <c:showVal val="1"/>
            <c:showCatName val="0"/>
            <c:showSerName val="0"/>
            <c:showPercent val="0"/>
            <c:showBubbleSize val="0"/>
            <c:showLeaderLines val="0"/>
          </c:dLbls>
          <c:cat>
            <c:strRef>
              <c:f>Sheet1!$B$3:$J$3</c:f>
              <c:strCache>
                <c:ptCount val="9"/>
                <c:pt idx="0">
                  <c:v>16KB</c:v>
                </c:pt>
                <c:pt idx="1">
                  <c:v>32KB</c:v>
                </c:pt>
                <c:pt idx="2">
                  <c:v>64KB</c:v>
                </c:pt>
                <c:pt idx="3">
                  <c:v>128KB</c:v>
                </c:pt>
                <c:pt idx="4">
                  <c:v>256KB</c:v>
                </c:pt>
                <c:pt idx="5">
                  <c:v>512KB</c:v>
                </c:pt>
                <c:pt idx="6">
                  <c:v>1MB</c:v>
                </c:pt>
                <c:pt idx="7">
                  <c:v>2MB</c:v>
                </c:pt>
                <c:pt idx="8">
                  <c:v>4MB</c:v>
                </c:pt>
              </c:strCache>
            </c:strRef>
          </c:cat>
          <c:val>
            <c:numRef>
              <c:f>Sheet1!$B$4:$J$4</c:f>
              <c:numCache>
                <c:formatCode>0.0</c:formatCode>
                <c:ptCount val="9"/>
                <c:pt idx="0">
                  <c:v>5.53</c:v>
                </c:pt>
                <c:pt idx="1">
                  <c:v>5.196</c:v>
                </c:pt>
                <c:pt idx="2">
                  <c:v>4.971</c:v>
                </c:pt>
                <c:pt idx="3">
                  <c:v>4.822999999999998</c:v>
                </c:pt>
                <c:pt idx="4">
                  <c:v>4.768</c:v>
                </c:pt>
                <c:pt idx="5">
                  <c:v>4.675</c:v>
                </c:pt>
                <c:pt idx="6">
                  <c:v>4.643</c:v>
                </c:pt>
                <c:pt idx="7">
                  <c:v>4.611999999999998</c:v>
                </c:pt>
                <c:pt idx="8">
                  <c:v>4.586</c:v>
                </c:pt>
              </c:numCache>
            </c:numRef>
          </c:val>
        </c:ser>
        <c:ser>
          <c:idx val="0"/>
          <c:order val="1"/>
          <c:tx>
            <c:strRef>
              <c:f>Sheet1!$A$5</c:f>
              <c:strCache>
                <c:ptCount val="1"/>
                <c:pt idx="0">
                  <c:v>Temporal Stream (gshare)</c:v>
                </c:pt>
              </c:strCache>
            </c:strRef>
          </c:tx>
          <c:invertIfNegative val="0"/>
          <c:dLbls>
            <c:showLegendKey val="0"/>
            <c:showVal val="1"/>
            <c:showCatName val="0"/>
            <c:showSerName val="0"/>
            <c:showPercent val="0"/>
            <c:showBubbleSize val="0"/>
            <c:showLeaderLines val="0"/>
          </c:dLbls>
          <c:cat>
            <c:strRef>
              <c:f>Sheet1!$B$3:$J$3</c:f>
              <c:strCache>
                <c:ptCount val="9"/>
                <c:pt idx="0">
                  <c:v>16KB</c:v>
                </c:pt>
                <c:pt idx="1">
                  <c:v>32KB</c:v>
                </c:pt>
                <c:pt idx="2">
                  <c:v>64KB</c:v>
                </c:pt>
                <c:pt idx="3">
                  <c:v>128KB</c:v>
                </c:pt>
                <c:pt idx="4">
                  <c:v>256KB</c:v>
                </c:pt>
                <c:pt idx="5">
                  <c:v>512KB</c:v>
                </c:pt>
                <c:pt idx="6">
                  <c:v>1MB</c:v>
                </c:pt>
                <c:pt idx="7">
                  <c:v>2MB</c:v>
                </c:pt>
                <c:pt idx="8">
                  <c:v>4MB</c:v>
                </c:pt>
              </c:strCache>
            </c:strRef>
          </c:cat>
          <c:val>
            <c:numRef>
              <c:f>Sheet1!$B$5:$J$5</c:f>
              <c:numCache>
                <c:formatCode>0.0</c:formatCode>
                <c:ptCount val="9"/>
                <c:pt idx="0">
                  <c:v>3.897</c:v>
                </c:pt>
                <c:pt idx="1">
                  <c:v>3.695</c:v>
                </c:pt>
                <c:pt idx="2">
                  <c:v>3.575</c:v>
                </c:pt>
                <c:pt idx="3">
                  <c:v>3.517</c:v>
                </c:pt>
                <c:pt idx="4">
                  <c:v>3.505</c:v>
                </c:pt>
                <c:pt idx="5">
                  <c:v>3.487</c:v>
                </c:pt>
                <c:pt idx="6">
                  <c:v>3.507</c:v>
                </c:pt>
                <c:pt idx="7">
                  <c:v>3.537</c:v>
                </c:pt>
                <c:pt idx="8">
                  <c:v>3.577</c:v>
                </c:pt>
              </c:numCache>
            </c:numRef>
          </c:val>
        </c:ser>
        <c:dLbls>
          <c:showLegendKey val="0"/>
          <c:showVal val="0"/>
          <c:showCatName val="0"/>
          <c:showSerName val="0"/>
          <c:showPercent val="0"/>
          <c:showBubbleSize val="0"/>
        </c:dLbls>
        <c:gapWidth val="219"/>
        <c:overlap val="-27"/>
        <c:axId val="-2093585912"/>
        <c:axId val="-2093579544"/>
      </c:barChart>
      <c:catAx>
        <c:axId val="-2093585912"/>
        <c:scaling>
          <c:orientation val="minMax"/>
        </c:scaling>
        <c:delete val="0"/>
        <c:axPos val="b"/>
        <c:title>
          <c:tx>
            <c:rich>
              <a:bodyPr rot="0" vert="horz"/>
              <a:lstStyle/>
              <a:p>
                <a:pPr>
                  <a:defRPr/>
                </a:pPr>
                <a:r>
                  <a:rPr lang="en-US"/>
                  <a:t>gshare memory size</a:t>
                </a:r>
              </a:p>
            </c:rich>
          </c:tx>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2093579544"/>
        <c:crosses val="autoZero"/>
        <c:auto val="1"/>
        <c:lblAlgn val="ctr"/>
        <c:lblOffset val="100"/>
        <c:noMultiLvlLbl val="0"/>
      </c:catAx>
      <c:valAx>
        <c:axId val="-2093579544"/>
        <c:scaling>
          <c:orientation val="minMax"/>
        </c:scaling>
        <c:delete val="0"/>
        <c:axPos val="l"/>
        <c:majorGridlines>
          <c:spPr>
            <a:ln w="9525" cap="flat" cmpd="sng" algn="ctr">
              <a:solidFill>
                <a:schemeClr val="tx1">
                  <a:lumMod val="15000"/>
                  <a:lumOff val="85000"/>
                </a:schemeClr>
              </a:solidFill>
              <a:prstDash val="dash"/>
              <a:round/>
            </a:ln>
            <a:effectLst/>
          </c:spPr>
        </c:majorGridlines>
        <c:title>
          <c:tx>
            <c:rich>
              <a:bodyPr rot="-5400000" vert="horz"/>
              <a:lstStyle/>
              <a:p>
                <a:pPr>
                  <a:defRPr/>
                </a:pPr>
                <a:r>
                  <a:rPr lang="en-US" dirty="0" smtClean="0"/>
                  <a:t>MPKI</a:t>
                </a:r>
                <a:endParaRPr lang="en-US" dirty="0"/>
              </a:p>
            </c:rich>
          </c:tx>
          <c:layout/>
          <c:overlay val="0"/>
          <c:spPr>
            <a:noFill/>
            <a:ln>
              <a:noFill/>
            </a:ln>
            <a:effectLst/>
          </c:spPr>
        </c:title>
        <c:numFmt formatCode="0" sourceLinked="0"/>
        <c:majorTickMark val="none"/>
        <c:minorTickMark val="none"/>
        <c:tickLblPos val="nextTo"/>
        <c:spPr>
          <a:noFill/>
          <a:ln>
            <a:noFill/>
          </a:ln>
          <a:effectLst/>
        </c:spPr>
        <c:txPr>
          <a:bodyPr rot="-60000000" vert="horz"/>
          <a:lstStyle/>
          <a:p>
            <a:pPr>
              <a:defRPr/>
            </a:pPr>
            <a:endParaRPr lang="en-US"/>
          </a:p>
        </c:txPr>
        <c:crossAx val="-2093585912"/>
        <c:crosses val="autoZero"/>
        <c:crossBetween val="between"/>
      </c:valAx>
      <c:spPr>
        <a:noFill/>
        <a:ln>
          <a:noFill/>
        </a:ln>
        <a:effectLst/>
      </c:spPr>
    </c:plotArea>
    <c:legend>
      <c:legendPos val="t"/>
      <c:layout>
        <c:manualLayout>
          <c:xMode val="edge"/>
          <c:yMode val="edge"/>
          <c:x val="0.446277826382813"/>
          <c:y val="0.00255591054313099"/>
          <c:w val="0.550345460289686"/>
          <c:h val="0.0822129757741943"/>
        </c:manualLayout>
      </c:layout>
      <c:overlay val="0"/>
      <c:spPr>
        <a:noFill/>
        <a:ln>
          <a:noFill/>
        </a:ln>
        <a:effectLst/>
      </c:spPr>
      <c:txPr>
        <a:bodyPr rot="0" vert="horz"/>
        <a:lstStyle/>
        <a:p>
          <a:pPr>
            <a:defRPr/>
          </a:pPr>
          <a:endParaRPr lang="en-US"/>
        </a:p>
      </c:txPr>
    </c:legend>
    <c:plotVisOnly val="1"/>
    <c:dispBlanksAs val="gap"/>
    <c:showDLblsOverMax val="0"/>
  </c:chart>
  <c:spPr>
    <a:noFill/>
    <a:ln w="9525" cap="flat" cmpd="sng" algn="ctr">
      <a:noFill/>
      <a:round/>
    </a:ln>
    <a:effectLst/>
  </c:spPr>
  <c:txPr>
    <a:bodyPr/>
    <a:lstStyle/>
    <a:p>
      <a:pPr>
        <a:defRPr sz="20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BD200F-50C7-E847-9443-EBFCE4541FC3}" type="datetimeFigureOut">
              <a:rPr lang="en-US" smtClean="0"/>
              <a:t>6/13/14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1AAA9B8-6F32-A54C-86DA-6BB29E0D5AE0}" type="slidenum">
              <a:rPr lang="en-US" smtClean="0"/>
              <a:t>‹#›</a:t>
            </a:fld>
            <a:endParaRPr lang="en-US"/>
          </a:p>
        </p:txBody>
      </p:sp>
    </p:spTree>
    <p:extLst>
      <p:ext uri="{BB962C8B-B14F-4D97-AF65-F5344CB8AC3E}">
        <p14:creationId xmlns:p14="http://schemas.microsoft.com/office/powerpoint/2010/main" val="28521378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00BFCF-8F27-4775-A75C-FAB6C4D28C2C}" type="datetimeFigureOut">
              <a:rPr lang="en-US" smtClean="0"/>
              <a:pPr/>
              <a:t>6/13/14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676F42-9BAD-4ADC-9380-BAF04DBAEE78}" type="slidenum">
              <a:rPr lang="en-US" smtClean="0"/>
              <a:pPr/>
              <a:t>‹#›</a:t>
            </a:fld>
            <a:endParaRPr lang="en-US"/>
          </a:p>
        </p:txBody>
      </p:sp>
    </p:spTree>
    <p:extLst>
      <p:ext uri="{BB962C8B-B14F-4D97-AF65-F5344CB8AC3E}">
        <p14:creationId xmlns:p14="http://schemas.microsoft.com/office/powerpoint/2010/main" val="183974774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 every</a:t>
            </a:r>
            <a:r>
              <a:rPr lang="en-US" baseline="0" dirty="0" smtClean="0"/>
              <a:t>one. I’m Yongming Shen from the COMPAS lab of Stony Brook University. Today, I’ll talk about the temporal stream branch predictor, or the TS predictor for short.</a:t>
            </a:r>
          </a:p>
          <a:p>
            <a:r>
              <a:rPr lang="en-US" baseline="0" dirty="0" smtClean="0"/>
              <a:t>This work is done in collaboration with my adviser, Mike </a:t>
            </a:r>
            <a:r>
              <a:rPr lang="en-US" baseline="0" dirty="0" err="1" smtClean="0"/>
              <a:t>Ferdman</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A283C534-D55E-BB4C-855F-D591140389A6}" type="slidenum">
              <a:rPr lang="en-US" smtClean="0"/>
              <a:pPr/>
              <a:t>1</a:t>
            </a:fld>
            <a:endParaRPr lang="en-US"/>
          </a:p>
        </p:txBody>
      </p:sp>
    </p:spTree>
    <p:extLst>
      <p:ext uri="{BB962C8B-B14F-4D97-AF65-F5344CB8AC3E}">
        <p14:creationId xmlns:p14="http://schemas.microsoft.com/office/powerpoint/2010/main" val="893762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Now let’s talk about replay mode, which is the most important part of the TS predictor’s operation.</a:t>
            </a:r>
          </a:p>
          <a:p>
            <a:r>
              <a:rPr lang="en-US" baseline="0" dirty="0" smtClean="0"/>
              <a:t>For the predictor to go from fallback to replay, two conditions must be met.</a:t>
            </a:r>
          </a:p>
          <a:p>
            <a:r>
              <a:rPr lang="en-US" baseline="0" dirty="0" smtClean="0"/>
              <a:t>First is the base predictor makes a mistake, second is the hash of the current CPU state has a corresponding entry in the Head table.</a:t>
            </a:r>
          </a:p>
          <a:p>
            <a:r>
              <a:rPr lang="en-US" baseline="0" dirty="0" smtClean="0"/>
              <a:t>Here’s an example of how the predictor transitions into replay mode.</a:t>
            </a:r>
          </a:p>
          <a:p>
            <a:r>
              <a:rPr lang="en-US" baseline="0" dirty="0" smtClean="0"/>
              <a:t>First, the base predictor makes a mistake, so a 0 is recorded in the circular buffer and the tail pointer is advanced.</a:t>
            </a:r>
          </a:p>
          <a:p>
            <a:r>
              <a:rPr lang="en-US" baseline="0" dirty="0" smtClean="0"/>
              <a:t>Now triggered by the base predictor’s mistake, the TS predictor will try to enter replay mode.</a:t>
            </a:r>
          </a:p>
          <a:p>
            <a:r>
              <a:rPr lang="en-US" baseline="0" dirty="0" smtClean="0"/>
              <a:t>To do so, it will first compute a hash of the current CPU state and get a key. In this case the key is Key1. Then it will look up the head table for a Key1 entry.</a:t>
            </a:r>
          </a:p>
          <a:p>
            <a:r>
              <a:rPr lang="en-US" baseline="0" dirty="0" smtClean="0"/>
              <a:t>In this case an entry is found, and its value is Head1. So the head pointer is set to Head1, replay will start from there, and mode transition is complete.</a:t>
            </a:r>
          </a:p>
          <a:p>
            <a:r>
              <a:rPr lang="en-US" baseline="0" dirty="0" smtClean="0"/>
              <a:t>Note that the base predictor mistake will also trigger a head table update, but head table update happens after mode transition.</a:t>
            </a:r>
          </a:p>
          <a:p>
            <a:endParaRPr lang="en-US" baseline="0" dirty="0" smtClean="0"/>
          </a:p>
        </p:txBody>
      </p:sp>
      <p:sp>
        <p:nvSpPr>
          <p:cNvPr id="4" name="Slide Number Placeholder 3"/>
          <p:cNvSpPr>
            <a:spLocks noGrp="1"/>
          </p:cNvSpPr>
          <p:nvPr>
            <p:ph type="sldNum" sz="quarter" idx="10"/>
          </p:nvPr>
        </p:nvSpPr>
        <p:spPr/>
        <p:txBody>
          <a:bodyPr/>
          <a:lstStyle/>
          <a:p>
            <a:fld id="{57676F42-9BAD-4ADC-9380-BAF04DBAEE78}" type="slidenum">
              <a:rPr lang="en-US" smtClean="0"/>
              <a:pPr/>
              <a:t>10</a:t>
            </a:fld>
            <a:endParaRPr lang="en-US"/>
          </a:p>
        </p:txBody>
      </p:sp>
    </p:spTree>
    <p:extLst>
      <p:ext uri="{BB962C8B-B14F-4D97-AF65-F5344CB8AC3E}">
        <p14:creationId xmlns:p14="http://schemas.microsoft.com/office/powerpoint/2010/main" val="7982843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replaying, history is used to correct mistakes.</a:t>
            </a:r>
            <a:endParaRPr lang="en-US" baseline="0" dirty="0" smtClean="0"/>
          </a:p>
          <a:p>
            <a:r>
              <a:rPr lang="en-US" baseline="0" dirty="0" smtClean="0"/>
              <a:t>For each prediction, the TS predictor will first get the base prediction, and then get the history bit under the head pointer.</a:t>
            </a:r>
          </a:p>
          <a:p>
            <a:r>
              <a:rPr lang="en-US" baseline="0" dirty="0" smtClean="0"/>
              <a:t>If the history bit is 0, the base prediction will be flipped, otherwise it is passed on.</a:t>
            </a:r>
          </a:p>
          <a:p>
            <a:r>
              <a:rPr lang="en-US" baseline="0" dirty="0" smtClean="0"/>
              <a:t>The head pointer will be advanced after each prediction.</a:t>
            </a:r>
          </a:p>
          <a:p>
            <a:r>
              <a:rPr lang="en-US" baseline="0" dirty="0" smtClean="0"/>
              <a:t>Note that this happens even if the base predictor makes mistakes, which means while in replay mode, base mistakes won’t trigger head table lookup and head pointer reset.</a:t>
            </a:r>
          </a:p>
          <a:p>
            <a:endParaRPr lang="en-US" baseline="0" dirty="0"/>
          </a:p>
        </p:txBody>
      </p:sp>
      <p:sp>
        <p:nvSpPr>
          <p:cNvPr id="4" name="Slide Number Placeholder 3"/>
          <p:cNvSpPr>
            <a:spLocks noGrp="1"/>
          </p:cNvSpPr>
          <p:nvPr>
            <p:ph type="sldNum" sz="quarter" idx="10"/>
          </p:nvPr>
        </p:nvSpPr>
        <p:spPr/>
        <p:txBody>
          <a:bodyPr/>
          <a:lstStyle/>
          <a:p>
            <a:fld id="{57676F42-9BAD-4ADC-9380-BAF04DBAEE78}" type="slidenum">
              <a:rPr lang="en-US" smtClean="0"/>
              <a:pPr/>
              <a:t>11</a:t>
            </a:fld>
            <a:endParaRPr lang="en-US"/>
          </a:p>
        </p:txBody>
      </p:sp>
    </p:spTree>
    <p:extLst>
      <p:ext uri="{BB962C8B-B14F-4D97-AF65-F5344CB8AC3E}">
        <p14:creationId xmlns:p14="http://schemas.microsoft.com/office/powerpoint/2010/main" val="798284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Things</a:t>
            </a:r>
            <a:r>
              <a:rPr lang="en-US" baseline="0" dirty="0" smtClean="0"/>
              <a:t> for Fallback are simpler.</a:t>
            </a:r>
          </a:p>
          <a:p>
            <a:r>
              <a:rPr lang="en-US" baseline="0" dirty="0" smtClean="0"/>
              <a:t>If replay goes wrong during replay mode, the TS predictor will drop to fallback mode.</a:t>
            </a:r>
          </a:p>
          <a:p>
            <a:r>
              <a:rPr lang="en-US" baseline="0" dirty="0" smtClean="0"/>
              <a:t>Replay goes wrong means either the base prediction is flipped but turns out to be correct, or base prediction is passed on but turns out to be wrong.</a:t>
            </a:r>
          </a:p>
          <a:p>
            <a:r>
              <a:rPr lang="en-US" baseline="0" dirty="0" smtClean="0"/>
              <a:t>In fallback mode, the TS predictor will just pass on the base predictor’s output.</a:t>
            </a:r>
          </a:p>
          <a:p>
            <a:r>
              <a:rPr lang="en-US" baseline="0" dirty="0" smtClean="0"/>
              <a:t>Also note that the TS predictor will continue to do recording while in fallback mode.</a:t>
            </a:r>
          </a:p>
          <a:p>
            <a:r>
              <a:rPr lang="en-US" dirty="0" smtClean="0"/>
              <a:t>This ends the description</a:t>
            </a:r>
            <a:r>
              <a:rPr lang="en-US" baseline="0" dirty="0" smtClean="0"/>
              <a:t> of the TS predictor’s operation.</a:t>
            </a:r>
            <a:endParaRPr lang="en-US" dirty="0"/>
          </a:p>
        </p:txBody>
      </p:sp>
      <p:sp>
        <p:nvSpPr>
          <p:cNvPr id="4" name="Slide Number Placeholder 3"/>
          <p:cNvSpPr>
            <a:spLocks noGrp="1"/>
          </p:cNvSpPr>
          <p:nvPr>
            <p:ph type="sldNum" sz="quarter" idx="10"/>
          </p:nvPr>
        </p:nvSpPr>
        <p:spPr/>
        <p:txBody>
          <a:bodyPr/>
          <a:lstStyle/>
          <a:p>
            <a:fld id="{57676F42-9BAD-4ADC-9380-BAF04DBAEE78}" type="slidenum">
              <a:rPr lang="en-US" smtClean="0"/>
              <a:pPr/>
              <a:t>12</a:t>
            </a:fld>
            <a:endParaRPr lang="en-US"/>
          </a:p>
        </p:txBody>
      </p:sp>
    </p:spTree>
    <p:extLst>
      <p:ext uri="{BB962C8B-B14F-4D97-AF65-F5344CB8AC3E}">
        <p14:creationId xmlns:p14="http://schemas.microsoft.com/office/powerpoint/2010/main" val="7982843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we will talk</a:t>
            </a:r>
            <a:r>
              <a:rPr lang="en-US" baseline="0" dirty="0" smtClean="0"/>
              <a:t> about results and conclusions.</a:t>
            </a:r>
            <a:endParaRPr lang="en-US" dirty="0"/>
          </a:p>
        </p:txBody>
      </p:sp>
      <p:sp>
        <p:nvSpPr>
          <p:cNvPr id="4" name="Slide Number Placeholder 3"/>
          <p:cNvSpPr>
            <a:spLocks noGrp="1"/>
          </p:cNvSpPr>
          <p:nvPr>
            <p:ph type="sldNum" sz="quarter" idx="10"/>
          </p:nvPr>
        </p:nvSpPr>
        <p:spPr/>
        <p:txBody>
          <a:bodyPr/>
          <a:lstStyle/>
          <a:p>
            <a:fld id="{57676F42-9BAD-4ADC-9380-BAF04DBAEE78}" type="slidenum">
              <a:rPr lang="en-US" smtClean="0"/>
              <a:pPr/>
              <a:t>13</a:t>
            </a:fld>
            <a:endParaRPr lang="en-US"/>
          </a:p>
        </p:txBody>
      </p:sp>
    </p:spTree>
    <p:extLst>
      <p:ext uri="{BB962C8B-B14F-4D97-AF65-F5344CB8AC3E}">
        <p14:creationId xmlns:p14="http://schemas.microsoft.com/office/powerpoint/2010/main" val="7982843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submission is for the unlimited memory</a:t>
            </a:r>
            <a:r>
              <a:rPr lang="en-US" baseline="0" dirty="0" smtClean="0"/>
              <a:t> track.</a:t>
            </a:r>
          </a:p>
          <a:p>
            <a:r>
              <a:rPr lang="en-US" dirty="0" smtClean="0"/>
              <a:t>For this</a:t>
            </a:r>
            <a:r>
              <a:rPr lang="en-US" baseline="0" dirty="0" smtClean="0"/>
              <a:t> submission, we used a 512 KB </a:t>
            </a:r>
            <a:r>
              <a:rPr lang="en-US" baseline="0" dirty="0" err="1" smtClean="0"/>
              <a:t>gshare</a:t>
            </a:r>
            <a:r>
              <a:rPr lang="en-US" baseline="0" dirty="0" smtClean="0"/>
              <a:t> predictor as the base predictor.</a:t>
            </a:r>
          </a:p>
          <a:p>
            <a:r>
              <a:rPr lang="en-US" baseline="0" dirty="0" smtClean="0"/>
              <a:t>Both the circular buffer and the head table are of unlimited size.</a:t>
            </a:r>
          </a:p>
          <a:p>
            <a:r>
              <a:rPr lang="en-US" baseline="0" dirty="0" smtClean="0"/>
              <a:t>And the hash function concatenates 140-bit of global history with the PC to generate keys.</a:t>
            </a:r>
          </a:p>
          <a:p>
            <a:endParaRPr lang="en-US" baseline="0" dirty="0" smtClean="0"/>
          </a:p>
        </p:txBody>
      </p:sp>
      <p:sp>
        <p:nvSpPr>
          <p:cNvPr id="4" name="Slide Number Placeholder 3"/>
          <p:cNvSpPr>
            <a:spLocks noGrp="1"/>
          </p:cNvSpPr>
          <p:nvPr>
            <p:ph type="sldNum" sz="quarter" idx="10"/>
          </p:nvPr>
        </p:nvSpPr>
        <p:spPr/>
        <p:txBody>
          <a:bodyPr/>
          <a:lstStyle/>
          <a:p>
            <a:fld id="{57676F42-9BAD-4ADC-9380-BAF04DBAEE78}" type="slidenum">
              <a:rPr lang="en-US" smtClean="0"/>
              <a:pPr/>
              <a:t>14</a:t>
            </a:fld>
            <a:endParaRPr lang="en-US"/>
          </a:p>
        </p:txBody>
      </p:sp>
    </p:spTree>
    <p:extLst>
      <p:ext uri="{BB962C8B-B14F-4D97-AF65-F5344CB8AC3E}">
        <p14:creationId xmlns:p14="http://schemas.microsoft.com/office/powerpoint/2010/main" val="7982843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And here are our results.</a:t>
            </a:r>
          </a:p>
          <a:p>
            <a:r>
              <a:rPr lang="en-US" baseline="0" dirty="0" smtClean="0"/>
              <a:t>In this graph, red bars represent </a:t>
            </a:r>
            <a:r>
              <a:rPr lang="en-US" baseline="0" dirty="0" err="1" smtClean="0"/>
              <a:t>gshare’s</a:t>
            </a:r>
            <a:r>
              <a:rPr lang="en-US" baseline="0" dirty="0" smtClean="0"/>
              <a:t> accuracies, and blue bars represent the TS predictor’s accuracies. The lower the bar, the better the accuracy.</a:t>
            </a:r>
          </a:p>
          <a:p>
            <a:r>
              <a:rPr lang="en-US" baseline="0" dirty="0" smtClean="0"/>
              <a:t>The x-axis represent the memory size of the </a:t>
            </a:r>
            <a:r>
              <a:rPr lang="en-US" baseline="0" dirty="0" err="1" smtClean="0"/>
              <a:t>gshare</a:t>
            </a:r>
            <a:r>
              <a:rPr lang="en-US" baseline="0" dirty="0" smtClean="0"/>
              <a:t> predictor, or in the case of the TS predictor, the memory size of its base </a:t>
            </a:r>
            <a:r>
              <a:rPr lang="en-US" baseline="0" dirty="0" err="1" smtClean="0"/>
              <a:t>gshare</a:t>
            </a:r>
            <a:r>
              <a:rPr lang="en-US" baseline="0" dirty="0" smtClean="0"/>
              <a:t> predictor.</a:t>
            </a:r>
          </a:p>
          <a:p>
            <a:r>
              <a:rPr lang="en-US" baseline="0" dirty="0" smtClean="0"/>
              <a:t>The y-axis is accuracy measured by MPKI, </a:t>
            </a:r>
            <a:r>
              <a:rPr lang="en-US" baseline="0" dirty="0" err="1" smtClean="0"/>
              <a:t>mispredictions</a:t>
            </a:r>
            <a:r>
              <a:rPr lang="en-US" baseline="0" dirty="0" smtClean="0"/>
              <a:t> per kilo-instructions.</a:t>
            </a:r>
          </a:p>
          <a:p>
            <a:r>
              <a:rPr lang="en-US" baseline="0" dirty="0" smtClean="0"/>
              <a:t>As can be seen from this chart, the TS predictor consistently outperforms the </a:t>
            </a:r>
            <a:r>
              <a:rPr lang="en-US" baseline="0" dirty="0" err="1" smtClean="0"/>
              <a:t>gshare</a:t>
            </a:r>
            <a:r>
              <a:rPr lang="en-US" baseline="0" dirty="0" smtClean="0"/>
              <a:t> predictor, and even 16KB TS does better than 4MB </a:t>
            </a:r>
            <a:r>
              <a:rPr lang="en-US" baseline="0" dirty="0" err="1" smtClean="0"/>
              <a:t>gshare</a:t>
            </a:r>
            <a:r>
              <a:rPr lang="en-US" baseline="0" dirty="0" smtClean="0"/>
              <a:t>.</a:t>
            </a:r>
          </a:p>
          <a:p>
            <a:r>
              <a:rPr lang="en-US" baseline="0" dirty="0" smtClean="0"/>
              <a:t>The score for our final submission is 3.487 MPKI.</a:t>
            </a:r>
          </a:p>
          <a:p>
            <a:endParaRPr lang="en-US" baseline="0" dirty="0" smtClean="0"/>
          </a:p>
        </p:txBody>
      </p:sp>
      <p:sp>
        <p:nvSpPr>
          <p:cNvPr id="4" name="Slide Number Placeholder 3"/>
          <p:cNvSpPr>
            <a:spLocks noGrp="1"/>
          </p:cNvSpPr>
          <p:nvPr>
            <p:ph type="sldNum" sz="quarter" idx="10"/>
          </p:nvPr>
        </p:nvSpPr>
        <p:spPr/>
        <p:txBody>
          <a:bodyPr/>
          <a:lstStyle/>
          <a:p>
            <a:fld id="{57676F42-9BAD-4ADC-9380-BAF04DBAEE78}" type="slidenum">
              <a:rPr lang="en-US" smtClean="0"/>
              <a:pPr/>
              <a:t>15</a:t>
            </a:fld>
            <a:endParaRPr lang="en-US"/>
          </a:p>
        </p:txBody>
      </p:sp>
    </p:spTree>
    <p:extLst>
      <p:ext uri="{BB962C8B-B14F-4D97-AF65-F5344CB8AC3E}">
        <p14:creationId xmlns:p14="http://schemas.microsoft.com/office/powerpoint/2010/main" val="7982843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conclusion,</a:t>
            </a:r>
            <a:r>
              <a:rPr lang="en-US" baseline="0" dirty="0" smtClean="0"/>
              <a:t> we showed that temporal streaming is useful for branch prediction.</a:t>
            </a:r>
          </a:p>
          <a:p>
            <a:r>
              <a:rPr lang="en-US" baseline="0" dirty="0" smtClean="0"/>
              <a:t>The current design of the TS predictor is pretty simple, and there are a lot of space for improvement.</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 the future, we will explore limited memory implementations of the TS predictor, different head table indexing schemes, and alternative base predictors.</a:t>
            </a:r>
          </a:p>
          <a:p>
            <a:r>
              <a:rPr lang="en-US" baseline="0" dirty="0" smtClean="0"/>
              <a:t>For limited memory implementation, because the base predictor is correct most of the time, the temporal stream can be efficiently compressed by aggregating long sequences of 1’s in to integers.</a:t>
            </a:r>
          </a:p>
          <a:p>
            <a:r>
              <a:rPr lang="en-US" baseline="0" dirty="0" smtClean="0"/>
              <a:t>Using this simple compression scheme, we can achieve 3.7 MPKI using 256 KB of memory.</a:t>
            </a:r>
          </a:p>
          <a:p>
            <a:endParaRPr lang="en-US" baseline="0" dirty="0" smtClean="0"/>
          </a:p>
        </p:txBody>
      </p:sp>
      <p:sp>
        <p:nvSpPr>
          <p:cNvPr id="4" name="Slide Number Placeholder 3"/>
          <p:cNvSpPr>
            <a:spLocks noGrp="1"/>
          </p:cNvSpPr>
          <p:nvPr>
            <p:ph type="sldNum" sz="quarter" idx="10"/>
          </p:nvPr>
        </p:nvSpPr>
        <p:spPr/>
        <p:txBody>
          <a:bodyPr/>
          <a:lstStyle/>
          <a:p>
            <a:fld id="{57676F42-9BAD-4ADC-9380-BAF04DBAEE78}" type="slidenum">
              <a:rPr lang="en-US" smtClean="0"/>
              <a:pPr/>
              <a:t>16</a:t>
            </a:fld>
            <a:endParaRPr lang="en-US"/>
          </a:p>
        </p:txBody>
      </p:sp>
    </p:spTree>
    <p:extLst>
      <p:ext uri="{BB962C8B-B14F-4D97-AF65-F5344CB8AC3E}">
        <p14:creationId xmlns:p14="http://schemas.microsoft.com/office/powerpoint/2010/main" val="798284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TS predictor tries to achieve high accuracy and at the same time keep things simple.</a:t>
            </a:r>
          </a:p>
          <a:p>
            <a:r>
              <a:rPr lang="en-US" baseline="0" dirty="0" smtClean="0"/>
              <a:t>It’s design is based on two observations:</a:t>
            </a:r>
          </a:p>
          <a:p>
            <a:r>
              <a:rPr lang="en-US" baseline="0" dirty="0" smtClean="0"/>
              <a:t>First, branch predictors often repeat their mistakes.</a:t>
            </a:r>
          </a:p>
          <a:p>
            <a:r>
              <a:rPr lang="en-US" baseline="0" dirty="0" smtClean="0"/>
              <a:t>Second, temporal streaming can be used to correct mistakes.</a:t>
            </a:r>
          </a:p>
          <a:p>
            <a:r>
              <a:rPr lang="en-US" baseline="0" dirty="0" smtClean="0"/>
              <a:t>This can be done by first recording a sequence of mistakes and then replay the sequence to apply corrections.</a:t>
            </a:r>
          </a:p>
          <a:p>
            <a:r>
              <a:rPr lang="en-US" dirty="0" smtClean="0"/>
              <a:t>For example, suppose a base predictor makes a series</a:t>
            </a:r>
            <a:r>
              <a:rPr lang="en-US" baseline="0" dirty="0" smtClean="0"/>
              <a:t> of predictions and two of them are wrong.</a:t>
            </a:r>
          </a:p>
          <a:p>
            <a:r>
              <a:rPr lang="en-US" baseline="0" dirty="0" smtClean="0"/>
              <a:t>We can record this in a temporal stream. With a 0 meaning </a:t>
            </a:r>
            <a:r>
              <a:rPr lang="en-US" baseline="0" dirty="0" err="1" smtClean="0"/>
              <a:t>misprediction</a:t>
            </a:r>
            <a:r>
              <a:rPr lang="en-US" baseline="0" dirty="0" smtClean="0"/>
              <a:t> and a 1 meaning correct prediction.</a:t>
            </a:r>
          </a:p>
          <a:p>
            <a:r>
              <a:rPr lang="en-US" baseline="0" dirty="0" smtClean="0"/>
              <a:t>The next time the base predictor makes the same predictions, we can refer to the stream and apply corrections.</a:t>
            </a:r>
          </a:p>
          <a:p>
            <a:endParaRPr lang="en-US" dirty="0"/>
          </a:p>
        </p:txBody>
      </p:sp>
      <p:sp>
        <p:nvSpPr>
          <p:cNvPr id="4" name="Slide Number Placeholder 3"/>
          <p:cNvSpPr>
            <a:spLocks noGrp="1"/>
          </p:cNvSpPr>
          <p:nvPr>
            <p:ph type="sldNum" sz="quarter" idx="10"/>
          </p:nvPr>
        </p:nvSpPr>
        <p:spPr/>
        <p:txBody>
          <a:bodyPr/>
          <a:lstStyle/>
          <a:p>
            <a:fld id="{57676F42-9BAD-4ADC-9380-BAF04DBAEE78}" type="slidenum">
              <a:rPr lang="en-US" smtClean="0"/>
              <a:pPr/>
              <a:t>2</a:t>
            </a:fld>
            <a:endParaRPr lang="en-US"/>
          </a:p>
        </p:txBody>
      </p:sp>
    </p:spTree>
    <p:extLst>
      <p:ext uri="{BB962C8B-B14F-4D97-AF65-F5344CB8AC3E}">
        <p14:creationId xmlns:p14="http://schemas.microsoft.com/office/powerpoint/2010/main" val="7982843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made</a:t>
            </a:r>
            <a:r>
              <a:rPr lang="en-US" baseline="0" dirty="0" smtClean="0"/>
              <a:t> two contributions with this work.</a:t>
            </a:r>
          </a:p>
          <a:p>
            <a:r>
              <a:rPr lang="en-US" baseline="0" dirty="0" smtClean="0"/>
              <a:t>First one is that we demonstrate how temporal streaming can be used in a branch predictor.</a:t>
            </a:r>
          </a:p>
          <a:p>
            <a:r>
              <a:rPr lang="en-US" baseline="0" dirty="0" smtClean="0"/>
              <a:t>Second one is that we proved temporal streaming is effective for branch prediction.</a:t>
            </a:r>
          </a:p>
          <a:p>
            <a:r>
              <a:rPr lang="en-US" baseline="0" dirty="0" smtClean="0"/>
              <a:t>When we use temporal streaming with 512 KB </a:t>
            </a:r>
            <a:r>
              <a:rPr lang="en-US" baseline="0" dirty="0" err="1" smtClean="0"/>
              <a:t>gshare</a:t>
            </a:r>
            <a:r>
              <a:rPr lang="en-US" baseline="0" dirty="0" smtClean="0"/>
              <a:t>, the MPKI for the championship traces improves from 4.675 to 3.487.</a:t>
            </a:r>
          </a:p>
          <a:p>
            <a:r>
              <a:rPr lang="en-US" baseline="0" dirty="0" smtClean="0"/>
              <a:t>And even if we use temporal streaming with just 16 KB </a:t>
            </a:r>
            <a:r>
              <a:rPr lang="en-US" baseline="0" dirty="0" err="1" smtClean="0"/>
              <a:t>gshare</a:t>
            </a:r>
            <a:r>
              <a:rPr lang="en-US" baseline="0" dirty="0" smtClean="0"/>
              <a:t>, we still get far better performance than 512KB </a:t>
            </a:r>
            <a:r>
              <a:rPr lang="en-US" baseline="0" dirty="0" err="1" smtClean="0"/>
              <a:t>gshare</a:t>
            </a:r>
            <a:r>
              <a:rPr lang="en-US" baseline="0" dirty="0" smtClean="0"/>
              <a:t>.</a:t>
            </a:r>
          </a:p>
          <a:p>
            <a:r>
              <a:rPr lang="en-US" baseline="0" dirty="0" smtClean="0"/>
              <a:t>This means TS is more powerful than bigger base predictors.</a:t>
            </a:r>
            <a:endParaRPr lang="en-US" dirty="0"/>
          </a:p>
        </p:txBody>
      </p:sp>
      <p:sp>
        <p:nvSpPr>
          <p:cNvPr id="4" name="Slide Number Placeholder 3"/>
          <p:cNvSpPr>
            <a:spLocks noGrp="1"/>
          </p:cNvSpPr>
          <p:nvPr>
            <p:ph type="sldNum" sz="quarter" idx="10"/>
          </p:nvPr>
        </p:nvSpPr>
        <p:spPr/>
        <p:txBody>
          <a:bodyPr/>
          <a:lstStyle/>
          <a:p>
            <a:fld id="{57676F42-9BAD-4ADC-9380-BAF04DBAEE78}" type="slidenum">
              <a:rPr lang="en-US" smtClean="0"/>
              <a:pPr/>
              <a:t>3</a:t>
            </a:fld>
            <a:endParaRPr lang="en-US"/>
          </a:p>
        </p:txBody>
      </p:sp>
    </p:spTree>
    <p:extLst>
      <p:ext uri="{BB962C8B-B14F-4D97-AF65-F5344CB8AC3E}">
        <p14:creationId xmlns:p14="http://schemas.microsoft.com/office/powerpoint/2010/main" val="3115030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the rest of the talk, first</a:t>
            </a:r>
            <a:r>
              <a:rPr lang="en-US" baseline="0" dirty="0" smtClean="0"/>
              <a:t> I’ll talk about </a:t>
            </a:r>
            <a:r>
              <a:rPr lang="en-US" dirty="0" smtClean="0"/>
              <a:t>the design </a:t>
            </a:r>
            <a:r>
              <a:rPr lang="en-US" baseline="0" dirty="0" smtClean="0"/>
              <a:t>of the TS predictor, then I’ll talk about the TS predictor’s operation.</a:t>
            </a:r>
          </a:p>
          <a:p>
            <a:r>
              <a:rPr lang="en-US" dirty="0" smtClean="0"/>
              <a:t>After this will be </a:t>
            </a:r>
            <a:r>
              <a:rPr lang="en-US" baseline="0" dirty="0" smtClean="0"/>
              <a:t>results we got, and conclusions and future plans.</a:t>
            </a:r>
            <a:endParaRPr lang="en-US" dirty="0"/>
          </a:p>
        </p:txBody>
      </p:sp>
      <p:sp>
        <p:nvSpPr>
          <p:cNvPr id="4" name="Slide Number Placeholder 3"/>
          <p:cNvSpPr>
            <a:spLocks noGrp="1"/>
          </p:cNvSpPr>
          <p:nvPr>
            <p:ph type="sldNum" sz="quarter" idx="10"/>
          </p:nvPr>
        </p:nvSpPr>
        <p:spPr/>
        <p:txBody>
          <a:bodyPr/>
          <a:lstStyle/>
          <a:p>
            <a:fld id="{57676F42-9BAD-4ADC-9380-BAF04DBAEE78}" type="slidenum">
              <a:rPr lang="en-US" smtClean="0"/>
              <a:pPr/>
              <a:t>4</a:t>
            </a:fld>
            <a:endParaRPr lang="en-US"/>
          </a:p>
        </p:txBody>
      </p:sp>
    </p:spTree>
    <p:extLst>
      <p:ext uri="{BB962C8B-B14F-4D97-AF65-F5344CB8AC3E}">
        <p14:creationId xmlns:p14="http://schemas.microsoft.com/office/powerpoint/2010/main" val="798284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Note that for both where and when, we use base predictor mistakes as triggers.</a:t>
            </a:r>
            <a:endParaRPr lang="en-US" dirty="0" smtClean="0"/>
          </a:p>
          <a:p>
            <a:r>
              <a:rPr lang="en-US" dirty="0" smtClean="0"/>
              <a:t>For the design</a:t>
            </a:r>
            <a:r>
              <a:rPr lang="en-US" baseline="0" dirty="0" smtClean="0"/>
              <a:t> of the TS predictor.</a:t>
            </a:r>
          </a:p>
          <a:p>
            <a:r>
              <a:rPr lang="en-US" baseline="0" dirty="0" smtClean="0"/>
              <a:t>We know we have the base predictor’s correctness history in a temporal stream, and we know that some point in time, we should should to replay from somewhere in the stream so that base predictor mistakes can be corrected.</a:t>
            </a:r>
          </a:p>
          <a:p>
            <a:r>
              <a:rPr lang="en-US" baseline="0" dirty="0" smtClean="0"/>
              <a:t>But where should we start to replay and when should we start to replay?</a:t>
            </a:r>
          </a:p>
          <a:p>
            <a:r>
              <a:rPr lang="en-US" baseline="0" dirty="0" smtClean="0"/>
              <a:t>Our solution for the where problem is to keep a map of </a:t>
            </a:r>
            <a:r>
              <a:rPr lang="en-US" baseline="0" dirty="0" err="1" smtClean="0"/>
              <a:t>cpu</a:t>
            </a:r>
            <a:r>
              <a:rPr lang="en-US" baseline="0" dirty="0" smtClean="0"/>
              <a:t> states to points where the base predictor made mistakes. We call this map the head table.</a:t>
            </a:r>
          </a:p>
          <a:p>
            <a:r>
              <a:rPr lang="en-US" baseline="0" dirty="0" smtClean="0"/>
              <a:t>A CPU state could be for example a hash of global history and PC. And the base predictor </a:t>
            </a:r>
            <a:r>
              <a:rPr lang="en-US" baseline="0" dirty="0" err="1" smtClean="0"/>
              <a:t>misprediction</a:t>
            </a:r>
            <a:r>
              <a:rPr lang="en-US" baseline="0" dirty="0" smtClean="0"/>
              <a:t> points are used as potential replay </a:t>
            </a:r>
            <a:r>
              <a:rPr lang="en-US" baseline="0" dirty="0" smtClean="0"/>
              <a:t>starting </a:t>
            </a:r>
            <a:r>
              <a:rPr lang="en-US" baseline="0" dirty="0" smtClean="0"/>
              <a:t>points.</a:t>
            </a:r>
          </a:p>
          <a:p>
            <a:r>
              <a:rPr lang="en-US" baseline="0" dirty="0" smtClean="0"/>
              <a:t>Our solution for the when problem is shown by this state machine. If the base predictor makes a mistake and there is a suitable replay point in the head table, the predictor will start replay from that point.</a:t>
            </a:r>
          </a:p>
          <a:p>
            <a:r>
              <a:rPr lang="en-US" baseline="0" dirty="0" smtClean="0"/>
              <a:t>When replay goes wrong, the predictor will stop replay.</a:t>
            </a:r>
          </a:p>
          <a:p>
            <a:r>
              <a:rPr lang="en-US" baseline="0" dirty="0" smtClean="0"/>
              <a:t>Note that for both where and when, we use base predictor mistakes as triggers.</a:t>
            </a:r>
          </a:p>
        </p:txBody>
      </p:sp>
      <p:sp>
        <p:nvSpPr>
          <p:cNvPr id="4" name="Slide Number Placeholder 3"/>
          <p:cNvSpPr>
            <a:spLocks noGrp="1"/>
          </p:cNvSpPr>
          <p:nvPr>
            <p:ph type="sldNum" sz="quarter" idx="10"/>
          </p:nvPr>
        </p:nvSpPr>
        <p:spPr/>
        <p:txBody>
          <a:bodyPr/>
          <a:lstStyle/>
          <a:p>
            <a:fld id="{57676F42-9BAD-4ADC-9380-BAF04DBAEE78}" type="slidenum">
              <a:rPr lang="en-US" smtClean="0"/>
              <a:pPr/>
              <a:t>5</a:t>
            </a:fld>
            <a:endParaRPr lang="en-US"/>
          </a:p>
        </p:txBody>
      </p:sp>
    </p:spTree>
    <p:extLst>
      <p:ext uri="{BB962C8B-B14F-4D97-AF65-F5344CB8AC3E}">
        <p14:creationId xmlns:p14="http://schemas.microsoft.com/office/powerpoint/2010/main" val="798284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Corresponding</a:t>
            </a:r>
            <a:r>
              <a:rPr lang="en-US" baseline="0" dirty="0" smtClean="0"/>
              <a:t> to the big picture design, the </a:t>
            </a:r>
            <a:r>
              <a:rPr lang="en-US" dirty="0" smtClean="0"/>
              <a:t>TS predictor</a:t>
            </a:r>
            <a:r>
              <a:rPr lang="en-US" baseline="0" dirty="0" smtClean="0"/>
              <a:t> has three components.</a:t>
            </a:r>
          </a:p>
          <a:p>
            <a:r>
              <a:rPr lang="en-US" baseline="0" dirty="0" smtClean="0"/>
              <a:t>First there is the base predictor, which provides base predictions.</a:t>
            </a:r>
          </a:p>
          <a:p>
            <a:r>
              <a:rPr lang="en-US" baseline="0" dirty="0" smtClean="0"/>
              <a:t>Then there is the circular buffer, which records the base predictor’s correctness. A 1 in the buffer means correct, a 0 in the buffer means incorrect.</a:t>
            </a:r>
          </a:p>
          <a:p>
            <a:r>
              <a:rPr lang="en-US" baseline="0" dirty="0" smtClean="0"/>
              <a:t>New history will be stored at the tail pointer, and old history will be read from the head pointer.</a:t>
            </a:r>
          </a:p>
          <a:p>
            <a:r>
              <a:rPr lang="en-US" baseline="0" dirty="0" smtClean="0"/>
              <a:t>Finally there is the head table, which maps CPU states to potential replay starting points.</a:t>
            </a:r>
          </a:p>
          <a:p>
            <a:endParaRPr lang="en-US" baseline="0" dirty="0" smtClean="0"/>
          </a:p>
        </p:txBody>
      </p:sp>
      <p:sp>
        <p:nvSpPr>
          <p:cNvPr id="4" name="Slide Number Placeholder 3"/>
          <p:cNvSpPr>
            <a:spLocks noGrp="1"/>
          </p:cNvSpPr>
          <p:nvPr>
            <p:ph type="sldNum" sz="quarter" idx="10"/>
          </p:nvPr>
        </p:nvSpPr>
        <p:spPr/>
        <p:txBody>
          <a:bodyPr/>
          <a:lstStyle/>
          <a:p>
            <a:fld id="{57676F42-9BAD-4ADC-9380-BAF04DBAEE78}" type="slidenum">
              <a:rPr lang="en-US" smtClean="0"/>
              <a:pPr/>
              <a:t>6</a:t>
            </a:fld>
            <a:endParaRPr lang="en-US"/>
          </a:p>
        </p:txBody>
      </p:sp>
    </p:spTree>
    <p:extLst>
      <p:ext uri="{BB962C8B-B14F-4D97-AF65-F5344CB8AC3E}">
        <p14:creationId xmlns:p14="http://schemas.microsoft.com/office/powerpoint/2010/main" val="7982843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Now a big picture</a:t>
            </a:r>
            <a:r>
              <a:rPr lang="en-US" baseline="0" dirty="0" smtClean="0"/>
              <a:t> of the TS predictor’s operation.</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First, the predictor will update the base predictor independent of all the temporal streaming parts and effects.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Second, the predictor will keep recording two kind of things. One is the the base predictors correctness, which goes to the circular buffer. Second is potential replay starting points, which goes to the head table.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When the predictor makes predictions, it could be in one of two modes, replay mode or fallback mode.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the predictor</a:t>
            </a:r>
            <a:r>
              <a:rPr lang="en-US" baseline="0" dirty="0" smtClean="0"/>
              <a:t> is in replay mode, it will refer to history in the circular buffer to correct the base predictor’s mistakes. Note that the more time the predictor spends in replay mode, the more errors will get corrected, and the more benefit we can get from temporal streaming.</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If the predictor is in fallback mode, it will just pass on the base predictor’s predictions. When the predictor starts, it is initialized to be in fallback mode.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Now I’ll give more details on several parts of the TS predictor’s operation.</a:t>
            </a:r>
            <a:endParaRPr lang="en-US" dirty="0"/>
          </a:p>
        </p:txBody>
      </p:sp>
      <p:sp>
        <p:nvSpPr>
          <p:cNvPr id="4" name="Slide Number Placeholder 3"/>
          <p:cNvSpPr>
            <a:spLocks noGrp="1"/>
          </p:cNvSpPr>
          <p:nvPr>
            <p:ph type="sldNum" sz="quarter" idx="10"/>
          </p:nvPr>
        </p:nvSpPr>
        <p:spPr/>
        <p:txBody>
          <a:bodyPr/>
          <a:lstStyle/>
          <a:p>
            <a:fld id="{57676F42-9BAD-4ADC-9380-BAF04DBAEE78}" type="slidenum">
              <a:rPr lang="en-US" smtClean="0"/>
              <a:pPr/>
              <a:t>7</a:t>
            </a:fld>
            <a:endParaRPr lang="en-US"/>
          </a:p>
        </p:txBody>
      </p:sp>
    </p:spTree>
    <p:extLst>
      <p:ext uri="{BB962C8B-B14F-4D97-AF65-F5344CB8AC3E}">
        <p14:creationId xmlns:p14="http://schemas.microsoft.com/office/powerpoint/2010/main" val="7982843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let’s take a closer look at the circular buffer.</a:t>
            </a:r>
          </a:p>
          <a:p>
            <a:r>
              <a:rPr lang="en-US" baseline="0" dirty="0" smtClean="0"/>
              <a:t>After each prediction, the circular buffer will record the correctness of the base predictor under the tail pointer, and then advance the tail pointer.</a:t>
            </a:r>
          </a:p>
          <a:p>
            <a:r>
              <a:rPr lang="en-US" baseline="0" dirty="0" smtClean="0"/>
              <a:t>A “1” in the buffer means correct, a “0” in the buffer means incorrect.</a:t>
            </a:r>
          </a:p>
          <a:p>
            <a:r>
              <a:rPr lang="en-US" baseline="0" dirty="0" smtClean="0"/>
              <a:t>In this example, the base predictor says taken, which is a mistake, so a 0 is written.</a:t>
            </a:r>
          </a:p>
          <a:p>
            <a:endParaRPr lang="en-US" dirty="0"/>
          </a:p>
        </p:txBody>
      </p:sp>
      <p:sp>
        <p:nvSpPr>
          <p:cNvPr id="4" name="Slide Number Placeholder 3"/>
          <p:cNvSpPr>
            <a:spLocks noGrp="1"/>
          </p:cNvSpPr>
          <p:nvPr>
            <p:ph type="sldNum" sz="quarter" idx="10"/>
          </p:nvPr>
        </p:nvSpPr>
        <p:spPr/>
        <p:txBody>
          <a:bodyPr/>
          <a:lstStyle/>
          <a:p>
            <a:fld id="{57676F42-9BAD-4ADC-9380-BAF04DBAEE78}" type="slidenum">
              <a:rPr lang="en-US" smtClean="0"/>
              <a:pPr/>
              <a:t>8</a:t>
            </a:fld>
            <a:endParaRPr lang="en-US"/>
          </a:p>
        </p:txBody>
      </p:sp>
    </p:spTree>
    <p:extLst>
      <p:ext uri="{BB962C8B-B14F-4D97-AF65-F5344CB8AC3E}">
        <p14:creationId xmlns:p14="http://schemas.microsoft.com/office/powerpoint/2010/main" val="7982843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let’s look at the head table.</a:t>
            </a:r>
          </a:p>
          <a:p>
            <a:r>
              <a:rPr lang="en-US" dirty="0" smtClean="0"/>
              <a:t>Whenever</a:t>
            </a:r>
            <a:r>
              <a:rPr lang="en-US" baseline="0" dirty="0" smtClean="0"/>
              <a:t> the base predictor makes a mistake, the head table will be updated.</a:t>
            </a:r>
          </a:p>
          <a:p>
            <a:r>
              <a:rPr lang="en-US" baseline="0" dirty="0" smtClean="0"/>
              <a:t>And here’s how it works.</a:t>
            </a:r>
          </a:p>
          <a:p>
            <a:r>
              <a:rPr lang="en-US" baseline="0" dirty="0" smtClean="0"/>
              <a:t>First, the current CPU state will be hashed to get a key.</a:t>
            </a:r>
          </a:p>
          <a:p>
            <a:r>
              <a:rPr lang="en-US" baseline="0" dirty="0" smtClean="0"/>
              <a:t>Then an entry mapping the key to the current tail position will be inserted into the head table.</a:t>
            </a:r>
          </a:p>
          <a:p>
            <a:r>
              <a:rPr lang="en-US" baseline="0" dirty="0" smtClean="0"/>
              <a:t>If an entry with the same key already exists, it will be overridden.</a:t>
            </a:r>
          </a:p>
          <a:p>
            <a:endParaRPr lang="en-US" dirty="0"/>
          </a:p>
        </p:txBody>
      </p:sp>
      <p:sp>
        <p:nvSpPr>
          <p:cNvPr id="4" name="Slide Number Placeholder 3"/>
          <p:cNvSpPr>
            <a:spLocks noGrp="1"/>
          </p:cNvSpPr>
          <p:nvPr>
            <p:ph type="sldNum" sz="quarter" idx="10"/>
          </p:nvPr>
        </p:nvSpPr>
        <p:spPr/>
        <p:txBody>
          <a:bodyPr/>
          <a:lstStyle/>
          <a:p>
            <a:fld id="{57676F42-9BAD-4ADC-9380-BAF04DBAEE78}" type="slidenum">
              <a:rPr lang="en-US" smtClean="0"/>
              <a:pPr/>
              <a:t>9</a:t>
            </a:fld>
            <a:endParaRPr lang="en-US"/>
          </a:p>
        </p:txBody>
      </p:sp>
    </p:spTree>
    <p:extLst>
      <p:ext uri="{BB962C8B-B14F-4D97-AF65-F5344CB8AC3E}">
        <p14:creationId xmlns:p14="http://schemas.microsoft.com/office/powerpoint/2010/main" val="798284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AA37FC-2F6B-D14C-B3C0-1D357E5BEE89}" type="datetime1">
              <a:rPr lang="en-US" smtClean="0"/>
              <a:t>6/13/14</a:t>
            </a:fld>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755347069"/>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37CB44-4254-5F42-90F5-29F1F7E86307}" type="datetime1">
              <a:rPr lang="en-US" smtClean="0"/>
              <a:t>6/13/14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1932197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722CC0-71AE-0A4C-AB4B-AB6A8E709CC0}" type="datetime1">
              <a:rPr lang="en-US" smtClean="0"/>
              <a:t>6/13/14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771012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717BEF-16EF-7A40-A84D-F24DAEF1C088}" type="datetime1">
              <a:rPr lang="en-US" smtClean="0"/>
              <a:t>6/13/14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4680343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Inner Titl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B77ABB-DBC7-CB49-81DA-1B91837F9D3C}" type="datetime1">
              <a:rPr lang="en-US" smtClean="0"/>
              <a:t>6/13/14</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
        <p:nvSpPr>
          <p:cNvPr id="6" name="Text Placeholder 7"/>
          <p:cNvSpPr>
            <a:spLocks noGrp="1"/>
          </p:cNvSpPr>
          <p:nvPr>
            <p:ph type="body" sz="quarter" idx="15"/>
          </p:nvPr>
        </p:nvSpPr>
        <p:spPr>
          <a:xfrm>
            <a:off x="457200" y="692696"/>
            <a:ext cx="8229600" cy="5586021"/>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smtClean="0"/>
              <a:t>Click to edit Master text styles</a:t>
            </a:r>
          </a:p>
          <a:p>
            <a:pPr lvl="1"/>
            <a:r>
              <a:rPr lang="en-US" dirty="0" smtClean="0"/>
              <a:t>Second level </a:t>
            </a:r>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692696"/>
            <a:ext cx="9144000" cy="576064"/>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8794315-5B12-A948-97FE-FEC655294AC4}" type="datetime1">
              <a:rPr lang="en-US" smtClean="0"/>
              <a:t>6/13/14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1553928289"/>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88FE2E-73C0-874C-8DF5-2AB97CC91EA5}" type="datetime1">
              <a:rPr lang="en-US" smtClean="0"/>
              <a:t>6/13/14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2976023401"/>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6C6DE6-549D-8544-A685-398F2E9C8674}" type="datetime1">
              <a:rPr lang="en-US" smtClean="0"/>
              <a:t>6/13/14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6573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4C9A87D-FC13-2C4A-9C1A-AFE499CFB5F5}" type="datetime1">
              <a:rPr lang="en-US" smtClean="0"/>
              <a:t>6/13/14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2599987568"/>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B93685-38B6-2C48-8A61-6BF221DB43E1}" type="datetime1">
              <a:rPr lang="en-US" smtClean="0"/>
              <a:t>6/13/14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2453251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6CBEF7-A2F0-5D4D-8E3E-76BA3EC4B4BB}" type="datetime1">
              <a:rPr lang="en-US" smtClean="0"/>
              <a:t>6/13/14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2040954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ner Titl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8413A33-4BE0-DF46-930C-2ED93879C4DB}" type="datetime1">
              <a:rPr lang="en-US" smtClean="0"/>
              <a:t>6/13/14</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
        <p:nvSpPr>
          <p:cNvPr id="6" name="Text Placeholder 7"/>
          <p:cNvSpPr>
            <a:spLocks noGrp="1"/>
          </p:cNvSpPr>
          <p:nvPr>
            <p:ph type="body" sz="quarter" idx="15"/>
          </p:nvPr>
        </p:nvSpPr>
        <p:spPr>
          <a:xfrm>
            <a:off x="457200" y="1066800"/>
            <a:ext cx="8229600" cy="5211917"/>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smtClean="0"/>
              <a:t>Click to edit Master text styles</a:t>
            </a:r>
          </a:p>
          <a:p>
            <a:pPr lvl="1"/>
            <a:r>
              <a:rPr lang="en-US" dirty="0" smtClean="0"/>
              <a:t>Second level </a:t>
            </a:r>
          </a:p>
        </p:txBody>
      </p:sp>
    </p:spTree>
    <p:extLst>
      <p:ext uri="{BB962C8B-B14F-4D97-AF65-F5344CB8AC3E}">
        <p14:creationId xmlns:p14="http://schemas.microsoft.com/office/powerpoint/2010/main" val="2585362709"/>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9AD44F-BBF2-E24E-8BFD-6779A30A2621}" type="datetime1">
              <a:rPr lang="en-US" smtClean="0"/>
              <a:t>6/13/14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extLst>
      <p:ext uri="{BB962C8B-B14F-4D97-AF65-F5344CB8AC3E}">
        <p14:creationId xmlns:p14="http://schemas.microsoft.com/office/powerpoint/2010/main" val="29986487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eg"/><Relationship Id="rId16" Type="http://schemas.openxmlformats.org/officeDocument/2006/relationships/image" Target="../media/image2.emf"/><Relationship Id="rId17"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9" name="Rectangle 18"/>
          <p:cNvSpPr/>
          <p:nvPr userDrawn="1"/>
        </p:nvSpPr>
        <p:spPr>
          <a:xfrm>
            <a:off x="0" y="6278563"/>
            <a:ext cx="9144000" cy="579437"/>
          </a:xfrm>
          <a:prstGeom prst="rect">
            <a:avLst/>
          </a:prstGeom>
          <a:solidFill>
            <a:srgbClr val="B60225"/>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0" y="692696"/>
            <a:ext cx="9144000" cy="576064"/>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40769"/>
            <a:ext cx="8229600" cy="489654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49188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4BF602-292D-D541-B2A9-90251C2448EE}" type="datetime1">
              <a:rPr lang="en-US" smtClean="0"/>
              <a:t>6/13/14</a:t>
            </a:fld>
            <a:endParaRPr lang="en-US"/>
          </a:p>
        </p:txBody>
      </p:sp>
      <p:sp>
        <p:nvSpPr>
          <p:cNvPr id="5" name="Footer Placeholder 4"/>
          <p:cNvSpPr>
            <a:spLocks noGrp="1"/>
          </p:cNvSpPr>
          <p:nvPr>
            <p:ph type="ftr" sz="quarter" idx="3"/>
          </p:nvPr>
        </p:nvSpPr>
        <p:spPr>
          <a:xfrm>
            <a:off x="0" y="6597352"/>
            <a:ext cx="2895600" cy="260648"/>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483296" cy="365125"/>
          </a:xfrm>
          <a:prstGeom prst="rect">
            <a:avLst/>
          </a:prstGeom>
        </p:spPr>
        <p:txBody>
          <a:bodyPr vert="horz" lIns="91440" tIns="45720" rIns="91440" bIns="45720" rtlCol="0" anchor="ctr"/>
          <a:lstStyle>
            <a:lvl1pPr algn="r">
              <a:defRPr sz="1200">
                <a:solidFill>
                  <a:srgbClr val="FFFFFF"/>
                </a:solidFill>
              </a:defRPr>
            </a:lvl1pPr>
          </a:lstStyle>
          <a:p>
            <a:fld id="{B79A3DA4-3E46-45AF-808A-D7FF9D1D755F}" type="slidenum">
              <a:rPr lang="en-US" smtClean="0"/>
              <a:pPr/>
              <a:t>‹#›</a:t>
            </a:fld>
            <a:endParaRPr lang="en-US" dirty="0"/>
          </a:p>
        </p:txBody>
      </p:sp>
      <p:pic>
        <p:nvPicPr>
          <p:cNvPr id="17" name="Picture 7" descr="PPTbackground_Red.jpg"/>
          <p:cNvPicPr>
            <a:picLocks noChangeAspect="1"/>
          </p:cNvPicPr>
          <p:nvPr userDrawn="1"/>
        </p:nvPicPr>
        <p:blipFill>
          <a:blip r:embed="rId15" cstate="print"/>
          <a:srcRect b="97814"/>
          <a:stretch>
            <a:fillRect/>
          </a:stretch>
        </p:blipFill>
        <p:spPr bwMode="auto">
          <a:xfrm flipH="1">
            <a:off x="0" y="0"/>
            <a:ext cx="9144000" cy="149225"/>
          </a:xfrm>
          <a:prstGeom prst="rect">
            <a:avLst/>
          </a:prstGeom>
          <a:noFill/>
          <a:ln w="9525">
            <a:noFill/>
            <a:miter lim="800000"/>
            <a:headEnd/>
            <a:tailEnd/>
          </a:ln>
          <a:effectLst>
            <a:outerShdw blurRad="136525" dist="38100" dir="2700000" algn="tl" rotWithShape="0">
              <a:srgbClr val="000000">
                <a:alpha val="43000"/>
              </a:srgbClr>
            </a:outerShdw>
          </a:effectLst>
        </p:spPr>
      </p:pic>
      <p:pic>
        <p:nvPicPr>
          <p:cNvPr id="18" name="Picture 4" descr="SBU horz_2clr_cmyk.eps"/>
          <p:cNvPicPr>
            <a:picLocks noChangeAspect="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460375" y="218137"/>
            <a:ext cx="2311425" cy="397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0" name="Straight Connector 19"/>
          <p:cNvCxnSpPr/>
          <p:nvPr userDrawn="1"/>
        </p:nvCxnSpPr>
        <p:spPr>
          <a:xfrm>
            <a:off x="0" y="692696"/>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pic>
        <p:nvPicPr>
          <p:cNvPr id="1027" name="Picture 3" descr="Z:\doc\templates\COMPAS logo\COMPAS_trimmed_notagline.png"/>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7092280" y="135997"/>
            <a:ext cx="1600374" cy="5881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917779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60" r:id="rId13"/>
  </p:sldLayoutIdLst>
  <p:timing>
    <p:tnLst>
      <p:par>
        <p:cTn xmlns:p14="http://schemas.microsoft.com/office/powerpoint/2010/main" id="1" dur="indefinite" restart="never" nodeType="tmRoot"/>
      </p:par>
    </p:tnLst>
  </p:timing>
  <p:hf hdr="0" ftr="0" dt="0"/>
  <p:txStyles>
    <p:titleStyle>
      <a:lvl1pPr algn="ctr" defTabSz="914400" rtl="0" eaLnBrk="1" latinLnBrk="0" hangingPunct="1">
        <a:spcBef>
          <a:spcPct val="0"/>
        </a:spcBef>
        <a:buNone/>
        <a:defRPr lang="en-US" sz="4400" kern="1200" dirty="0" smtClean="0">
          <a:solidFill>
            <a:srgbClr val="B60225"/>
          </a:solidFill>
          <a:latin typeface="+mn-lt"/>
          <a:ea typeface="+mn-ea"/>
          <a:cs typeface="+mn-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chart" Target="../charts/char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224576"/>
            <a:ext cx="9036496" cy="1470025"/>
          </a:xfrm>
        </p:spPr>
        <p:txBody>
          <a:bodyPr>
            <a:normAutofit fontScale="90000"/>
          </a:bodyPr>
          <a:lstStyle/>
          <a:p>
            <a:r>
              <a:rPr lang="en-US" sz="5300" b="1" dirty="0" smtClean="0"/>
              <a:t>Temporal Stream Branch Predictor</a:t>
            </a:r>
            <a:r>
              <a:rPr lang="en-US" sz="5400" b="1" dirty="0" smtClean="0"/>
              <a:t/>
            </a:r>
            <a:br>
              <a:rPr lang="en-US" sz="5400" b="1" dirty="0" smtClean="0"/>
            </a:br>
            <a:r>
              <a:rPr lang="en-US" sz="4900" b="1" dirty="0" smtClean="0"/>
              <a:t>(TS Predictor)</a:t>
            </a:r>
            <a:endParaRPr lang="en-US" sz="4900" b="1" dirty="0"/>
          </a:p>
        </p:txBody>
      </p:sp>
      <p:sp>
        <p:nvSpPr>
          <p:cNvPr id="3" name="Subtitle 2"/>
          <p:cNvSpPr>
            <a:spLocks noGrp="1"/>
          </p:cNvSpPr>
          <p:nvPr>
            <p:ph type="subTitle" idx="1"/>
          </p:nvPr>
        </p:nvSpPr>
        <p:spPr>
          <a:xfrm>
            <a:off x="0" y="3560684"/>
            <a:ext cx="9144000" cy="2316588"/>
          </a:xfrm>
        </p:spPr>
        <p:txBody>
          <a:bodyPr>
            <a:normAutofit/>
          </a:bodyPr>
          <a:lstStyle/>
          <a:p>
            <a:pPr>
              <a:spcAft>
                <a:spcPts val="1080"/>
              </a:spcAft>
            </a:pPr>
            <a:r>
              <a:rPr lang="en-US" dirty="0" smtClean="0">
                <a:solidFill>
                  <a:schemeClr val="tx1">
                    <a:lumMod val="95000"/>
                    <a:lumOff val="5000"/>
                  </a:schemeClr>
                </a:solidFill>
              </a:rPr>
              <a:t>Yongming Shen, Michael Ferdman</a:t>
            </a:r>
          </a:p>
        </p:txBody>
      </p:sp>
    </p:spTree>
    <p:extLst>
      <p:ext uri="{BB962C8B-B14F-4D97-AF65-F5344CB8AC3E}">
        <p14:creationId xmlns:p14="http://schemas.microsoft.com/office/powerpoint/2010/main" val="38188986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p:txBody>
          <a:bodyPr>
            <a:normAutofit fontScale="90000"/>
          </a:bodyPr>
          <a:lstStyle/>
          <a:p>
            <a:r>
              <a:rPr lang="en-US" dirty="0" smtClean="0"/>
              <a:t>Replay Mode</a:t>
            </a:r>
            <a:endParaRPr lang="en-US" dirty="0"/>
          </a:p>
        </p:txBody>
      </p:sp>
      <p:sp>
        <p:nvSpPr>
          <p:cNvPr id="373763" name="Rectangle 3"/>
          <p:cNvSpPr>
            <a:spLocks noGrp="1" noChangeArrowheads="1"/>
          </p:cNvSpPr>
          <p:nvPr>
            <p:ph idx="1"/>
          </p:nvPr>
        </p:nvSpPr>
        <p:spPr>
          <a:xfrm>
            <a:off x="457200" y="1268760"/>
            <a:ext cx="8229600" cy="4969062"/>
          </a:xfrm>
        </p:spPr>
        <p:txBody>
          <a:bodyPr/>
          <a:lstStyle/>
          <a:p>
            <a:r>
              <a:rPr lang="en-US" dirty="0" smtClean="0"/>
              <a:t>Go from Fallback to Replay mode</a:t>
            </a:r>
          </a:p>
          <a:p>
            <a:pPr lvl="1"/>
            <a:r>
              <a:rPr lang="en-US" dirty="0"/>
              <a:t>B</a:t>
            </a:r>
            <a:r>
              <a:rPr lang="en-US" dirty="0" smtClean="0"/>
              <a:t>ase predictor makes a mistake</a:t>
            </a:r>
          </a:p>
          <a:p>
            <a:pPr lvl="1"/>
            <a:r>
              <a:rPr lang="en-US" dirty="0"/>
              <a:t>H</a:t>
            </a:r>
            <a:r>
              <a:rPr lang="en-US" dirty="0" smtClean="0"/>
              <a:t>ead table has entry</a:t>
            </a:r>
            <a:endParaRPr lang="en-US" dirty="0"/>
          </a:p>
        </p:txBody>
      </p:sp>
      <p:graphicFrame>
        <p:nvGraphicFramePr>
          <p:cNvPr id="5" name="Content Placeholder 1"/>
          <p:cNvGraphicFramePr>
            <a:graphicFrameLocks/>
          </p:cNvGraphicFramePr>
          <p:nvPr>
            <p:extLst>
              <p:ext uri="{D42A27DB-BD31-4B8C-83A1-F6EECF244321}">
                <p14:modId xmlns:p14="http://schemas.microsoft.com/office/powerpoint/2010/main" val="2988161138"/>
              </p:ext>
            </p:extLst>
          </p:nvPr>
        </p:nvGraphicFramePr>
        <p:xfrm>
          <a:off x="467544" y="3789040"/>
          <a:ext cx="1728192" cy="576064"/>
        </p:xfrm>
        <a:graphic>
          <a:graphicData uri="http://schemas.openxmlformats.org/drawingml/2006/table">
            <a:tbl>
              <a:tblPr firstRow="1" bandRow="1">
                <a:tableStyleId>{5C22544A-7EE6-4342-B048-85BDC9FD1C3A}</a:tableStyleId>
              </a:tblPr>
              <a:tblGrid>
                <a:gridCol w="1728192"/>
              </a:tblGrid>
              <a:tr h="576064">
                <a:tc>
                  <a:txBody>
                    <a:bodyPr/>
                    <a:lstStyle/>
                    <a:p>
                      <a:pPr algn="ctr"/>
                      <a:r>
                        <a:rPr lang="en-US" dirty="0" smtClean="0"/>
                        <a:t>Base Predictor</a:t>
                      </a:r>
                      <a:endParaRPr lang="en-US" dirty="0"/>
                    </a:p>
                  </a:txBody>
                  <a:tcPr anchor="ct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767688767"/>
              </p:ext>
            </p:extLst>
          </p:nvPr>
        </p:nvGraphicFramePr>
        <p:xfrm>
          <a:off x="6156176" y="2276872"/>
          <a:ext cx="2232247" cy="2032000"/>
        </p:xfrm>
        <a:graphic>
          <a:graphicData uri="http://schemas.openxmlformats.org/drawingml/2006/table">
            <a:tbl>
              <a:tblPr firstRow="1" bandRow="1">
                <a:tableStyleId>{5C22544A-7EE6-4342-B048-85BDC9FD1C3A}</a:tableStyleId>
              </a:tblPr>
              <a:tblGrid>
                <a:gridCol w="792088"/>
                <a:gridCol w="1440159"/>
              </a:tblGrid>
              <a:tr h="406400">
                <a:tc gridSpan="2">
                  <a:txBody>
                    <a:bodyPr/>
                    <a:lstStyle/>
                    <a:p>
                      <a:pPr algn="ctr"/>
                      <a:r>
                        <a:rPr lang="en-US" dirty="0" smtClean="0"/>
                        <a:t>Head Table</a:t>
                      </a:r>
                      <a:endParaRPr lang="en-US" dirty="0"/>
                    </a:p>
                  </a:txBody>
                  <a:tcPr anchor="ctr"/>
                </a:tc>
                <a:tc hMerge="1">
                  <a:txBody>
                    <a:bodyPr/>
                    <a:lstStyle/>
                    <a:p>
                      <a:endParaRPr lang="en-US" dirty="0"/>
                    </a:p>
                  </a:txBody>
                  <a:tcPr/>
                </a:tc>
              </a:tr>
              <a:tr h="406400">
                <a:tc>
                  <a:txBody>
                    <a:bodyPr/>
                    <a:lstStyle/>
                    <a:p>
                      <a:pPr algn="ctr"/>
                      <a:r>
                        <a:rPr lang="en-US" dirty="0" smtClean="0"/>
                        <a:t>Key0</a:t>
                      </a:r>
                      <a:endParaRPr lang="en-US" dirty="0"/>
                    </a:p>
                  </a:txBody>
                  <a:tcPr anchor="ctr"/>
                </a:tc>
                <a:tc>
                  <a:txBody>
                    <a:bodyPr/>
                    <a:lstStyle/>
                    <a:p>
                      <a:r>
                        <a:rPr lang="en-US" dirty="0" smtClean="0"/>
                        <a:t>Head0</a:t>
                      </a:r>
                      <a:endParaRPr lang="en-US" dirty="0"/>
                    </a:p>
                  </a:txBody>
                  <a:tcPr/>
                </a:tc>
              </a:tr>
              <a:tr h="406400">
                <a:tc>
                  <a:txBody>
                    <a:bodyPr/>
                    <a:lstStyle/>
                    <a:p>
                      <a:pPr algn="ctr"/>
                      <a:r>
                        <a:rPr lang="en-US" dirty="0" smtClean="0">
                          <a:solidFill>
                            <a:srgbClr val="FF0000"/>
                          </a:solidFill>
                        </a:rPr>
                        <a:t>Key1</a:t>
                      </a:r>
                      <a:endParaRPr lang="en-US" dirty="0">
                        <a:solidFill>
                          <a:srgbClr val="FF0000"/>
                        </a:solidFill>
                      </a:endParaRPr>
                    </a:p>
                  </a:txBody>
                  <a:tcPr anchor="ctr"/>
                </a:tc>
                <a:tc>
                  <a:txBody>
                    <a:bodyPr/>
                    <a:lstStyle/>
                    <a:p>
                      <a:r>
                        <a:rPr lang="en-US" dirty="0" smtClean="0">
                          <a:solidFill>
                            <a:srgbClr val="FF0000"/>
                          </a:solidFill>
                        </a:rPr>
                        <a:t>Head1 &lt;= Tail</a:t>
                      </a:r>
                      <a:endParaRPr lang="en-US" dirty="0">
                        <a:solidFill>
                          <a:srgbClr val="FF0000"/>
                        </a:solidFill>
                      </a:endParaRPr>
                    </a:p>
                  </a:txBody>
                  <a:tcPr/>
                </a:tc>
              </a:tr>
              <a:tr h="406400">
                <a:tc>
                  <a:txBody>
                    <a:bodyPr/>
                    <a:lstStyle/>
                    <a:p>
                      <a:pPr algn="ctr"/>
                      <a:r>
                        <a:rPr lang="en-US" dirty="0" smtClean="0"/>
                        <a:t>Key2</a:t>
                      </a:r>
                      <a:endParaRPr lang="en-US" dirty="0"/>
                    </a:p>
                  </a:txBody>
                  <a:tcPr anchor="ctr"/>
                </a:tc>
                <a:tc>
                  <a:txBody>
                    <a:bodyPr/>
                    <a:lstStyle/>
                    <a:p>
                      <a:r>
                        <a:rPr lang="en-US" dirty="0" smtClean="0"/>
                        <a:t>Head2</a:t>
                      </a:r>
                      <a:endParaRPr lang="en-US" dirty="0"/>
                    </a:p>
                  </a:txBody>
                  <a:tcPr/>
                </a:tc>
              </a:tr>
              <a:tr h="406400">
                <a:tc>
                  <a:txBody>
                    <a:bodyPr/>
                    <a:lstStyle/>
                    <a:p>
                      <a:pPr algn="ctr"/>
                      <a:r>
                        <a:rPr lang="en-US" dirty="0" smtClean="0"/>
                        <a:t>… … </a:t>
                      </a:r>
                      <a:endParaRPr lang="en-US" dirty="0"/>
                    </a:p>
                  </a:txBody>
                  <a:tcPr anchor="ctr"/>
                </a:tc>
                <a:tc>
                  <a:txBody>
                    <a:bodyPr/>
                    <a:lstStyle/>
                    <a:p>
                      <a:r>
                        <a:rPr lang="en-US" dirty="0" smtClean="0"/>
                        <a:t>… …</a:t>
                      </a:r>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575759510"/>
              </p:ext>
            </p:extLst>
          </p:nvPr>
        </p:nvGraphicFramePr>
        <p:xfrm>
          <a:off x="1331640" y="4797152"/>
          <a:ext cx="6096000" cy="741680"/>
        </p:xfrm>
        <a:graphic>
          <a:graphicData uri="http://schemas.openxmlformats.org/drawingml/2006/table">
            <a:tbl>
              <a:tblPr firstRow="1" bandRow="1">
                <a:tableStyleId>{5C22544A-7EE6-4342-B048-85BDC9FD1C3A}</a:tableStyleId>
              </a:tblPr>
              <a:tblGrid>
                <a:gridCol w="609600"/>
                <a:gridCol w="609600"/>
                <a:gridCol w="609600"/>
                <a:gridCol w="609600"/>
                <a:gridCol w="609600"/>
                <a:gridCol w="609600"/>
                <a:gridCol w="609600"/>
                <a:gridCol w="609600"/>
                <a:gridCol w="609600"/>
                <a:gridCol w="609600"/>
              </a:tblGrid>
              <a:tr h="370840">
                <a:tc gridSpan="10">
                  <a:txBody>
                    <a:bodyPr/>
                    <a:lstStyle/>
                    <a:p>
                      <a:pPr algn="ctr"/>
                      <a:r>
                        <a:rPr lang="en-US" dirty="0" smtClean="0"/>
                        <a:t> Circular</a:t>
                      </a:r>
                      <a:r>
                        <a:rPr lang="en-US" baseline="0" dirty="0" smtClean="0"/>
                        <a:t> B</a:t>
                      </a:r>
                      <a:r>
                        <a:rPr lang="en-US" dirty="0" smtClean="0"/>
                        <a:t>uffer</a:t>
                      </a:r>
                      <a:endParaRPr lang="en-US"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370840">
                <a:tc>
                  <a:txBody>
                    <a:bodyPr/>
                    <a:lstStyle/>
                    <a:p>
                      <a:pPr algn="ctr"/>
                      <a:r>
                        <a:rPr lang="en-US" dirty="0" smtClean="0"/>
                        <a:t>… …</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0</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solidFill>
                            <a:srgbClr val="FF0000"/>
                          </a:solidFill>
                        </a:rPr>
                        <a:t>0</a:t>
                      </a:r>
                      <a:endParaRPr lang="en-US" dirty="0">
                        <a:solidFill>
                          <a:srgbClr val="FF0000"/>
                        </a:solidFill>
                      </a:endParaRPr>
                    </a:p>
                  </a:txBody>
                  <a:tcPr anchor="ctr"/>
                </a:tc>
                <a:tc>
                  <a:txBody>
                    <a:bodyPr/>
                    <a:lstStyle/>
                    <a:p>
                      <a:pPr algn="ctr"/>
                      <a:endParaRPr lang="en-US" dirty="0"/>
                    </a:p>
                  </a:txBody>
                  <a:tcPr anchor="ctr"/>
                </a:tc>
                <a:tc>
                  <a:txBody>
                    <a:bodyPr/>
                    <a:lstStyle/>
                    <a:p>
                      <a:pPr algn="ctr"/>
                      <a:r>
                        <a:rPr lang="en-US" dirty="0" smtClean="0"/>
                        <a:t>… …</a:t>
                      </a:r>
                      <a:endParaRPr lang="en-US" dirty="0"/>
                    </a:p>
                  </a:txBody>
                  <a:tcPr anchor="ctr"/>
                </a:tc>
              </a:tr>
            </a:tbl>
          </a:graphicData>
        </a:graphic>
      </p:graphicFrame>
      <p:sp>
        <p:nvSpPr>
          <p:cNvPr id="9" name="Rectangle 8"/>
          <p:cNvSpPr/>
          <p:nvPr/>
        </p:nvSpPr>
        <p:spPr>
          <a:xfrm>
            <a:off x="6300192" y="5507940"/>
            <a:ext cx="390364" cy="369332"/>
          </a:xfrm>
          <a:prstGeom prst="rect">
            <a:avLst/>
          </a:prstGeom>
        </p:spPr>
        <p:txBody>
          <a:bodyPr wrap="none">
            <a:spAutoFit/>
          </a:bodyPr>
          <a:lstStyle/>
          <a:p>
            <a:r>
              <a:rPr lang="en-US" dirty="0">
                <a:latin typeface="Wingdings"/>
                <a:ea typeface="Wingdings"/>
                <a:cs typeface="Wingdings"/>
              </a:rPr>
              <a:t></a:t>
            </a:r>
            <a:endParaRPr lang="en-US" dirty="0"/>
          </a:p>
        </p:txBody>
      </p:sp>
      <p:sp>
        <p:nvSpPr>
          <p:cNvPr id="10" name="TextBox 9"/>
          <p:cNvSpPr txBox="1"/>
          <p:nvPr/>
        </p:nvSpPr>
        <p:spPr>
          <a:xfrm>
            <a:off x="6012160" y="5733256"/>
            <a:ext cx="936104" cy="400110"/>
          </a:xfrm>
          <a:prstGeom prst="rect">
            <a:avLst/>
          </a:prstGeom>
          <a:noFill/>
        </p:spPr>
        <p:txBody>
          <a:bodyPr wrap="square" rtlCol="0">
            <a:spAutoFit/>
          </a:bodyPr>
          <a:lstStyle/>
          <a:p>
            <a:pPr algn="ctr"/>
            <a:r>
              <a:rPr lang="en-US" sz="2000" b="1" dirty="0"/>
              <a:t>T</a:t>
            </a:r>
            <a:r>
              <a:rPr lang="en-US" sz="2000" b="1" dirty="0" smtClean="0"/>
              <a:t>ail</a:t>
            </a:r>
            <a:endParaRPr lang="en-US" sz="2000" b="1" dirty="0"/>
          </a:p>
        </p:txBody>
      </p:sp>
      <p:sp>
        <p:nvSpPr>
          <p:cNvPr id="11" name="Oval Callout 10"/>
          <p:cNvSpPr/>
          <p:nvPr/>
        </p:nvSpPr>
        <p:spPr>
          <a:xfrm>
            <a:off x="467544" y="3094608"/>
            <a:ext cx="1345351" cy="694432"/>
          </a:xfrm>
          <a:prstGeom prst="wedgeEllipseCallout">
            <a:avLst/>
          </a:prstGeom>
          <a:solidFill>
            <a:schemeClr val="bg1"/>
          </a:solidFill>
          <a:ln/>
        </p:spPr>
        <p:style>
          <a:lnRef idx="1">
            <a:schemeClr val="accent1"/>
          </a:lnRef>
          <a:fillRef idx="3">
            <a:schemeClr val="accent1"/>
          </a:fillRef>
          <a:effectRef idx="2">
            <a:schemeClr val="accent1"/>
          </a:effectRef>
          <a:fontRef idx="minor">
            <a:schemeClr val="lt1"/>
          </a:fontRef>
        </p:style>
        <p:txBody>
          <a:bodyPr/>
          <a:lstStyle/>
          <a:p>
            <a:r>
              <a:rPr lang="en-US" dirty="0">
                <a:solidFill>
                  <a:schemeClr val="tx1"/>
                </a:solidFill>
              </a:rPr>
              <a:t>t</a:t>
            </a:r>
            <a:r>
              <a:rPr lang="en-US" dirty="0" smtClean="0">
                <a:solidFill>
                  <a:schemeClr val="tx1"/>
                </a:solidFill>
              </a:rPr>
              <a:t>aken</a:t>
            </a:r>
            <a:endParaRPr lang="en-US" dirty="0">
              <a:solidFill>
                <a:schemeClr val="tx1"/>
              </a:solidFill>
            </a:endParaRPr>
          </a:p>
        </p:txBody>
      </p:sp>
      <p:sp>
        <p:nvSpPr>
          <p:cNvPr id="12" name="Multiply 11"/>
          <p:cNvSpPr/>
          <p:nvPr/>
        </p:nvSpPr>
        <p:spPr>
          <a:xfrm>
            <a:off x="1228760" y="2966080"/>
            <a:ext cx="822960" cy="822960"/>
          </a:xfrm>
          <a:prstGeom prst="mathMultiply">
            <a:avLst/>
          </a:prstGeom>
          <a:solidFill>
            <a:srgbClr val="FF0000"/>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TextBox 14"/>
          <p:cNvSpPr txBox="1"/>
          <p:nvPr/>
        </p:nvSpPr>
        <p:spPr>
          <a:xfrm>
            <a:off x="971600" y="5693186"/>
            <a:ext cx="2736304" cy="400110"/>
          </a:xfrm>
          <a:prstGeom prst="rect">
            <a:avLst/>
          </a:prstGeom>
          <a:noFill/>
        </p:spPr>
        <p:txBody>
          <a:bodyPr wrap="square" rtlCol="0">
            <a:spAutoFit/>
          </a:bodyPr>
          <a:lstStyle/>
          <a:p>
            <a:pPr algn="ctr"/>
            <a:r>
              <a:rPr lang="en-US" sz="2000" b="1" dirty="0" smtClean="0"/>
              <a:t>Head (</a:t>
            </a:r>
            <a:r>
              <a:rPr lang="en-US" sz="2000" b="1" dirty="0" smtClean="0">
                <a:solidFill>
                  <a:srgbClr val="FF0000"/>
                </a:solidFill>
              </a:rPr>
              <a:t>Set to Head1</a:t>
            </a:r>
            <a:r>
              <a:rPr lang="en-US" sz="2000" b="1" dirty="0" smtClean="0"/>
              <a:t>)</a:t>
            </a:r>
            <a:endParaRPr lang="en-US" sz="2000" b="1" dirty="0"/>
          </a:p>
        </p:txBody>
      </p:sp>
      <p:sp>
        <p:nvSpPr>
          <p:cNvPr id="16" name="Rectangle 15"/>
          <p:cNvSpPr/>
          <p:nvPr/>
        </p:nvSpPr>
        <p:spPr>
          <a:xfrm>
            <a:off x="1259632" y="5477162"/>
            <a:ext cx="390364" cy="369332"/>
          </a:xfrm>
          <a:prstGeom prst="rect">
            <a:avLst/>
          </a:prstGeom>
        </p:spPr>
        <p:txBody>
          <a:bodyPr wrap="none">
            <a:spAutoFit/>
          </a:bodyPr>
          <a:lstStyle/>
          <a:p>
            <a:r>
              <a:rPr lang="en-US" dirty="0">
                <a:latin typeface="Wingdings"/>
                <a:ea typeface="Wingdings"/>
                <a:cs typeface="Wingdings"/>
              </a:rPr>
              <a:t></a:t>
            </a:r>
            <a:endParaRPr lang="en-US" dirty="0"/>
          </a:p>
        </p:txBody>
      </p:sp>
      <p:sp>
        <p:nvSpPr>
          <p:cNvPr id="17" name="Rounded Rectangle 16"/>
          <p:cNvSpPr/>
          <p:nvPr/>
        </p:nvSpPr>
        <p:spPr>
          <a:xfrm>
            <a:off x="3419872" y="3068960"/>
            <a:ext cx="2088232" cy="576064"/>
          </a:xfrm>
          <a:prstGeom prst="roundRect">
            <a:avLst/>
          </a:prstGeom>
          <a:noFill/>
          <a:ln/>
        </p:spPr>
        <p:style>
          <a:lnRef idx="1">
            <a:schemeClr val="accent1"/>
          </a:lnRef>
          <a:fillRef idx="3">
            <a:schemeClr val="accent1"/>
          </a:fillRef>
          <a:effectRef idx="2">
            <a:schemeClr val="accent1"/>
          </a:effectRef>
          <a:fontRef idx="minor">
            <a:schemeClr val="lt1"/>
          </a:fontRef>
        </p:style>
        <p:txBody>
          <a:bodyPr anchor="ctr"/>
          <a:lstStyle/>
          <a:p>
            <a:pPr algn="ctr"/>
            <a:r>
              <a:rPr lang="en-US" sz="2000" dirty="0" smtClean="0">
                <a:solidFill>
                  <a:schemeClr val="tx1"/>
                </a:solidFill>
              </a:rPr>
              <a:t>Hash(CPU State)</a:t>
            </a:r>
            <a:endParaRPr lang="en-US" sz="2000" dirty="0">
              <a:solidFill>
                <a:schemeClr val="tx1"/>
              </a:solidFill>
            </a:endParaRPr>
          </a:p>
        </p:txBody>
      </p:sp>
      <p:cxnSp>
        <p:nvCxnSpPr>
          <p:cNvPr id="18" name="Straight Connector 17"/>
          <p:cNvCxnSpPr/>
          <p:nvPr/>
        </p:nvCxnSpPr>
        <p:spPr>
          <a:xfrm flipV="1">
            <a:off x="5508104" y="3292872"/>
            <a:ext cx="648072" cy="64120"/>
          </a:xfrm>
          <a:prstGeom prst="line">
            <a:avLst/>
          </a:prstGeom>
          <a:ln w="38100" cmpd="sng">
            <a:tailEnd type="triangle" w="lg"/>
          </a:ln>
        </p:spPr>
        <p:style>
          <a:lnRef idx="2">
            <a:schemeClr val="accent1"/>
          </a:lnRef>
          <a:fillRef idx="0">
            <a:schemeClr val="accent1"/>
          </a:fillRef>
          <a:effectRef idx="1">
            <a:schemeClr val="accent1"/>
          </a:effectRef>
          <a:fontRef idx="minor">
            <a:schemeClr val="tx1"/>
          </a:fontRef>
        </p:style>
      </p:cxnSp>
      <p:sp>
        <p:nvSpPr>
          <p:cNvPr id="2" name="Slide Number Placeholder 1"/>
          <p:cNvSpPr>
            <a:spLocks noGrp="1"/>
          </p:cNvSpPr>
          <p:nvPr>
            <p:ph type="sldNum" sz="quarter" idx="12"/>
          </p:nvPr>
        </p:nvSpPr>
        <p:spPr/>
        <p:txBody>
          <a:bodyPr/>
          <a:lstStyle/>
          <a:p>
            <a:fld id="{B79A3DA4-3E46-45AF-808A-D7FF9D1D755F}" type="slidenum">
              <a:rPr lang="en-US" smtClean="0"/>
              <a:pPr/>
              <a:t>10</a:t>
            </a:fld>
            <a:endParaRPr lang="en-US"/>
          </a:p>
        </p:txBody>
      </p:sp>
    </p:spTree>
    <p:extLst>
      <p:ext uri="{BB962C8B-B14F-4D97-AF65-F5344CB8AC3E}">
        <p14:creationId xmlns:p14="http://schemas.microsoft.com/office/powerpoint/2010/main" val="748191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p:txBody>
          <a:bodyPr>
            <a:normAutofit fontScale="90000"/>
          </a:bodyPr>
          <a:lstStyle/>
          <a:p>
            <a:r>
              <a:rPr lang="en-US" dirty="0" smtClean="0"/>
              <a:t>Replay Mode</a:t>
            </a:r>
            <a:endParaRPr lang="en-US" dirty="0"/>
          </a:p>
        </p:txBody>
      </p:sp>
      <p:sp>
        <p:nvSpPr>
          <p:cNvPr id="373763" name="Rectangle 3"/>
          <p:cNvSpPr>
            <a:spLocks noGrp="1" noChangeArrowheads="1"/>
          </p:cNvSpPr>
          <p:nvPr>
            <p:ph idx="1"/>
          </p:nvPr>
        </p:nvSpPr>
        <p:spPr>
          <a:xfrm>
            <a:off x="457200" y="1268760"/>
            <a:ext cx="8229600" cy="4969062"/>
          </a:xfrm>
        </p:spPr>
        <p:txBody>
          <a:bodyPr/>
          <a:lstStyle/>
          <a:p>
            <a:r>
              <a:rPr lang="en-US" dirty="0" smtClean="0"/>
              <a:t>While replaying, history is used to correct mistakes</a:t>
            </a:r>
          </a:p>
          <a:p>
            <a:pPr lvl="1"/>
            <a:r>
              <a:rPr lang="en-US" dirty="0" smtClean="0"/>
              <a:t>“0” means flip base prediction</a:t>
            </a:r>
            <a:endParaRPr lang="en-US" dirty="0"/>
          </a:p>
          <a:p>
            <a:pPr lvl="1"/>
            <a:r>
              <a:rPr lang="en-US" dirty="0" smtClean="0"/>
              <a:t>“1” means pass on base prediction</a:t>
            </a:r>
          </a:p>
          <a:p>
            <a:r>
              <a:rPr lang="en-US" b="1" dirty="0" smtClean="0"/>
              <a:t>Head</a:t>
            </a:r>
            <a:r>
              <a:rPr lang="en-US" dirty="0" smtClean="0"/>
              <a:t> pointer advances on each prediction</a:t>
            </a:r>
          </a:p>
          <a:p>
            <a:pPr lvl="1"/>
            <a:r>
              <a:rPr lang="en-US" dirty="0" smtClean="0"/>
              <a:t>Even after base predictor makes a mistake</a:t>
            </a:r>
          </a:p>
        </p:txBody>
      </p:sp>
      <p:graphicFrame>
        <p:nvGraphicFramePr>
          <p:cNvPr id="5" name="Table 4"/>
          <p:cNvGraphicFramePr>
            <a:graphicFrameLocks noGrp="1"/>
          </p:cNvGraphicFramePr>
          <p:nvPr>
            <p:extLst>
              <p:ext uri="{D42A27DB-BD31-4B8C-83A1-F6EECF244321}">
                <p14:modId xmlns:p14="http://schemas.microsoft.com/office/powerpoint/2010/main" val="2302048377"/>
              </p:ext>
            </p:extLst>
          </p:nvPr>
        </p:nvGraphicFramePr>
        <p:xfrm>
          <a:off x="755576" y="4260696"/>
          <a:ext cx="7632851" cy="1188720"/>
        </p:xfrm>
        <a:graphic>
          <a:graphicData uri="http://schemas.openxmlformats.org/drawingml/2006/table">
            <a:tbl>
              <a:tblPr>
                <a:tableStyleId>{D7AC3CCA-C797-4891-BE02-D94E43425B78}</a:tableStyleId>
              </a:tblPr>
              <a:tblGrid>
                <a:gridCol w="1368152"/>
                <a:gridCol w="894957"/>
                <a:gridCol w="894957"/>
                <a:gridCol w="894957"/>
                <a:gridCol w="894957"/>
                <a:gridCol w="894957"/>
                <a:gridCol w="894957"/>
                <a:gridCol w="894957"/>
              </a:tblGrid>
              <a:tr h="370840">
                <a:tc>
                  <a:txBody>
                    <a:bodyPr/>
                    <a:lstStyle/>
                    <a:p>
                      <a:pPr algn="ctr"/>
                      <a:r>
                        <a:rPr lang="en-US" sz="2000" baseline="0" dirty="0" smtClean="0"/>
                        <a:t>B</a:t>
                      </a:r>
                      <a:r>
                        <a:rPr lang="en-US" sz="2000" dirty="0" smtClean="0"/>
                        <a:t>uffer</a:t>
                      </a:r>
                      <a:endParaRPr lang="en-US" sz="2000" dirty="0"/>
                    </a:p>
                  </a:txBody>
                  <a:tcPr anchor="ctr"/>
                </a:tc>
                <a:tc>
                  <a:txBody>
                    <a:bodyPr/>
                    <a:lstStyle/>
                    <a:p>
                      <a:pPr algn="ctr"/>
                      <a:r>
                        <a:rPr lang="en-US" sz="2000" dirty="0" smtClean="0"/>
                        <a:t>...</a:t>
                      </a:r>
                      <a:r>
                        <a:rPr lang="en-US" sz="2000" baseline="0" dirty="0" smtClean="0"/>
                        <a:t> …</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1</a:t>
                      </a:r>
                      <a:endParaRPr lang="en-US" sz="2000" dirty="0"/>
                    </a:p>
                  </a:txBody>
                  <a:tcPr anchor="ctr"/>
                </a:tc>
                <a:tc>
                  <a:txBody>
                    <a:bodyPr/>
                    <a:lstStyle/>
                    <a:p>
                      <a:pPr algn="ctr"/>
                      <a:r>
                        <a:rPr lang="en-US" sz="2000" dirty="0" smtClean="0"/>
                        <a:t>1</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1</a:t>
                      </a:r>
                      <a:endParaRPr lang="en-US" sz="2000" dirty="0"/>
                    </a:p>
                  </a:txBody>
                  <a:tcPr anchor="ctr"/>
                </a:tc>
                <a:tc>
                  <a:txBody>
                    <a:bodyPr/>
                    <a:lstStyle/>
                    <a:p>
                      <a:pPr algn="ctr"/>
                      <a:r>
                        <a:rPr lang="en-US" sz="2000" dirty="0" smtClean="0"/>
                        <a:t>… …</a:t>
                      </a:r>
                      <a:endParaRPr lang="en-US" sz="2000" dirty="0"/>
                    </a:p>
                  </a:txBody>
                  <a:tcPr anchor="ctr"/>
                </a:tc>
              </a:tr>
              <a:tr h="370840">
                <a:tc>
                  <a:txBody>
                    <a:bodyPr/>
                    <a:lstStyle/>
                    <a:p>
                      <a:pPr algn="ctr"/>
                      <a:r>
                        <a:rPr lang="en-US" sz="2000" dirty="0" smtClean="0"/>
                        <a:t>Base</a:t>
                      </a:r>
                      <a:endParaRPr lang="en-US" sz="2000" dirty="0"/>
                    </a:p>
                  </a:txBody>
                  <a:tcPr anchor="ctr"/>
                </a:tc>
                <a:tc>
                  <a:txBody>
                    <a:bodyPr/>
                    <a:lstStyle/>
                    <a:p>
                      <a:pPr algn="ctr"/>
                      <a:r>
                        <a:rPr lang="en-US" sz="2000" dirty="0" smtClean="0"/>
                        <a:t>… …</a:t>
                      </a:r>
                      <a:endParaRPr lang="en-US" sz="2000" dirty="0"/>
                    </a:p>
                  </a:txBody>
                  <a:tcPr anchor="ctr"/>
                </a:tc>
                <a:tc>
                  <a:txBody>
                    <a:bodyPr/>
                    <a:lstStyle/>
                    <a:p>
                      <a:pPr algn="ctr"/>
                      <a:r>
                        <a:rPr lang="en-US" sz="2000" dirty="0" smtClean="0"/>
                        <a:t>T</a:t>
                      </a:r>
                      <a:endParaRPr lang="en-US" sz="2000" dirty="0"/>
                    </a:p>
                  </a:txBody>
                  <a:tcPr anchor="ctr"/>
                </a:tc>
                <a:tc>
                  <a:txBody>
                    <a:bodyPr/>
                    <a:lstStyle/>
                    <a:p>
                      <a:pPr algn="ctr"/>
                      <a:r>
                        <a:rPr lang="en-US" sz="2000" dirty="0" smtClean="0"/>
                        <a:t>T</a:t>
                      </a:r>
                      <a:endParaRPr lang="en-US" sz="2000" dirty="0"/>
                    </a:p>
                  </a:txBody>
                  <a:tcPr anchor="ctr"/>
                </a:tc>
                <a:tc>
                  <a:txBody>
                    <a:bodyPr/>
                    <a:lstStyle/>
                    <a:p>
                      <a:pPr algn="ctr"/>
                      <a:r>
                        <a:rPr lang="en-US" sz="2000" dirty="0" smtClean="0"/>
                        <a:t>N</a:t>
                      </a:r>
                      <a:endParaRPr lang="en-US" sz="2000" dirty="0"/>
                    </a:p>
                  </a:txBody>
                  <a:tcPr anchor="ctr"/>
                </a:tc>
                <a:tc>
                  <a:txBody>
                    <a:bodyPr/>
                    <a:lstStyle/>
                    <a:p>
                      <a:pPr algn="ctr"/>
                      <a:r>
                        <a:rPr lang="en-US" sz="2000" dirty="0" smtClean="0"/>
                        <a:t>N</a:t>
                      </a:r>
                      <a:endParaRPr lang="en-US" sz="2000" dirty="0"/>
                    </a:p>
                  </a:txBody>
                  <a:tcPr anchor="ctr"/>
                </a:tc>
                <a:tc>
                  <a:txBody>
                    <a:bodyPr/>
                    <a:lstStyle/>
                    <a:p>
                      <a:pPr algn="ctr"/>
                      <a:r>
                        <a:rPr lang="en-US" sz="2000" dirty="0" smtClean="0"/>
                        <a:t>T</a:t>
                      </a:r>
                      <a:endParaRPr lang="en-US" sz="2000" dirty="0"/>
                    </a:p>
                  </a:txBody>
                  <a:tcPr anchor="ctr"/>
                </a:tc>
                <a:tc>
                  <a:txBody>
                    <a:bodyPr/>
                    <a:lstStyle/>
                    <a:p>
                      <a:pPr algn="ctr"/>
                      <a:r>
                        <a:rPr lang="en-US" sz="2000" dirty="0" smtClean="0"/>
                        <a:t>… …</a:t>
                      </a:r>
                      <a:endParaRPr lang="en-US" sz="2000" dirty="0"/>
                    </a:p>
                  </a:txBody>
                  <a:tcPr anchor="ctr"/>
                </a:tc>
              </a:tr>
              <a:tr h="370840">
                <a:tc>
                  <a:txBody>
                    <a:bodyPr/>
                    <a:lstStyle/>
                    <a:p>
                      <a:pPr algn="ctr"/>
                      <a:r>
                        <a:rPr lang="en-US" sz="2000" dirty="0" smtClean="0"/>
                        <a:t>Corrected</a:t>
                      </a:r>
                      <a:endParaRPr lang="en-US" sz="2000" dirty="0"/>
                    </a:p>
                  </a:txBody>
                  <a:tcPr anchor="ctr"/>
                </a:tc>
                <a:tc>
                  <a:txBody>
                    <a:bodyPr/>
                    <a:lstStyle/>
                    <a:p>
                      <a:pPr algn="ctr"/>
                      <a:r>
                        <a:rPr lang="en-US" sz="2000" dirty="0" smtClean="0"/>
                        <a:t>… …</a:t>
                      </a:r>
                      <a:endParaRPr lang="en-US" sz="2000" dirty="0"/>
                    </a:p>
                  </a:txBody>
                  <a:tcPr anchor="ctr"/>
                </a:tc>
                <a:tc>
                  <a:txBody>
                    <a:bodyPr/>
                    <a:lstStyle/>
                    <a:p>
                      <a:pPr algn="ctr"/>
                      <a:r>
                        <a:rPr lang="en-US" sz="2000" dirty="0" smtClean="0">
                          <a:solidFill>
                            <a:srgbClr val="FF0000"/>
                          </a:solidFill>
                        </a:rPr>
                        <a:t>N</a:t>
                      </a:r>
                      <a:endParaRPr lang="en-US" sz="2000" dirty="0">
                        <a:solidFill>
                          <a:srgbClr val="FF0000"/>
                        </a:solidFill>
                      </a:endParaRPr>
                    </a:p>
                  </a:txBody>
                  <a:tcPr anchor="ctr"/>
                </a:tc>
                <a:tc>
                  <a:txBody>
                    <a:bodyPr/>
                    <a:lstStyle/>
                    <a:p>
                      <a:pPr algn="ctr"/>
                      <a:r>
                        <a:rPr lang="en-US" sz="2000" dirty="0" smtClean="0"/>
                        <a:t>T</a:t>
                      </a:r>
                      <a:endParaRPr lang="en-US" sz="2000" dirty="0"/>
                    </a:p>
                  </a:txBody>
                  <a:tcPr anchor="ctr"/>
                </a:tc>
                <a:tc>
                  <a:txBody>
                    <a:bodyPr/>
                    <a:lstStyle/>
                    <a:p>
                      <a:pPr algn="ctr"/>
                      <a:r>
                        <a:rPr lang="en-US" sz="2000" dirty="0" smtClean="0"/>
                        <a:t>N</a:t>
                      </a:r>
                      <a:endParaRPr lang="en-US" sz="2000" dirty="0"/>
                    </a:p>
                  </a:txBody>
                  <a:tcPr anchor="ctr"/>
                </a:tc>
                <a:tc>
                  <a:txBody>
                    <a:bodyPr/>
                    <a:lstStyle/>
                    <a:p>
                      <a:pPr algn="ctr"/>
                      <a:r>
                        <a:rPr lang="en-US" sz="2000" dirty="0" smtClean="0">
                          <a:solidFill>
                            <a:srgbClr val="FF0000"/>
                          </a:solidFill>
                        </a:rPr>
                        <a:t>T</a:t>
                      </a:r>
                      <a:endParaRPr lang="en-US" sz="2000" dirty="0">
                        <a:solidFill>
                          <a:srgbClr val="FF0000"/>
                        </a:solidFill>
                      </a:endParaRPr>
                    </a:p>
                  </a:txBody>
                  <a:tcPr anchor="ctr"/>
                </a:tc>
                <a:tc>
                  <a:txBody>
                    <a:bodyPr/>
                    <a:lstStyle/>
                    <a:p>
                      <a:pPr algn="ctr"/>
                      <a:r>
                        <a:rPr lang="en-US" sz="2000" dirty="0" smtClean="0"/>
                        <a:t>T</a:t>
                      </a:r>
                      <a:endParaRPr lang="en-US" sz="2000" dirty="0"/>
                    </a:p>
                  </a:txBody>
                  <a:tcPr anchor="ctr"/>
                </a:tc>
                <a:tc>
                  <a:txBody>
                    <a:bodyPr/>
                    <a:lstStyle/>
                    <a:p>
                      <a:pPr algn="ctr"/>
                      <a:r>
                        <a:rPr lang="en-US" sz="2000" dirty="0" smtClean="0"/>
                        <a:t>… …</a:t>
                      </a:r>
                      <a:endParaRPr lang="en-US" sz="2000" dirty="0"/>
                    </a:p>
                  </a:txBody>
                  <a:tcPr anchor="ctr"/>
                </a:tc>
              </a:tr>
            </a:tbl>
          </a:graphicData>
        </a:graphic>
      </p:graphicFrame>
      <p:sp>
        <p:nvSpPr>
          <p:cNvPr id="7" name="TextBox 6"/>
          <p:cNvSpPr txBox="1"/>
          <p:nvPr/>
        </p:nvSpPr>
        <p:spPr>
          <a:xfrm>
            <a:off x="6516216" y="3645024"/>
            <a:ext cx="936104" cy="400110"/>
          </a:xfrm>
          <a:prstGeom prst="rect">
            <a:avLst/>
          </a:prstGeom>
          <a:noFill/>
        </p:spPr>
        <p:txBody>
          <a:bodyPr wrap="square" rtlCol="0">
            <a:spAutoFit/>
          </a:bodyPr>
          <a:lstStyle/>
          <a:p>
            <a:pPr algn="ctr"/>
            <a:r>
              <a:rPr lang="en-US" sz="2000" b="1" dirty="0" smtClean="0"/>
              <a:t>Head</a:t>
            </a:r>
            <a:endParaRPr lang="en-US" sz="2000" b="1" dirty="0"/>
          </a:p>
        </p:txBody>
      </p:sp>
      <p:sp>
        <p:nvSpPr>
          <p:cNvPr id="2" name="Rectangle 1"/>
          <p:cNvSpPr/>
          <p:nvPr/>
        </p:nvSpPr>
        <p:spPr>
          <a:xfrm>
            <a:off x="6804248" y="3963372"/>
            <a:ext cx="390364" cy="369332"/>
          </a:xfrm>
          <a:prstGeom prst="rect">
            <a:avLst/>
          </a:prstGeom>
        </p:spPr>
        <p:txBody>
          <a:bodyPr wrap="none">
            <a:spAutoFit/>
          </a:bodyPr>
          <a:lstStyle/>
          <a:p>
            <a:r>
              <a:rPr lang="en-US" dirty="0">
                <a:latin typeface="Wingdings"/>
                <a:ea typeface="Wingdings"/>
                <a:cs typeface="Wingdings"/>
              </a:rPr>
              <a:t></a:t>
            </a:r>
            <a:endParaRPr lang="en-US" dirty="0"/>
          </a:p>
        </p:txBody>
      </p:sp>
      <p:sp>
        <p:nvSpPr>
          <p:cNvPr id="3" name="Slide Number Placeholder 2"/>
          <p:cNvSpPr>
            <a:spLocks noGrp="1"/>
          </p:cNvSpPr>
          <p:nvPr>
            <p:ph type="sldNum" sz="quarter" idx="12"/>
          </p:nvPr>
        </p:nvSpPr>
        <p:spPr/>
        <p:txBody>
          <a:bodyPr/>
          <a:lstStyle/>
          <a:p>
            <a:fld id="{B79A3DA4-3E46-45AF-808A-D7FF9D1D755F}" type="slidenum">
              <a:rPr lang="en-US" smtClean="0"/>
              <a:pPr/>
              <a:t>11</a:t>
            </a:fld>
            <a:endParaRPr lang="en-US"/>
          </a:p>
        </p:txBody>
      </p:sp>
    </p:spTree>
    <p:extLst>
      <p:ext uri="{BB962C8B-B14F-4D97-AF65-F5344CB8AC3E}">
        <p14:creationId xmlns:p14="http://schemas.microsoft.com/office/powerpoint/2010/main" val="39577480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p:txBody>
          <a:bodyPr>
            <a:normAutofit fontScale="90000"/>
          </a:bodyPr>
          <a:lstStyle/>
          <a:p>
            <a:r>
              <a:rPr lang="en-US" dirty="0" smtClean="0"/>
              <a:t>Fallback Mode</a:t>
            </a:r>
            <a:endParaRPr lang="en-US" dirty="0"/>
          </a:p>
        </p:txBody>
      </p:sp>
      <p:sp>
        <p:nvSpPr>
          <p:cNvPr id="373763" name="Rectangle 3"/>
          <p:cNvSpPr>
            <a:spLocks noGrp="1" noChangeArrowheads="1"/>
          </p:cNvSpPr>
          <p:nvPr>
            <p:ph idx="1"/>
          </p:nvPr>
        </p:nvSpPr>
        <p:spPr>
          <a:xfrm>
            <a:off x="457200" y="1268760"/>
            <a:ext cx="8229600" cy="4969062"/>
          </a:xfrm>
        </p:spPr>
        <p:txBody>
          <a:bodyPr/>
          <a:lstStyle/>
          <a:p>
            <a:r>
              <a:rPr lang="en-US" dirty="0" smtClean="0"/>
              <a:t>Transition from Replay to Fallback mode </a:t>
            </a:r>
          </a:p>
          <a:p>
            <a:pPr lvl="1"/>
            <a:r>
              <a:rPr lang="en-US" dirty="0"/>
              <a:t>B</a:t>
            </a:r>
            <a:r>
              <a:rPr lang="en-US" dirty="0" smtClean="0"/>
              <a:t>ase prediction </a:t>
            </a:r>
            <a:r>
              <a:rPr lang="en-US" dirty="0"/>
              <a:t>erroneously </a:t>
            </a:r>
            <a:r>
              <a:rPr lang="en-US" dirty="0" smtClean="0"/>
              <a:t>flipped</a:t>
            </a:r>
          </a:p>
          <a:p>
            <a:pPr lvl="1"/>
            <a:r>
              <a:rPr lang="en-US" dirty="0"/>
              <a:t>B</a:t>
            </a:r>
            <a:r>
              <a:rPr lang="en-US" dirty="0" smtClean="0"/>
              <a:t>ase </a:t>
            </a:r>
            <a:r>
              <a:rPr lang="en-US" dirty="0"/>
              <a:t>prediction erroneously </a:t>
            </a:r>
            <a:r>
              <a:rPr lang="en-US" dirty="0" smtClean="0"/>
              <a:t>passed on</a:t>
            </a:r>
          </a:p>
          <a:p>
            <a:r>
              <a:rPr lang="en-US" dirty="0" smtClean="0"/>
              <a:t>During </a:t>
            </a:r>
            <a:r>
              <a:rPr lang="en-US" dirty="0"/>
              <a:t>F</a:t>
            </a:r>
            <a:r>
              <a:rPr lang="en-US" dirty="0" smtClean="0"/>
              <a:t>allback mode</a:t>
            </a:r>
          </a:p>
          <a:p>
            <a:pPr lvl="1"/>
            <a:r>
              <a:rPr lang="en-US" dirty="0"/>
              <a:t>P</a:t>
            </a:r>
            <a:r>
              <a:rPr lang="en-US" dirty="0" smtClean="0"/>
              <a:t>ass on base predictor output</a:t>
            </a:r>
          </a:p>
          <a:p>
            <a:r>
              <a:rPr lang="en-US" dirty="0" smtClean="0"/>
              <a:t>Record </a:t>
            </a:r>
            <a:r>
              <a:rPr lang="en-US" dirty="0" smtClean="0"/>
              <a:t>into Circular </a:t>
            </a:r>
            <a:r>
              <a:rPr lang="en-US" dirty="0"/>
              <a:t>B</a:t>
            </a:r>
            <a:r>
              <a:rPr lang="en-US" dirty="0" smtClean="0"/>
              <a:t>uffer and Head Table continues</a:t>
            </a:r>
            <a:endParaRPr lang="en-US" dirty="0"/>
          </a:p>
        </p:txBody>
      </p:sp>
      <p:sp>
        <p:nvSpPr>
          <p:cNvPr id="2" name="Slide Number Placeholder 1"/>
          <p:cNvSpPr>
            <a:spLocks noGrp="1"/>
          </p:cNvSpPr>
          <p:nvPr>
            <p:ph type="sldNum" sz="quarter" idx="12"/>
          </p:nvPr>
        </p:nvSpPr>
        <p:spPr/>
        <p:txBody>
          <a:bodyPr/>
          <a:lstStyle/>
          <a:p>
            <a:fld id="{B79A3DA4-3E46-45AF-808A-D7FF9D1D755F}" type="slidenum">
              <a:rPr lang="en-US" smtClean="0"/>
              <a:pPr/>
              <a:t>12</a:t>
            </a:fld>
            <a:endParaRPr lang="en-US"/>
          </a:p>
        </p:txBody>
      </p:sp>
    </p:spTree>
    <p:extLst>
      <p:ext uri="{BB962C8B-B14F-4D97-AF65-F5344CB8AC3E}">
        <p14:creationId xmlns:p14="http://schemas.microsoft.com/office/powerpoint/2010/main" val="748191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p:txBody>
          <a:bodyPr>
            <a:normAutofit fontScale="90000"/>
          </a:bodyPr>
          <a:lstStyle/>
          <a:p>
            <a:r>
              <a:rPr lang="en-US" dirty="0" smtClean="0"/>
              <a:t>Outline</a:t>
            </a:r>
            <a:endParaRPr lang="en-US" dirty="0"/>
          </a:p>
        </p:txBody>
      </p:sp>
      <p:sp>
        <p:nvSpPr>
          <p:cNvPr id="373763" name="Rectangle 3"/>
          <p:cNvSpPr>
            <a:spLocks noGrp="1" noChangeArrowheads="1"/>
          </p:cNvSpPr>
          <p:nvPr>
            <p:ph idx="1"/>
          </p:nvPr>
        </p:nvSpPr>
        <p:spPr>
          <a:xfrm>
            <a:off x="457200" y="1268760"/>
            <a:ext cx="8229600" cy="4969062"/>
          </a:xfrm>
        </p:spPr>
        <p:txBody>
          <a:bodyPr/>
          <a:lstStyle/>
          <a:p>
            <a:r>
              <a:rPr lang="en-US" dirty="0" smtClean="0">
                <a:solidFill>
                  <a:schemeClr val="bg1">
                    <a:lumMod val="50000"/>
                  </a:schemeClr>
                </a:solidFill>
              </a:rPr>
              <a:t>Introduction</a:t>
            </a:r>
          </a:p>
          <a:p>
            <a:r>
              <a:rPr lang="en-US" dirty="0" smtClean="0">
                <a:solidFill>
                  <a:schemeClr val="bg1">
                    <a:lumMod val="50000"/>
                  </a:schemeClr>
                </a:solidFill>
              </a:rPr>
              <a:t>Predictor Design</a:t>
            </a:r>
          </a:p>
          <a:p>
            <a:r>
              <a:rPr lang="en-US" dirty="0" smtClean="0">
                <a:solidFill>
                  <a:schemeClr val="bg1">
                    <a:lumMod val="50000"/>
                  </a:schemeClr>
                </a:solidFill>
              </a:rPr>
              <a:t>Predictor Operation</a:t>
            </a:r>
          </a:p>
          <a:p>
            <a:r>
              <a:rPr lang="en-US" dirty="0" smtClean="0"/>
              <a:t>Results</a:t>
            </a:r>
          </a:p>
          <a:p>
            <a:r>
              <a:rPr lang="en-US" dirty="0" smtClean="0"/>
              <a:t>Conclusions and Future Plans</a:t>
            </a:r>
          </a:p>
          <a:p>
            <a:endParaRPr lang="en-US" dirty="0"/>
          </a:p>
        </p:txBody>
      </p:sp>
      <p:sp>
        <p:nvSpPr>
          <p:cNvPr id="2" name="Slide Number Placeholder 1"/>
          <p:cNvSpPr>
            <a:spLocks noGrp="1"/>
          </p:cNvSpPr>
          <p:nvPr>
            <p:ph type="sldNum" sz="quarter" idx="12"/>
          </p:nvPr>
        </p:nvSpPr>
        <p:spPr/>
        <p:txBody>
          <a:bodyPr/>
          <a:lstStyle/>
          <a:p>
            <a:fld id="{B79A3DA4-3E46-45AF-808A-D7FF9D1D755F}" type="slidenum">
              <a:rPr lang="en-US" smtClean="0"/>
              <a:pPr/>
              <a:t>13</a:t>
            </a:fld>
            <a:endParaRPr lang="en-US"/>
          </a:p>
        </p:txBody>
      </p:sp>
    </p:spTree>
    <p:extLst>
      <p:ext uri="{BB962C8B-B14F-4D97-AF65-F5344CB8AC3E}">
        <p14:creationId xmlns:p14="http://schemas.microsoft.com/office/powerpoint/2010/main" val="42649801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p:txBody>
          <a:bodyPr>
            <a:normAutofit fontScale="90000"/>
          </a:bodyPr>
          <a:lstStyle/>
          <a:p>
            <a:r>
              <a:rPr lang="en-US" dirty="0" smtClean="0"/>
              <a:t>Submitted Implementation</a:t>
            </a:r>
            <a:endParaRPr lang="en-US" dirty="0"/>
          </a:p>
        </p:txBody>
      </p:sp>
      <p:sp>
        <p:nvSpPr>
          <p:cNvPr id="373763" name="Rectangle 3"/>
          <p:cNvSpPr>
            <a:spLocks noGrp="1" noChangeArrowheads="1"/>
          </p:cNvSpPr>
          <p:nvPr>
            <p:ph idx="1"/>
          </p:nvPr>
        </p:nvSpPr>
        <p:spPr>
          <a:xfrm>
            <a:off x="457200" y="1268760"/>
            <a:ext cx="8229600" cy="4969062"/>
          </a:xfrm>
        </p:spPr>
        <p:txBody>
          <a:bodyPr/>
          <a:lstStyle/>
          <a:p>
            <a:r>
              <a:rPr lang="en-US" dirty="0" smtClean="0"/>
              <a:t>Unlimited memory track</a:t>
            </a:r>
          </a:p>
          <a:p>
            <a:r>
              <a:rPr lang="en-US" dirty="0" smtClean="0"/>
              <a:t>Base predictor: 512KB </a:t>
            </a:r>
            <a:r>
              <a:rPr lang="en-US" dirty="0" err="1" smtClean="0"/>
              <a:t>gshare</a:t>
            </a:r>
            <a:endParaRPr lang="en-US" dirty="0" smtClean="0"/>
          </a:p>
          <a:p>
            <a:r>
              <a:rPr lang="en-US" dirty="0"/>
              <a:t>C</a:t>
            </a:r>
            <a:r>
              <a:rPr lang="en-US" dirty="0" smtClean="0"/>
              <a:t>ircular </a:t>
            </a:r>
            <a:r>
              <a:rPr lang="en-US" dirty="0"/>
              <a:t>B</a:t>
            </a:r>
            <a:r>
              <a:rPr lang="en-US" dirty="0" smtClean="0"/>
              <a:t>uffer: unlimited size</a:t>
            </a:r>
          </a:p>
          <a:p>
            <a:r>
              <a:rPr lang="en-US" dirty="0" smtClean="0"/>
              <a:t>Head Table: unlimited size</a:t>
            </a:r>
          </a:p>
          <a:p>
            <a:r>
              <a:rPr lang="en-US" dirty="0" smtClean="0"/>
              <a:t>Hash function: 140-bit global history ++ PC</a:t>
            </a:r>
          </a:p>
        </p:txBody>
      </p:sp>
      <p:sp>
        <p:nvSpPr>
          <p:cNvPr id="2" name="Slide Number Placeholder 1"/>
          <p:cNvSpPr>
            <a:spLocks noGrp="1"/>
          </p:cNvSpPr>
          <p:nvPr>
            <p:ph type="sldNum" sz="quarter" idx="12"/>
          </p:nvPr>
        </p:nvSpPr>
        <p:spPr/>
        <p:txBody>
          <a:bodyPr/>
          <a:lstStyle/>
          <a:p>
            <a:fld id="{B79A3DA4-3E46-45AF-808A-D7FF9D1D755F}" type="slidenum">
              <a:rPr lang="en-US" smtClean="0"/>
              <a:pPr/>
              <a:t>14</a:t>
            </a:fld>
            <a:endParaRPr lang="en-US"/>
          </a:p>
        </p:txBody>
      </p:sp>
    </p:spTree>
    <p:extLst>
      <p:ext uri="{BB962C8B-B14F-4D97-AF65-F5344CB8AC3E}">
        <p14:creationId xmlns:p14="http://schemas.microsoft.com/office/powerpoint/2010/main" val="32005869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p:txBody>
          <a:bodyPr>
            <a:normAutofit fontScale="90000"/>
          </a:bodyPr>
          <a:lstStyle/>
          <a:p>
            <a:r>
              <a:rPr lang="en-US" dirty="0" smtClean="0"/>
              <a:t>Predictor Accuracies</a:t>
            </a:r>
            <a:endParaRPr lang="en-US" dirty="0"/>
          </a:p>
        </p:txBody>
      </p:sp>
      <p:sp>
        <p:nvSpPr>
          <p:cNvPr id="6" name="TextBox 5"/>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solidFill>
                  <a:schemeClr val="bg1"/>
                </a:solidFill>
              </a:rPr>
              <a:t>Our Score: 3.487 MPKI</a:t>
            </a:r>
            <a:endParaRPr lang="en-US" sz="3200" dirty="0">
              <a:solidFill>
                <a:schemeClr val="bg1"/>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75925882"/>
              </p:ext>
            </p:extLst>
          </p:nvPr>
        </p:nvGraphicFramePr>
        <p:xfrm>
          <a:off x="457200" y="1268413"/>
          <a:ext cx="8229600" cy="4968875"/>
        </p:xfrm>
        <a:graphic>
          <a:graphicData uri="http://schemas.openxmlformats.org/drawingml/2006/chart">
            <c:chart xmlns:c="http://schemas.openxmlformats.org/drawingml/2006/chart" xmlns:r="http://schemas.openxmlformats.org/officeDocument/2006/relationships" r:id="rId3"/>
          </a:graphicData>
        </a:graphic>
      </p:graphicFrame>
      <p:sp>
        <p:nvSpPr>
          <p:cNvPr id="8" name="Oval 7"/>
          <p:cNvSpPr/>
          <p:nvPr/>
        </p:nvSpPr>
        <p:spPr>
          <a:xfrm>
            <a:off x="5220072" y="1952268"/>
            <a:ext cx="864096" cy="1620748"/>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Slide Number Placeholder 1"/>
          <p:cNvSpPr>
            <a:spLocks noGrp="1"/>
          </p:cNvSpPr>
          <p:nvPr>
            <p:ph type="sldNum" sz="quarter" idx="12"/>
          </p:nvPr>
        </p:nvSpPr>
        <p:spPr/>
        <p:txBody>
          <a:bodyPr/>
          <a:lstStyle/>
          <a:p>
            <a:fld id="{B79A3DA4-3E46-45AF-808A-D7FF9D1D755F}" type="slidenum">
              <a:rPr lang="en-US" smtClean="0"/>
              <a:pPr/>
              <a:t>15</a:t>
            </a:fld>
            <a:endParaRPr lang="en-US"/>
          </a:p>
        </p:txBody>
      </p:sp>
    </p:spTree>
    <p:extLst>
      <p:ext uri="{BB962C8B-B14F-4D97-AF65-F5344CB8AC3E}">
        <p14:creationId xmlns:p14="http://schemas.microsoft.com/office/powerpoint/2010/main" val="16689636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p:txBody>
          <a:bodyPr>
            <a:normAutofit fontScale="90000"/>
          </a:bodyPr>
          <a:lstStyle/>
          <a:p>
            <a:r>
              <a:rPr lang="en-US" dirty="0" smtClean="0"/>
              <a:t>Conclusions and Future Plans</a:t>
            </a:r>
            <a:endParaRPr lang="en-US" dirty="0"/>
          </a:p>
        </p:txBody>
      </p:sp>
      <p:sp>
        <p:nvSpPr>
          <p:cNvPr id="373763" name="Rectangle 3"/>
          <p:cNvSpPr>
            <a:spLocks noGrp="1" noChangeArrowheads="1"/>
          </p:cNvSpPr>
          <p:nvPr>
            <p:ph idx="1"/>
          </p:nvPr>
        </p:nvSpPr>
        <p:spPr>
          <a:xfrm>
            <a:off x="457200" y="1268760"/>
            <a:ext cx="8229600" cy="4969062"/>
          </a:xfrm>
        </p:spPr>
        <p:txBody>
          <a:bodyPr/>
          <a:lstStyle/>
          <a:p>
            <a:r>
              <a:rPr lang="en-US" dirty="0" smtClean="0"/>
              <a:t>Temporal streaming is useful for branch prediction</a:t>
            </a:r>
          </a:p>
          <a:p>
            <a:r>
              <a:rPr lang="en-US" dirty="0" smtClean="0"/>
              <a:t>Many opportunities for improvement</a:t>
            </a:r>
          </a:p>
          <a:p>
            <a:pPr lvl="1"/>
            <a:r>
              <a:rPr lang="en-US" dirty="0" smtClean="0"/>
              <a:t>Current design is proof of concept</a:t>
            </a:r>
          </a:p>
          <a:p>
            <a:pPr lvl="1"/>
            <a:r>
              <a:rPr lang="en-US" dirty="0" smtClean="0"/>
              <a:t>Compact designs possible</a:t>
            </a:r>
            <a:endParaRPr lang="en-US" dirty="0"/>
          </a:p>
          <a:p>
            <a:pPr lvl="1"/>
            <a:r>
              <a:rPr lang="en-US" dirty="0" smtClean="0"/>
              <a:t>Improved head indexing</a:t>
            </a:r>
          </a:p>
          <a:p>
            <a:pPr lvl="1"/>
            <a:r>
              <a:rPr lang="en-US" dirty="0" smtClean="0"/>
              <a:t>Alternative base predictors</a:t>
            </a:r>
          </a:p>
        </p:txBody>
      </p:sp>
      <p:sp>
        <p:nvSpPr>
          <p:cNvPr id="6" name="TextBox 5"/>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err="1" smtClean="0">
                <a:solidFill>
                  <a:schemeClr val="bg1"/>
                </a:solidFill>
              </a:rPr>
              <a:t>yoshen@cs.stonybrook.edu</a:t>
            </a:r>
            <a:endParaRPr lang="en-US" sz="3200" dirty="0">
              <a:solidFill>
                <a:schemeClr val="bg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4105491477"/>
              </p:ext>
            </p:extLst>
          </p:nvPr>
        </p:nvGraphicFramePr>
        <p:xfrm>
          <a:off x="6108849" y="3573016"/>
          <a:ext cx="1271463" cy="365760"/>
        </p:xfrm>
        <a:graphic>
          <a:graphicData uri="http://schemas.openxmlformats.org/drawingml/2006/table">
            <a:tbl>
              <a:tblPr firstRow="1" bandRow="1">
                <a:tableStyleId>{5C22544A-7EE6-4342-B048-85BDC9FD1C3A}</a:tableStyleId>
              </a:tblPr>
              <a:tblGrid>
                <a:gridCol w="423821"/>
                <a:gridCol w="423821"/>
                <a:gridCol w="423821"/>
              </a:tblGrid>
              <a:tr h="360040">
                <a:tc>
                  <a:txBody>
                    <a:bodyPr/>
                    <a:lstStyle/>
                    <a:p>
                      <a:pPr algn="ctr"/>
                      <a:r>
                        <a:rPr lang="en-US" dirty="0" smtClean="0"/>
                        <a:t>4</a:t>
                      </a:r>
                      <a:endParaRPr lang="en-US" dirty="0"/>
                    </a:p>
                  </a:txBody>
                  <a:tcPr anchor="ctr"/>
                </a:tc>
                <a:tc>
                  <a:txBody>
                    <a:bodyPr/>
                    <a:lstStyle/>
                    <a:p>
                      <a:pPr algn="ctr"/>
                      <a:r>
                        <a:rPr lang="en-US" dirty="0" smtClean="0"/>
                        <a:t>3</a:t>
                      </a:r>
                      <a:endParaRPr lang="en-US" dirty="0"/>
                    </a:p>
                  </a:txBody>
                  <a:tcPr anchor="ctr"/>
                </a:tc>
                <a:tc>
                  <a:txBody>
                    <a:bodyPr/>
                    <a:lstStyle/>
                    <a:p>
                      <a:pPr algn="ctr"/>
                      <a:r>
                        <a:rPr lang="en-US" dirty="0" smtClean="0"/>
                        <a:t>1</a:t>
                      </a:r>
                      <a:endParaRPr lang="en-US" dirty="0"/>
                    </a:p>
                  </a:txBody>
                  <a:tcPr anchor="ctr"/>
                </a:tc>
              </a:tr>
            </a:tbl>
          </a:graphicData>
        </a:graphic>
      </p:graphicFrame>
      <p:sp>
        <p:nvSpPr>
          <p:cNvPr id="10" name="Down Arrow 9"/>
          <p:cNvSpPr/>
          <p:nvPr/>
        </p:nvSpPr>
        <p:spPr>
          <a:xfrm>
            <a:off x="6612904" y="3140968"/>
            <a:ext cx="263352" cy="432048"/>
          </a:xfrm>
          <a:prstGeom prst="downArrow">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graphicFrame>
        <p:nvGraphicFramePr>
          <p:cNvPr id="11" name="Table 10"/>
          <p:cNvGraphicFramePr>
            <a:graphicFrameLocks noGrp="1"/>
          </p:cNvGraphicFramePr>
          <p:nvPr>
            <p:extLst>
              <p:ext uri="{D42A27DB-BD31-4B8C-83A1-F6EECF244321}">
                <p14:modId xmlns:p14="http://schemas.microsoft.com/office/powerpoint/2010/main" val="392430096"/>
              </p:ext>
            </p:extLst>
          </p:nvPr>
        </p:nvGraphicFramePr>
        <p:xfrm>
          <a:off x="4788024" y="2780928"/>
          <a:ext cx="3935760" cy="370840"/>
        </p:xfrm>
        <a:graphic>
          <a:graphicData uri="http://schemas.openxmlformats.org/drawingml/2006/table">
            <a:tbl>
              <a:tblPr firstRow="1" bandRow="1">
                <a:tableStyleId>{5C22544A-7EE6-4342-B048-85BDC9FD1C3A}</a:tableStyleId>
              </a:tblPr>
              <a:tblGrid>
                <a:gridCol w="393576"/>
                <a:gridCol w="393576"/>
                <a:gridCol w="393576"/>
                <a:gridCol w="393576"/>
                <a:gridCol w="393576"/>
                <a:gridCol w="393576"/>
                <a:gridCol w="393576"/>
                <a:gridCol w="393576"/>
                <a:gridCol w="393576"/>
                <a:gridCol w="393576"/>
              </a:tblGrid>
              <a:tr h="370840">
                <a:tc>
                  <a:txBody>
                    <a:bodyPr/>
                    <a:lstStyle/>
                    <a:p>
                      <a:pPr algn="ctr"/>
                      <a:r>
                        <a:rPr lang="en-US" dirty="0" smtClean="0"/>
                        <a:t>1</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0</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1</a:t>
                      </a:r>
                      <a:endParaRPr lang="en-US" dirty="0"/>
                    </a:p>
                  </a:txBody>
                  <a:tcPr anchor="ctr"/>
                </a:tc>
                <a:tc>
                  <a:txBody>
                    <a:bodyPr/>
                    <a:lstStyle/>
                    <a:p>
                      <a:pPr algn="ctr"/>
                      <a:r>
                        <a:rPr lang="en-US" dirty="0" smtClean="0"/>
                        <a:t>0</a:t>
                      </a:r>
                      <a:endParaRPr lang="en-US" dirty="0"/>
                    </a:p>
                  </a:txBody>
                  <a:tcPr anchor="ctr"/>
                </a:tc>
                <a:tc>
                  <a:txBody>
                    <a:bodyPr/>
                    <a:lstStyle/>
                    <a:p>
                      <a:pPr algn="ctr"/>
                      <a:r>
                        <a:rPr lang="en-US" dirty="0" smtClean="0"/>
                        <a:t>1</a:t>
                      </a:r>
                      <a:endParaRPr lang="en-US" dirty="0"/>
                    </a:p>
                  </a:txBody>
                  <a:tcPr anchor="ctr"/>
                </a:tc>
              </a:tr>
            </a:tbl>
          </a:graphicData>
        </a:graphic>
      </p:graphicFrame>
      <p:sp>
        <p:nvSpPr>
          <p:cNvPr id="12" name="Rounded Rectangle 11"/>
          <p:cNvSpPr/>
          <p:nvPr/>
        </p:nvSpPr>
        <p:spPr>
          <a:xfrm>
            <a:off x="4932040" y="4077072"/>
            <a:ext cx="3672408" cy="720080"/>
          </a:xfrm>
          <a:prstGeom prst="round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sz="2000" dirty="0" smtClean="0"/>
              <a:t>TS (256KB, including </a:t>
            </a:r>
            <a:r>
              <a:rPr lang="en-US" sz="2000" dirty="0" err="1" smtClean="0"/>
              <a:t>gshare</a:t>
            </a:r>
            <a:r>
              <a:rPr lang="en-US" sz="2000" dirty="0" smtClean="0"/>
              <a:t>) :</a:t>
            </a:r>
          </a:p>
          <a:p>
            <a:pPr algn="ctr"/>
            <a:r>
              <a:rPr lang="en-US" sz="2000" dirty="0" smtClean="0"/>
              <a:t>3.7MPKI</a:t>
            </a:r>
            <a:endParaRPr lang="en-US" sz="2000" dirty="0"/>
          </a:p>
        </p:txBody>
      </p:sp>
      <p:sp>
        <p:nvSpPr>
          <p:cNvPr id="2" name="Slide Number Placeholder 1"/>
          <p:cNvSpPr>
            <a:spLocks noGrp="1"/>
          </p:cNvSpPr>
          <p:nvPr>
            <p:ph type="sldNum" sz="quarter" idx="12"/>
          </p:nvPr>
        </p:nvSpPr>
        <p:spPr/>
        <p:txBody>
          <a:bodyPr/>
          <a:lstStyle/>
          <a:p>
            <a:fld id="{B79A3DA4-3E46-45AF-808A-D7FF9D1D755F}" type="slidenum">
              <a:rPr lang="en-US" smtClean="0"/>
              <a:pPr/>
              <a:t>16</a:t>
            </a:fld>
            <a:endParaRPr lang="en-US"/>
          </a:p>
        </p:txBody>
      </p:sp>
    </p:spTree>
    <p:extLst>
      <p:ext uri="{BB962C8B-B14F-4D97-AF65-F5344CB8AC3E}">
        <p14:creationId xmlns:p14="http://schemas.microsoft.com/office/powerpoint/2010/main" val="14909901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p:txBody>
          <a:bodyPr>
            <a:normAutofit fontScale="90000"/>
          </a:bodyPr>
          <a:lstStyle/>
          <a:p>
            <a:r>
              <a:rPr lang="en-US" dirty="0" smtClean="0"/>
              <a:t>Temporal Streaming</a:t>
            </a:r>
            <a:endParaRPr lang="en-US" dirty="0"/>
          </a:p>
        </p:txBody>
      </p:sp>
      <p:sp>
        <p:nvSpPr>
          <p:cNvPr id="373763" name="Rectangle 3"/>
          <p:cNvSpPr>
            <a:spLocks noGrp="1" noChangeArrowheads="1"/>
          </p:cNvSpPr>
          <p:nvPr>
            <p:ph idx="1"/>
          </p:nvPr>
        </p:nvSpPr>
        <p:spPr>
          <a:xfrm>
            <a:off x="457200" y="1268760"/>
            <a:ext cx="8229600" cy="4969062"/>
          </a:xfrm>
        </p:spPr>
        <p:txBody>
          <a:bodyPr/>
          <a:lstStyle/>
          <a:p>
            <a:r>
              <a:rPr lang="en-US" dirty="0"/>
              <a:t>B</a:t>
            </a:r>
            <a:r>
              <a:rPr lang="en-US" dirty="0" smtClean="0"/>
              <a:t>ranch predictors often repeat their mistakes</a:t>
            </a:r>
          </a:p>
          <a:p>
            <a:r>
              <a:rPr lang="en-US" dirty="0"/>
              <a:t>T</a:t>
            </a:r>
            <a:r>
              <a:rPr lang="en-US" dirty="0" smtClean="0"/>
              <a:t>emporal streaming can correct mistakes</a:t>
            </a:r>
            <a:endParaRPr lang="en-US" dirty="0"/>
          </a:p>
          <a:p>
            <a:pPr lvl="1"/>
            <a:r>
              <a:rPr lang="en-US" dirty="0" smtClean="0"/>
              <a:t>Record sequence of mistakes</a:t>
            </a:r>
          </a:p>
          <a:p>
            <a:pPr lvl="1"/>
            <a:r>
              <a:rPr lang="en-US" dirty="0" smtClean="0"/>
              <a:t>Replay sequence to apply corrections</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541343462"/>
              </p:ext>
            </p:extLst>
          </p:nvPr>
        </p:nvGraphicFramePr>
        <p:xfrm>
          <a:off x="683568" y="3717032"/>
          <a:ext cx="7776861" cy="396240"/>
        </p:xfrm>
        <a:graphic>
          <a:graphicData uri="http://schemas.openxmlformats.org/drawingml/2006/table">
            <a:tbl>
              <a:tblPr>
                <a:tableStyleId>{D7AC3CCA-C797-4891-BE02-D94E43425B78}</a:tableStyleId>
              </a:tblPr>
              <a:tblGrid>
                <a:gridCol w="1440160"/>
                <a:gridCol w="905243"/>
                <a:gridCol w="905243"/>
                <a:gridCol w="905243"/>
                <a:gridCol w="905243"/>
                <a:gridCol w="905243"/>
                <a:gridCol w="905243"/>
                <a:gridCol w="905243"/>
              </a:tblGrid>
              <a:tr h="370840">
                <a:tc>
                  <a:txBody>
                    <a:bodyPr/>
                    <a:lstStyle/>
                    <a:p>
                      <a:pPr algn="ctr"/>
                      <a:r>
                        <a:rPr lang="en-US" sz="2000" dirty="0" smtClean="0"/>
                        <a:t>Base</a:t>
                      </a:r>
                      <a:endParaRPr lang="en-US" sz="2000" dirty="0"/>
                    </a:p>
                  </a:txBody>
                  <a:tcPr anchor="ctr"/>
                </a:tc>
                <a:tc>
                  <a:txBody>
                    <a:bodyPr/>
                    <a:lstStyle/>
                    <a:p>
                      <a:pPr algn="ctr"/>
                      <a:r>
                        <a:rPr lang="en-US" sz="2000" dirty="0" smtClean="0"/>
                        <a:t>...</a:t>
                      </a:r>
                      <a:r>
                        <a:rPr lang="en-US" sz="2000" baseline="0" dirty="0" smtClean="0"/>
                        <a:t> …</a:t>
                      </a:r>
                      <a:endParaRPr lang="en-US" sz="2000" dirty="0"/>
                    </a:p>
                  </a:txBody>
                  <a:tcPr anchor="ctr"/>
                </a:tc>
                <a:tc>
                  <a:txBody>
                    <a:bodyPr/>
                    <a:lstStyle/>
                    <a:p>
                      <a:pPr algn="ctr"/>
                      <a:r>
                        <a:rPr lang="en-US" sz="2000" dirty="0" smtClean="0">
                          <a:solidFill>
                            <a:srgbClr val="FF0000"/>
                          </a:solidFill>
                        </a:rPr>
                        <a:t>T</a:t>
                      </a:r>
                      <a:endParaRPr lang="en-US" sz="2000" dirty="0">
                        <a:solidFill>
                          <a:srgbClr val="FF0000"/>
                        </a:solidFill>
                      </a:endParaRPr>
                    </a:p>
                  </a:txBody>
                  <a:tcPr anchor="ctr"/>
                </a:tc>
                <a:tc>
                  <a:txBody>
                    <a:bodyPr/>
                    <a:lstStyle/>
                    <a:p>
                      <a:pPr algn="ctr"/>
                      <a:r>
                        <a:rPr lang="en-US" sz="2000" dirty="0" smtClean="0"/>
                        <a:t>T</a:t>
                      </a:r>
                      <a:endParaRPr lang="en-US" sz="2000" dirty="0"/>
                    </a:p>
                  </a:txBody>
                  <a:tcPr anchor="ctr"/>
                </a:tc>
                <a:tc>
                  <a:txBody>
                    <a:bodyPr/>
                    <a:lstStyle/>
                    <a:p>
                      <a:pPr algn="ctr"/>
                      <a:r>
                        <a:rPr lang="en-US" sz="2000" dirty="0" smtClean="0"/>
                        <a:t>N</a:t>
                      </a:r>
                      <a:endParaRPr lang="en-US" sz="2000" dirty="0"/>
                    </a:p>
                  </a:txBody>
                  <a:tcPr anchor="ctr"/>
                </a:tc>
                <a:tc>
                  <a:txBody>
                    <a:bodyPr/>
                    <a:lstStyle/>
                    <a:p>
                      <a:pPr algn="ctr"/>
                      <a:r>
                        <a:rPr lang="en-US" sz="2000" dirty="0" smtClean="0">
                          <a:solidFill>
                            <a:srgbClr val="FF0000"/>
                          </a:solidFill>
                        </a:rPr>
                        <a:t>N</a:t>
                      </a:r>
                      <a:endParaRPr lang="en-US" sz="2000" dirty="0">
                        <a:solidFill>
                          <a:srgbClr val="FF0000"/>
                        </a:solidFill>
                      </a:endParaRPr>
                    </a:p>
                  </a:txBody>
                  <a:tcPr anchor="ctr"/>
                </a:tc>
                <a:tc>
                  <a:txBody>
                    <a:bodyPr/>
                    <a:lstStyle/>
                    <a:p>
                      <a:pPr algn="ctr"/>
                      <a:r>
                        <a:rPr lang="en-US" sz="2000" dirty="0" smtClean="0"/>
                        <a:t>T</a:t>
                      </a:r>
                      <a:endParaRPr lang="en-US" sz="2000" dirty="0"/>
                    </a:p>
                  </a:txBody>
                  <a:tcPr anchor="ctr"/>
                </a:tc>
                <a:tc>
                  <a:txBody>
                    <a:bodyPr/>
                    <a:lstStyle/>
                    <a:p>
                      <a:pPr algn="ctr"/>
                      <a:r>
                        <a:rPr lang="en-US" sz="2000" dirty="0" smtClean="0"/>
                        <a:t>… …</a:t>
                      </a:r>
                      <a:endParaRPr lang="en-US" sz="2000" dirty="0"/>
                    </a:p>
                  </a:txBody>
                  <a:tcPr anchor="ct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572746022"/>
              </p:ext>
            </p:extLst>
          </p:nvPr>
        </p:nvGraphicFramePr>
        <p:xfrm>
          <a:off x="683568" y="4149080"/>
          <a:ext cx="7776861" cy="396240"/>
        </p:xfrm>
        <a:graphic>
          <a:graphicData uri="http://schemas.openxmlformats.org/drawingml/2006/table">
            <a:tbl>
              <a:tblPr>
                <a:tableStyleId>{D7AC3CCA-C797-4891-BE02-D94E43425B78}</a:tableStyleId>
              </a:tblPr>
              <a:tblGrid>
                <a:gridCol w="1440160"/>
                <a:gridCol w="905243"/>
                <a:gridCol w="905243"/>
                <a:gridCol w="905243"/>
                <a:gridCol w="905243"/>
                <a:gridCol w="905243"/>
                <a:gridCol w="905243"/>
                <a:gridCol w="905243"/>
              </a:tblGrid>
              <a:tr h="370840">
                <a:tc>
                  <a:txBody>
                    <a:bodyPr/>
                    <a:lstStyle/>
                    <a:p>
                      <a:pPr algn="ctr"/>
                      <a:r>
                        <a:rPr lang="en-US" sz="2000" dirty="0" smtClean="0"/>
                        <a:t>TS</a:t>
                      </a:r>
                      <a:endParaRPr lang="en-US" sz="2000" dirty="0"/>
                    </a:p>
                  </a:txBody>
                  <a:tcPr anchor="ctr"/>
                </a:tc>
                <a:tc>
                  <a:txBody>
                    <a:bodyPr/>
                    <a:lstStyle/>
                    <a:p>
                      <a:pPr algn="ctr"/>
                      <a:r>
                        <a:rPr lang="en-US" sz="2000" dirty="0" smtClean="0"/>
                        <a:t>… …</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1</a:t>
                      </a:r>
                      <a:endParaRPr lang="en-US" sz="2000" dirty="0"/>
                    </a:p>
                  </a:txBody>
                  <a:tcPr anchor="ctr"/>
                </a:tc>
                <a:tc>
                  <a:txBody>
                    <a:bodyPr/>
                    <a:lstStyle/>
                    <a:p>
                      <a:pPr algn="ctr"/>
                      <a:r>
                        <a:rPr lang="en-US" sz="2000" dirty="0" smtClean="0"/>
                        <a:t>1</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1</a:t>
                      </a:r>
                      <a:endParaRPr lang="en-US" sz="2000" dirty="0"/>
                    </a:p>
                  </a:txBody>
                  <a:tcPr anchor="ctr"/>
                </a:tc>
                <a:tc>
                  <a:txBody>
                    <a:bodyPr/>
                    <a:lstStyle/>
                    <a:p>
                      <a:pPr algn="ctr"/>
                      <a:r>
                        <a:rPr lang="en-US" sz="2000" dirty="0" smtClean="0"/>
                        <a:t>… …</a:t>
                      </a:r>
                      <a:endParaRPr lang="en-US" sz="2000" dirty="0"/>
                    </a:p>
                  </a:txBody>
                  <a:tcPr anchor="ct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676551251"/>
              </p:ext>
            </p:extLst>
          </p:nvPr>
        </p:nvGraphicFramePr>
        <p:xfrm>
          <a:off x="683568" y="4581128"/>
          <a:ext cx="7776861" cy="396240"/>
        </p:xfrm>
        <a:graphic>
          <a:graphicData uri="http://schemas.openxmlformats.org/drawingml/2006/table">
            <a:tbl>
              <a:tblPr>
                <a:tableStyleId>{D7AC3CCA-C797-4891-BE02-D94E43425B78}</a:tableStyleId>
              </a:tblPr>
              <a:tblGrid>
                <a:gridCol w="1440160"/>
                <a:gridCol w="905243"/>
                <a:gridCol w="905243"/>
                <a:gridCol w="905243"/>
                <a:gridCol w="905243"/>
                <a:gridCol w="905243"/>
                <a:gridCol w="905243"/>
                <a:gridCol w="905243"/>
              </a:tblGrid>
              <a:tr h="370840">
                <a:tc>
                  <a:txBody>
                    <a:bodyPr/>
                    <a:lstStyle/>
                    <a:p>
                      <a:pPr algn="ctr"/>
                      <a:r>
                        <a:rPr lang="en-US" sz="2000" dirty="0" smtClean="0"/>
                        <a:t>Corrected</a:t>
                      </a:r>
                      <a:endParaRPr lang="en-US" sz="2000" dirty="0"/>
                    </a:p>
                  </a:txBody>
                  <a:tcPr anchor="ctr"/>
                </a:tc>
                <a:tc>
                  <a:txBody>
                    <a:bodyPr/>
                    <a:lstStyle/>
                    <a:p>
                      <a:pPr algn="ctr"/>
                      <a:r>
                        <a:rPr lang="en-US" sz="2000" dirty="0" smtClean="0"/>
                        <a:t>… …</a:t>
                      </a:r>
                      <a:endParaRPr lang="en-US" sz="2000" dirty="0"/>
                    </a:p>
                  </a:txBody>
                  <a:tcPr anchor="ctr"/>
                </a:tc>
                <a:tc>
                  <a:txBody>
                    <a:bodyPr/>
                    <a:lstStyle/>
                    <a:p>
                      <a:pPr algn="ctr"/>
                      <a:r>
                        <a:rPr lang="en-US" sz="2000" dirty="0" smtClean="0">
                          <a:solidFill>
                            <a:srgbClr val="FF0000"/>
                          </a:solidFill>
                        </a:rPr>
                        <a:t>N</a:t>
                      </a:r>
                      <a:endParaRPr lang="en-US" sz="2000" dirty="0">
                        <a:solidFill>
                          <a:srgbClr val="FF0000"/>
                        </a:solidFill>
                      </a:endParaRPr>
                    </a:p>
                  </a:txBody>
                  <a:tcPr anchor="ctr"/>
                </a:tc>
                <a:tc>
                  <a:txBody>
                    <a:bodyPr/>
                    <a:lstStyle/>
                    <a:p>
                      <a:pPr algn="ctr"/>
                      <a:r>
                        <a:rPr lang="en-US" sz="2000" dirty="0" smtClean="0"/>
                        <a:t>T</a:t>
                      </a:r>
                      <a:endParaRPr lang="en-US" sz="2000" dirty="0"/>
                    </a:p>
                  </a:txBody>
                  <a:tcPr anchor="ctr"/>
                </a:tc>
                <a:tc>
                  <a:txBody>
                    <a:bodyPr/>
                    <a:lstStyle/>
                    <a:p>
                      <a:pPr algn="ctr"/>
                      <a:r>
                        <a:rPr lang="en-US" sz="2000" dirty="0" smtClean="0"/>
                        <a:t>N</a:t>
                      </a:r>
                      <a:endParaRPr lang="en-US" sz="2000" dirty="0"/>
                    </a:p>
                  </a:txBody>
                  <a:tcPr anchor="ctr"/>
                </a:tc>
                <a:tc>
                  <a:txBody>
                    <a:bodyPr/>
                    <a:lstStyle/>
                    <a:p>
                      <a:pPr algn="ctr"/>
                      <a:r>
                        <a:rPr lang="en-US" sz="2000" dirty="0" smtClean="0">
                          <a:solidFill>
                            <a:srgbClr val="FF0000"/>
                          </a:solidFill>
                        </a:rPr>
                        <a:t>T</a:t>
                      </a:r>
                      <a:endParaRPr lang="en-US" sz="2000" dirty="0">
                        <a:solidFill>
                          <a:srgbClr val="FF0000"/>
                        </a:solidFill>
                      </a:endParaRPr>
                    </a:p>
                  </a:txBody>
                  <a:tcPr anchor="ctr"/>
                </a:tc>
                <a:tc>
                  <a:txBody>
                    <a:bodyPr/>
                    <a:lstStyle/>
                    <a:p>
                      <a:pPr algn="ctr"/>
                      <a:r>
                        <a:rPr lang="en-US" sz="2000" dirty="0" smtClean="0"/>
                        <a:t>T</a:t>
                      </a:r>
                      <a:endParaRPr lang="en-US" sz="2000" dirty="0"/>
                    </a:p>
                  </a:txBody>
                  <a:tcPr anchor="ctr"/>
                </a:tc>
                <a:tc>
                  <a:txBody>
                    <a:bodyPr/>
                    <a:lstStyle/>
                    <a:p>
                      <a:pPr algn="ctr"/>
                      <a:r>
                        <a:rPr lang="en-US" sz="2000" dirty="0" smtClean="0"/>
                        <a:t>… …</a:t>
                      </a:r>
                      <a:endParaRPr lang="en-US" sz="2000" dirty="0"/>
                    </a:p>
                  </a:txBody>
                  <a:tcPr anchor="ctr"/>
                </a:tc>
              </a:tr>
            </a:tbl>
          </a:graphicData>
        </a:graphic>
      </p:graphicFrame>
      <p:sp>
        <p:nvSpPr>
          <p:cNvPr id="3" name="Slide Number Placeholder 2"/>
          <p:cNvSpPr>
            <a:spLocks noGrp="1"/>
          </p:cNvSpPr>
          <p:nvPr>
            <p:ph type="sldNum" sz="quarter" idx="12"/>
          </p:nvPr>
        </p:nvSpPr>
        <p:spPr/>
        <p:txBody>
          <a:bodyPr/>
          <a:lstStyle/>
          <a:p>
            <a:fld id="{B79A3DA4-3E46-45AF-808A-D7FF9D1D755F}" type="slidenum">
              <a:rPr lang="en-US" smtClean="0"/>
              <a:pPr/>
              <a:t>2</a:t>
            </a:fld>
            <a:endParaRPr lang="en-US" dirty="0"/>
          </a:p>
        </p:txBody>
      </p:sp>
    </p:spTree>
    <p:extLst>
      <p:ext uri="{BB962C8B-B14F-4D97-AF65-F5344CB8AC3E}">
        <p14:creationId xmlns:p14="http://schemas.microsoft.com/office/powerpoint/2010/main" val="8590812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TS Predictor</a:t>
            </a:r>
            <a:endParaRPr lang="en-US" dirty="0"/>
          </a:p>
        </p:txBody>
      </p:sp>
      <p:sp>
        <p:nvSpPr>
          <p:cNvPr id="3" name="Content Placeholder 2"/>
          <p:cNvSpPr>
            <a:spLocks noGrp="1"/>
          </p:cNvSpPr>
          <p:nvPr>
            <p:ph idx="1"/>
          </p:nvPr>
        </p:nvSpPr>
        <p:spPr/>
        <p:txBody>
          <a:bodyPr/>
          <a:lstStyle/>
          <a:p>
            <a:r>
              <a:rPr lang="en-US" dirty="0" smtClean="0"/>
              <a:t>Demonstrate TS branch predictor design</a:t>
            </a:r>
          </a:p>
          <a:p>
            <a:r>
              <a:rPr lang="en-US" dirty="0" smtClean="0"/>
              <a:t>Prove TS effective for branch prediction</a:t>
            </a:r>
          </a:p>
          <a:p>
            <a:pPr lvl="1"/>
            <a:r>
              <a:rPr lang="en-US" dirty="0" smtClean="0"/>
              <a:t>512 KB </a:t>
            </a:r>
            <a:r>
              <a:rPr lang="en-US" dirty="0" err="1" smtClean="0"/>
              <a:t>gshare</a:t>
            </a:r>
            <a:r>
              <a:rPr lang="en-US" dirty="0" smtClean="0"/>
              <a:t>: 4.6 MPKI</a:t>
            </a:r>
          </a:p>
          <a:p>
            <a:pPr lvl="1"/>
            <a:r>
              <a:rPr lang="en-US" dirty="0" smtClean="0"/>
              <a:t>TS (512 KB </a:t>
            </a:r>
            <a:r>
              <a:rPr lang="en-US" dirty="0" err="1" smtClean="0"/>
              <a:t>gshare</a:t>
            </a:r>
            <a:r>
              <a:rPr lang="en-US" dirty="0" smtClean="0"/>
              <a:t>): 3.5 MPKI</a:t>
            </a:r>
          </a:p>
          <a:p>
            <a:pPr lvl="1"/>
            <a:r>
              <a:rPr lang="en-US" dirty="0" smtClean="0"/>
              <a:t>TS (16 KB </a:t>
            </a:r>
            <a:r>
              <a:rPr lang="en-US" dirty="0" err="1" smtClean="0"/>
              <a:t>gshare</a:t>
            </a:r>
            <a:r>
              <a:rPr lang="en-US" dirty="0" smtClean="0"/>
              <a:t>): 3.9 MPKI</a:t>
            </a:r>
          </a:p>
          <a:p>
            <a:pPr marL="457200" lvl="1" indent="0">
              <a:buNone/>
            </a:pPr>
            <a:r>
              <a:rPr lang="en-US" dirty="0" smtClean="0"/>
              <a:t>(MPKI: </a:t>
            </a:r>
            <a:r>
              <a:rPr lang="en-US" dirty="0" err="1" smtClean="0"/>
              <a:t>mispredictions</a:t>
            </a:r>
            <a:r>
              <a:rPr lang="en-US" dirty="0" smtClean="0"/>
              <a:t> per kilo-instructions)</a:t>
            </a:r>
          </a:p>
          <a:p>
            <a:endParaRPr lang="en-US" dirty="0"/>
          </a:p>
        </p:txBody>
      </p:sp>
      <p:sp>
        <p:nvSpPr>
          <p:cNvPr id="4" name="TextBox 3"/>
          <p:cNvSpPr txBox="1"/>
          <p:nvPr/>
        </p:nvSpPr>
        <p:spPr>
          <a:xfrm>
            <a:off x="0" y="6237822"/>
            <a:ext cx="9144000" cy="575554"/>
          </a:xfrm>
          <a:prstGeom prst="rect">
            <a:avLst/>
          </a:prstGeom>
          <a:noFill/>
        </p:spPr>
        <p:txBody>
          <a:bodyPr wrap="square" lIns="82309" tIns="41154" rIns="82309" bIns="41154" rtlCol="0">
            <a:spAutoFit/>
          </a:bodyPr>
          <a:lstStyle/>
          <a:p>
            <a:pPr marL="0" lvl="1" indent="-514291" algn="ctr"/>
            <a:r>
              <a:rPr lang="en-US" sz="3200" dirty="0" smtClean="0">
                <a:solidFill>
                  <a:schemeClr val="bg1"/>
                </a:solidFill>
              </a:rPr>
              <a:t>TS is more powerful than bigger base predictors</a:t>
            </a:r>
            <a:endParaRPr lang="en-US" sz="3200" dirty="0">
              <a:solidFill>
                <a:schemeClr val="bg1"/>
              </a:solidFill>
            </a:endParaRPr>
          </a:p>
        </p:txBody>
      </p:sp>
      <p:sp>
        <p:nvSpPr>
          <p:cNvPr id="5" name="Slide Number Placeholder 4"/>
          <p:cNvSpPr>
            <a:spLocks noGrp="1"/>
          </p:cNvSpPr>
          <p:nvPr>
            <p:ph type="sldNum" sz="quarter" idx="12"/>
          </p:nvPr>
        </p:nvSpPr>
        <p:spPr/>
        <p:txBody>
          <a:bodyPr/>
          <a:lstStyle/>
          <a:p>
            <a:fld id="{B79A3DA4-3E46-45AF-808A-D7FF9D1D755F}" type="slidenum">
              <a:rPr lang="en-US" smtClean="0"/>
              <a:pPr/>
              <a:t>3</a:t>
            </a:fld>
            <a:endParaRPr lang="en-US"/>
          </a:p>
        </p:txBody>
      </p:sp>
    </p:spTree>
    <p:extLst>
      <p:ext uri="{BB962C8B-B14F-4D97-AF65-F5344CB8AC3E}">
        <p14:creationId xmlns:p14="http://schemas.microsoft.com/office/powerpoint/2010/main" val="306577201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p:txBody>
          <a:bodyPr>
            <a:normAutofit fontScale="90000"/>
          </a:bodyPr>
          <a:lstStyle/>
          <a:p>
            <a:r>
              <a:rPr lang="en-US" dirty="0" smtClean="0"/>
              <a:t>Outline</a:t>
            </a:r>
            <a:endParaRPr lang="en-US" dirty="0"/>
          </a:p>
        </p:txBody>
      </p:sp>
      <p:sp>
        <p:nvSpPr>
          <p:cNvPr id="373763" name="Rectangle 3"/>
          <p:cNvSpPr>
            <a:spLocks noGrp="1" noChangeArrowheads="1"/>
          </p:cNvSpPr>
          <p:nvPr>
            <p:ph idx="1"/>
          </p:nvPr>
        </p:nvSpPr>
        <p:spPr>
          <a:xfrm>
            <a:off x="457200" y="1268760"/>
            <a:ext cx="8229600" cy="4969062"/>
          </a:xfrm>
        </p:spPr>
        <p:txBody>
          <a:bodyPr/>
          <a:lstStyle/>
          <a:p>
            <a:r>
              <a:rPr lang="en-US" dirty="0" smtClean="0">
                <a:solidFill>
                  <a:schemeClr val="bg1">
                    <a:lumMod val="50000"/>
                  </a:schemeClr>
                </a:solidFill>
              </a:rPr>
              <a:t>Introduction</a:t>
            </a:r>
          </a:p>
          <a:p>
            <a:r>
              <a:rPr lang="en-US" dirty="0" smtClean="0"/>
              <a:t>Predictor Design</a:t>
            </a:r>
          </a:p>
          <a:p>
            <a:r>
              <a:rPr lang="en-US" dirty="0" smtClean="0"/>
              <a:t>Predictor Operation</a:t>
            </a:r>
          </a:p>
          <a:p>
            <a:r>
              <a:rPr lang="en-US" dirty="0" smtClean="0"/>
              <a:t>Results</a:t>
            </a:r>
          </a:p>
          <a:p>
            <a:r>
              <a:rPr lang="en-US" dirty="0" smtClean="0"/>
              <a:t>Conclusions and Future Plans</a:t>
            </a:r>
          </a:p>
          <a:p>
            <a:endParaRPr lang="en-US" dirty="0"/>
          </a:p>
        </p:txBody>
      </p:sp>
      <p:sp>
        <p:nvSpPr>
          <p:cNvPr id="2" name="Slide Number Placeholder 1"/>
          <p:cNvSpPr>
            <a:spLocks noGrp="1"/>
          </p:cNvSpPr>
          <p:nvPr>
            <p:ph type="sldNum" sz="quarter" idx="12"/>
          </p:nvPr>
        </p:nvSpPr>
        <p:spPr/>
        <p:txBody>
          <a:bodyPr/>
          <a:lstStyle/>
          <a:p>
            <a:fld id="{B79A3DA4-3E46-45AF-808A-D7FF9D1D755F}" type="slidenum">
              <a:rPr lang="en-US" smtClean="0"/>
              <a:pPr/>
              <a:t>4</a:t>
            </a:fld>
            <a:endParaRPr lang="en-US"/>
          </a:p>
        </p:txBody>
      </p:sp>
    </p:spTree>
    <p:extLst>
      <p:ext uri="{BB962C8B-B14F-4D97-AF65-F5344CB8AC3E}">
        <p14:creationId xmlns:p14="http://schemas.microsoft.com/office/powerpoint/2010/main" val="42164638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p:txBody>
          <a:bodyPr>
            <a:normAutofit fontScale="90000"/>
          </a:bodyPr>
          <a:lstStyle/>
          <a:p>
            <a:r>
              <a:rPr lang="en-US" dirty="0" smtClean="0"/>
              <a:t>Predictor Design</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188953317"/>
              </p:ext>
            </p:extLst>
          </p:nvPr>
        </p:nvGraphicFramePr>
        <p:xfrm>
          <a:off x="1500336" y="1556792"/>
          <a:ext cx="6096000" cy="396240"/>
        </p:xfrm>
        <a:graphic>
          <a:graphicData uri="http://schemas.openxmlformats.org/drawingml/2006/table">
            <a:tbl>
              <a:tblPr firstRow="1" bandRow="1">
                <a:tableStyleId>{5C22544A-7EE6-4342-B048-85BDC9FD1C3A}</a:tableStyleId>
              </a:tblPr>
              <a:tblGrid>
                <a:gridCol w="609600"/>
                <a:gridCol w="609600"/>
                <a:gridCol w="609600"/>
                <a:gridCol w="609600"/>
                <a:gridCol w="609600"/>
                <a:gridCol w="609600"/>
                <a:gridCol w="609600"/>
                <a:gridCol w="609600"/>
                <a:gridCol w="609600"/>
                <a:gridCol w="609600"/>
              </a:tblGrid>
              <a:tr h="370840">
                <a:tc>
                  <a:txBody>
                    <a:bodyPr/>
                    <a:lstStyle/>
                    <a:p>
                      <a:pPr algn="ctr"/>
                      <a:r>
                        <a:rPr lang="en-US" sz="2000" dirty="0" smtClean="0"/>
                        <a:t>… …</a:t>
                      </a:r>
                      <a:endParaRPr lang="en-US" sz="2000" dirty="0"/>
                    </a:p>
                  </a:txBody>
                  <a:tcPr anchor="ctr"/>
                </a:tc>
                <a:tc>
                  <a:txBody>
                    <a:bodyPr/>
                    <a:lstStyle/>
                    <a:p>
                      <a:pPr algn="ctr"/>
                      <a:r>
                        <a:rPr lang="en-US" sz="2000" dirty="0" smtClean="0"/>
                        <a:t>1</a:t>
                      </a:r>
                      <a:endParaRPr lang="en-US" sz="2000" dirty="0"/>
                    </a:p>
                  </a:txBody>
                  <a:tcPr anchor="ctr"/>
                </a:tc>
                <a:tc>
                  <a:txBody>
                    <a:bodyPr/>
                    <a:lstStyle/>
                    <a:p>
                      <a:pPr algn="ctr"/>
                      <a:r>
                        <a:rPr lang="en-US" sz="2000" dirty="0" smtClean="0"/>
                        <a:t>1</a:t>
                      </a:r>
                      <a:endParaRPr lang="en-US" sz="2000" dirty="0"/>
                    </a:p>
                  </a:txBody>
                  <a:tcPr anchor="ctr"/>
                </a:tc>
                <a:tc>
                  <a:txBody>
                    <a:bodyPr/>
                    <a:lstStyle/>
                    <a:p>
                      <a:pPr algn="ctr"/>
                      <a:r>
                        <a:rPr lang="en-US" sz="2000" dirty="0" smtClean="0"/>
                        <a:t>1</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1</a:t>
                      </a:r>
                      <a:endParaRPr lang="en-US" sz="2000" dirty="0"/>
                    </a:p>
                  </a:txBody>
                  <a:tcPr anchor="ctr"/>
                </a:tc>
                <a:tc>
                  <a:txBody>
                    <a:bodyPr/>
                    <a:lstStyle/>
                    <a:p>
                      <a:pPr algn="ctr"/>
                      <a:r>
                        <a:rPr lang="en-US" sz="2000" dirty="0" smtClean="0"/>
                        <a:t>1</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1</a:t>
                      </a:r>
                      <a:endParaRPr lang="en-US" sz="2000" dirty="0"/>
                    </a:p>
                  </a:txBody>
                  <a:tcPr anchor="ctr"/>
                </a:tc>
                <a:tc>
                  <a:txBody>
                    <a:bodyPr/>
                    <a:lstStyle/>
                    <a:p>
                      <a:pPr algn="ctr"/>
                      <a:r>
                        <a:rPr lang="en-US" sz="2000" dirty="0" smtClean="0"/>
                        <a:t>… …</a:t>
                      </a:r>
                      <a:endParaRPr lang="en-US" sz="2000" dirty="0"/>
                    </a:p>
                  </a:txBody>
                  <a:tcPr anchor="ctr"/>
                </a:tc>
              </a:tr>
            </a:tbl>
          </a:graphicData>
        </a:graphic>
      </p:graphicFrame>
      <p:sp>
        <p:nvSpPr>
          <p:cNvPr id="13" name="Rounded Rectangle 12"/>
          <p:cNvSpPr/>
          <p:nvPr/>
        </p:nvSpPr>
        <p:spPr>
          <a:xfrm>
            <a:off x="467544" y="4869160"/>
            <a:ext cx="2732552" cy="478715"/>
          </a:xfrm>
          <a:prstGeom prst="roundRect">
            <a:avLst/>
          </a:prstGeom>
          <a:noFill/>
          <a:ln/>
        </p:spPr>
        <p:style>
          <a:lnRef idx="1">
            <a:schemeClr val="accent1"/>
          </a:lnRef>
          <a:fillRef idx="3">
            <a:schemeClr val="accent1"/>
          </a:fillRef>
          <a:effectRef idx="2">
            <a:schemeClr val="accent1"/>
          </a:effectRef>
          <a:fontRef idx="minor">
            <a:schemeClr val="lt1"/>
          </a:fontRef>
        </p:style>
        <p:txBody>
          <a:bodyPr anchor="ctr"/>
          <a:lstStyle/>
          <a:p>
            <a:pPr algn="ctr"/>
            <a:r>
              <a:rPr lang="en-US" sz="2000" dirty="0" smtClean="0">
                <a:solidFill>
                  <a:srgbClr val="000000"/>
                </a:solidFill>
              </a:rPr>
              <a:t>When to start replay?</a:t>
            </a:r>
            <a:endParaRPr lang="en-US" sz="2000" dirty="0">
              <a:solidFill>
                <a:srgbClr val="000000"/>
              </a:solidFill>
            </a:endParaRPr>
          </a:p>
        </p:txBody>
      </p:sp>
      <p:sp>
        <p:nvSpPr>
          <p:cNvPr id="14" name="Rounded Rectangle 13"/>
          <p:cNvSpPr/>
          <p:nvPr/>
        </p:nvSpPr>
        <p:spPr>
          <a:xfrm>
            <a:off x="467544" y="2564904"/>
            <a:ext cx="2736304" cy="548437"/>
          </a:xfrm>
          <a:prstGeom prst="roundRect">
            <a:avLst/>
          </a:prstGeom>
          <a:noFill/>
          <a:ln/>
        </p:spPr>
        <p:style>
          <a:lnRef idx="1">
            <a:schemeClr val="accent1"/>
          </a:lnRef>
          <a:fillRef idx="3">
            <a:schemeClr val="accent1"/>
          </a:fillRef>
          <a:effectRef idx="2">
            <a:schemeClr val="accent1"/>
          </a:effectRef>
          <a:fontRef idx="minor">
            <a:schemeClr val="lt1"/>
          </a:fontRef>
        </p:style>
        <p:txBody>
          <a:bodyPr anchor="ctr"/>
          <a:lstStyle/>
          <a:p>
            <a:pPr algn="ctr"/>
            <a:r>
              <a:rPr lang="en-US" sz="2000" dirty="0" smtClean="0">
                <a:solidFill>
                  <a:srgbClr val="000000"/>
                </a:solidFill>
              </a:rPr>
              <a:t>Where to start replay?</a:t>
            </a:r>
            <a:endParaRPr lang="en-US" sz="2000" dirty="0">
              <a:solidFill>
                <a:srgbClr val="000000"/>
              </a:solidFill>
            </a:endParaRPr>
          </a:p>
        </p:txBody>
      </p:sp>
      <p:sp>
        <p:nvSpPr>
          <p:cNvPr id="15" name="Rounded Rectangle 14"/>
          <p:cNvSpPr/>
          <p:nvPr/>
        </p:nvSpPr>
        <p:spPr>
          <a:xfrm>
            <a:off x="3923928" y="2780928"/>
            <a:ext cx="4896544" cy="648072"/>
          </a:xfrm>
          <a:prstGeom prst="roundRect">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sz="2400" dirty="0" smtClean="0"/>
              <a:t>CPU State </a:t>
            </a:r>
            <a:r>
              <a:rPr lang="en-US" sz="2400" dirty="0" smtClean="0">
                <a:sym typeface="Wingdings"/>
              </a:rPr>
              <a:t> Base </a:t>
            </a:r>
            <a:r>
              <a:rPr lang="en-US" sz="2400" dirty="0" err="1" smtClean="0">
                <a:sym typeface="Wingdings"/>
              </a:rPr>
              <a:t>mispredict</a:t>
            </a:r>
            <a:r>
              <a:rPr lang="en-US" sz="2400" dirty="0" smtClean="0">
                <a:sym typeface="Wingdings"/>
              </a:rPr>
              <a:t> </a:t>
            </a:r>
            <a:r>
              <a:rPr lang="en-US" sz="2400" dirty="0">
                <a:sym typeface="Wingdings"/>
              </a:rPr>
              <a:t>p</a:t>
            </a:r>
            <a:r>
              <a:rPr lang="en-US" sz="2400" dirty="0" smtClean="0">
                <a:sym typeface="Wingdings"/>
              </a:rPr>
              <a:t>oint</a:t>
            </a:r>
            <a:endParaRPr lang="en-US" sz="2400" dirty="0"/>
          </a:p>
        </p:txBody>
      </p:sp>
      <p:sp>
        <p:nvSpPr>
          <p:cNvPr id="16" name="Oval 15"/>
          <p:cNvSpPr/>
          <p:nvPr/>
        </p:nvSpPr>
        <p:spPr>
          <a:xfrm>
            <a:off x="7308304" y="4869160"/>
            <a:ext cx="1296144" cy="576064"/>
          </a:xfrm>
          <a:prstGeom prst="ellipse">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Replay</a:t>
            </a:r>
            <a:endParaRPr lang="en-US" dirty="0"/>
          </a:p>
        </p:txBody>
      </p:sp>
      <p:sp>
        <p:nvSpPr>
          <p:cNvPr id="18" name="Oval 17"/>
          <p:cNvSpPr/>
          <p:nvPr/>
        </p:nvSpPr>
        <p:spPr>
          <a:xfrm>
            <a:off x="4067944" y="4869160"/>
            <a:ext cx="1431776" cy="576064"/>
          </a:xfrm>
          <a:prstGeom prst="ellipse">
            <a:avLst/>
          </a:prstGeom>
          <a:ln/>
        </p:spPr>
        <p:style>
          <a:lnRef idx="1">
            <a:schemeClr val="accent1"/>
          </a:lnRef>
          <a:fillRef idx="3">
            <a:schemeClr val="accent1"/>
          </a:fillRef>
          <a:effectRef idx="2">
            <a:schemeClr val="accent1"/>
          </a:effectRef>
          <a:fontRef idx="minor">
            <a:schemeClr val="lt1"/>
          </a:fontRef>
        </p:style>
        <p:txBody>
          <a:bodyPr anchor="ctr"/>
          <a:lstStyle/>
          <a:p>
            <a:pPr algn="ctr"/>
            <a:r>
              <a:rPr lang="en-US" dirty="0" smtClean="0"/>
              <a:t>Fallback</a:t>
            </a:r>
            <a:endParaRPr lang="en-US" dirty="0"/>
          </a:p>
        </p:txBody>
      </p:sp>
      <p:cxnSp>
        <p:nvCxnSpPr>
          <p:cNvPr id="31" name="Elbow Connector 30"/>
          <p:cNvCxnSpPr>
            <a:stCxn id="18" idx="0"/>
            <a:endCxn id="16" idx="0"/>
          </p:cNvCxnSpPr>
          <p:nvPr/>
        </p:nvCxnSpPr>
        <p:spPr>
          <a:xfrm rot="5400000" flipH="1" flipV="1">
            <a:off x="6370104" y="3282888"/>
            <a:ext cx="12700" cy="3172544"/>
          </a:xfrm>
          <a:prstGeom prst="bentConnector3">
            <a:avLst>
              <a:gd name="adj1" fmla="val 1917654"/>
            </a:avLst>
          </a:prstGeom>
          <a:ln w="38100">
            <a:tailEnd type="triangle" w="lg"/>
          </a:ln>
        </p:spPr>
        <p:style>
          <a:lnRef idx="2">
            <a:schemeClr val="accent1"/>
          </a:lnRef>
          <a:fillRef idx="0">
            <a:schemeClr val="accent1"/>
          </a:fillRef>
          <a:effectRef idx="1">
            <a:schemeClr val="accent1"/>
          </a:effectRef>
          <a:fontRef idx="minor">
            <a:schemeClr val="tx1"/>
          </a:fontRef>
        </p:style>
      </p:cxnSp>
      <p:cxnSp>
        <p:nvCxnSpPr>
          <p:cNvPr id="38" name="Elbow Connector 37"/>
          <p:cNvCxnSpPr>
            <a:stCxn id="16" idx="4"/>
            <a:endCxn id="18" idx="4"/>
          </p:cNvCxnSpPr>
          <p:nvPr/>
        </p:nvCxnSpPr>
        <p:spPr>
          <a:xfrm rot="5400000">
            <a:off x="6370104" y="3858952"/>
            <a:ext cx="12700" cy="3172544"/>
          </a:xfrm>
          <a:prstGeom prst="bentConnector3">
            <a:avLst>
              <a:gd name="adj1" fmla="val 2152937"/>
            </a:avLst>
          </a:prstGeom>
          <a:ln w="38100">
            <a:tailEnd type="triangle" w="lg"/>
          </a:ln>
        </p:spPr>
        <p:style>
          <a:lnRef idx="2">
            <a:schemeClr val="accent1"/>
          </a:lnRef>
          <a:fillRef idx="0">
            <a:schemeClr val="accent1"/>
          </a:fillRef>
          <a:effectRef idx="1">
            <a:schemeClr val="accent1"/>
          </a:effectRef>
          <a:fontRef idx="minor">
            <a:schemeClr val="tx1"/>
          </a:fontRef>
        </p:style>
      </p:cxnSp>
      <p:sp>
        <p:nvSpPr>
          <p:cNvPr id="42" name="Rounded Rectangle 41"/>
          <p:cNvSpPr/>
          <p:nvPr/>
        </p:nvSpPr>
        <p:spPr>
          <a:xfrm>
            <a:off x="4716016" y="3861048"/>
            <a:ext cx="3312368" cy="694739"/>
          </a:xfrm>
          <a:prstGeom prst="roundRect">
            <a:avLst/>
          </a:prstGeom>
          <a:noFill/>
          <a:ln/>
        </p:spPr>
        <p:style>
          <a:lnRef idx="1">
            <a:schemeClr val="accent1"/>
          </a:lnRef>
          <a:fillRef idx="3">
            <a:schemeClr val="accent1"/>
          </a:fillRef>
          <a:effectRef idx="2">
            <a:schemeClr val="accent1"/>
          </a:effectRef>
          <a:fontRef idx="minor">
            <a:schemeClr val="lt1"/>
          </a:fontRef>
        </p:style>
        <p:txBody>
          <a:bodyPr anchor="ctr"/>
          <a:lstStyle/>
          <a:p>
            <a:pPr algn="ctr"/>
            <a:r>
              <a:rPr lang="en-US" sz="2000" dirty="0" smtClean="0">
                <a:solidFill>
                  <a:srgbClr val="000000"/>
                </a:solidFill>
              </a:rPr>
              <a:t>Base </a:t>
            </a:r>
            <a:r>
              <a:rPr lang="en-US" sz="2000" dirty="0" err="1" smtClean="0">
                <a:solidFill>
                  <a:srgbClr val="000000"/>
                </a:solidFill>
              </a:rPr>
              <a:t>mispredicts</a:t>
            </a:r>
            <a:r>
              <a:rPr lang="en-US" sz="2000" dirty="0" smtClean="0">
                <a:solidFill>
                  <a:srgbClr val="000000"/>
                </a:solidFill>
              </a:rPr>
              <a:t> and </a:t>
            </a:r>
          </a:p>
          <a:p>
            <a:pPr algn="ctr"/>
            <a:r>
              <a:rPr lang="en-US" sz="2000" dirty="0" smtClean="0">
                <a:solidFill>
                  <a:srgbClr val="000000"/>
                </a:solidFill>
              </a:rPr>
              <a:t>HT </a:t>
            </a:r>
            <a:r>
              <a:rPr lang="en-US" sz="2000" dirty="0" smtClean="0">
                <a:solidFill>
                  <a:srgbClr val="000000"/>
                </a:solidFill>
              </a:rPr>
              <a:t>has suitable starting </a:t>
            </a:r>
            <a:r>
              <a:rPr lang="en-US" sz="2000" dirty="0" smtClean="0">
                <a:solidFill>
                  <a:srgbClr val="000000"/>
                </a:solidFill>
              </a:rPr>
              <a:t>point</a:t>
            </a:r>
            <a:endParaRPr lang="en-US" sz="2000" dirty="0">
              <a:solidFill>
                <a:srgbClr val="000000"/>
              </a:solidFill>
            </a:endParaRPr>
          </a:p>
        </p:txBody>
      </p:sp>
      <p:sp>
        <p:nvSpPr>
          <p:cNvPr id="43" name="Rounded Rectangle 42"/>
          <p:cNvSpPr/>
          <p:nvPr/>
        </p:nvSpPr>
        <p:spPr>
          <a:xfrm>
            <a:off x="5007800" y="5758597"/>
            <a:ext cx="2732552" cy="478715"/>
          </a:xfrm>
          <a:prstGeom prst="roundRect">
            <a:avLst/>
          </a:prstGeom>
          <a:noFill/>
          <a:ln/>
        </p:spPr>
        <p:style>
          <a:lnRef idx="1">
            <a:schemeClr val="accent1"/>
          </a:lnRef>
          <a:fillRef idx="3">
            <a:schemeClr val="accent1"/>
          </a:fillRef>
          <a:effectRef idx="2">
            <a:schemeClr val="accent1"/>
          </a:effectRef>
          <a:fontRef idx="minor">
            <a:schemeClr val="lt1"/>
          </a:fontRef>
        </p:style>
        <p:txBody>
          <a:bodyPr anchor="ctr"/>
          <a:lstStyle/>
          <a:p>
            <a:pPr algn="ctr"/>
            <a:r>
              <a:rPr lang="en-US" sz="2000" dirty="0" smtClean="0">
                <a:solidFill>
                  <a:srgbClr val="000000"/>
                </a:solidFill>
              </a:rPr>
              <a:t>Replay goes wrong</a:t>
            </a:r>
            <a:endParaRPr lang="en-US" sz="2000" dirty="0">
              <a:solidFill>
                <a:srgbClr val="000000"/>
              </a:solidFill>
            </a:endParaRPr>
          </a:p>
        </p:txBody>
      </p:sp>
      <p:sp>
        <p:nvSpPr>
          <p:cNvPr id="44" name="Rounded Rectangle 43"/>
          <p:cNvSpPr/>
          <p:nvPr/>
        </p:nvSpPr>
        <p:spPr>
          <a:xfrm>
            <a:off x="4932040" y="2348880"/>
            <a:ext cx="2732552" cy="360040"/>
          </a:xfrm>
          <a:prstGeom prst="roundRect">
            <a:avLst/>
          </a:prstGeom>
          <a:noFill/>
          <a:ln/>
        </p:spPr>
        <p:style>
          <a:lnRef idx="1">
            <a:schemeClr val="accent1"/>
          </a:lnRef>
          <a:fillRef idx="3">
            <a:schemeClr val="accent1"/>
          </a:fillRef>
          <a:effectRef idx="2">
            <a:schemeClr val="accent1"/>
          </a:effectRef>
          <a:fontRef idx="minor">
            <a:schemeClr val="lt1"/>
          </a:fontRef>
        </p:style>
        <p:txBody>
          <a:bodyPr anchor="ctr"/>
          <a:lstStyle/>
          <a:p>
            <a:pPr algn="ctr"/>
            <a:r>
              <a:rPr lang="en-US" sz="2000" dirty="0" smtClean="0">
                <a:solidFill>
                  <a:srgbClr val="000000"/>
                </a:solidFill>
              </a:rPr>
              <a:t>Head </a:t>
            </a:r>
            <a:r>
              <a:rPr lang="en-US" sz="2000" dirty="0" smtClean="0">
                <a:solidFill>
                  <a:srgbClr val="000000"/>
                </a:solidFill>
              </a:rPr>
              <a:t>Table (HT)</a:t>
            </a:r>
            <a:endParaRPr lang="en-US" sz="2000" dirty="0" smtClean="0">
              <a:solidFill>
                <a:srgbClr val="000000"/>
              </a:solidFill>
            </a:endParaRPr>
          </a:p>
        </p:txBody>
      </p:sp>
      <p:sp>
        <p:nvSpPr>
          <p:cNvPr id="2" name="Slide Number Placeholder 1"/>
          <p:cNvSpPr>
            <a:spLocks noGrp="1"/>
          </p:cNvSpPr>
          <p:nvPr>
            <p:ph type="sldNum" sz="quarter" idx="12"/>
          </p:nvPr>
        </p:nvSpPr>
        <p:spPr/>
        <p:txBody>
          <a:bodyPr/>
          <a:lstStyle/>
          <a:p>
            <a:fld id="{B79A3DA4-3E46-45AF-808A-D7FF9D1D755F}" type="slidenum">
              <a:rPr lang="en-US" smtClean="0"/>
              <a:pPr/>
              <a:t>5</a:t>
            </a:fld>
            <a:endParaRPr lang="en-US"/>
          </a:p>
        </p:txBody>
      </p:sp>
    </p:spTree>
    <p:extLst>
      <p:ext uri="{BB962C8B-B14F-4D97-AF65-F5344CB8AC3E}">
        <p14:creationId xmlns:p14="http://schemas.microsoft.com/office/powerpoint/2010/main" val="8970617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blinds(horizontal)">
                                      <p:cBhvr>
                                        <p:cTn id="10" dur="500"/>
                                        <p:tgtEl>
                                          <p:spTgt spid="4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blinds(horizontal)">
                                      <p:cBhvr>
                                        <p:cTn id="15" dur="500"/>
                                        <p:tgtEl>
                                          <p:spTgt spid="16"/>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blinds(horizontal)">
                                      <p:cBhvr>
                                        <p:cTn id="18" dur="500"/>
                                        <p:tgtEl>
                                          <p:spTgt spid="18"/>
                                        </p:tgtEl>
                                      </p:cBhvr>
                                    </p:animEffect>
                                  </p:childTnLst>
                                </p:cTn>
                              </p:par>
                              <p:par>
                                <p:cTn id="19" presetID="3" presetClass="entr" presetSubtype="10" fill="hold" nodeType="with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blinds(horizontal)">
                                      <p:cBhvr>
                                        <p:cTn id="21" dur="500"/>
                                        <p:tgtEl>
                                          <p:spTgt spid="31"/>
                                        </p:tgtEl>
                                      </p:cBhvr>
                                    </p:animEffect>
                                  </p:childTnLst>
                                </p:cTn>
                              </p:par>
                              <p:par>
                                <p:cTn id="22" presetID="3" presetClass="entr" presetSubtype="10" fill="hold" nodeType="with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blinds(horizontal)">
                                      <p:cBhvr>
                                        <p:cTn id="24" dur="500"/>
                                        <p:tgtEl>
                                          <p:spTgt spid="38"/>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blinds(horizontal)">
                                      <p:cBhvr>
                                        <p:cTn id="27" dur="500"/>
                                        <p:tgtEl>
                                          <p:spTgt spid="42"/>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43"/>
                                        </p:tgtEl>
                                        <p:attrNameLst>
                                          <p:attrName>style.visibility</p:attrName>
                                        </p:attrNameLst>
                                      </p:cBhvr>
                                      <p:to>
                                        <p:strVal val="visible"/>
                                      </p:to>
                                    </p:set>
                                    <p:animEffect transition="in" filter="blinds(horizontal)">
                                      <p:cBhvr>
                                        <p:cTn id="30"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8" grpId="0" animBg="1"/>
      <p:bldP spid="42" grpId="0" animBg="1"/>
      <p:bldP spid="43" grpId="0" animBg="1"/>
      <p:bldP spid="4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p:txBody>
          <a:bodyPr>
            <a:normAutofit fontScale="90000"/>
          </a:bodyPr>
          <a:lstStyle/>
          <a:p>
            <a:r>
              <a:rPr lang="en-US" dirty="0" smtClean="0"/>
              <a:t>Predictor Design</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637733500"/>
              </p:ext>
            </p:extLst>
          </p:nvPr>
        </p:nvGraphicFramePr>
        <p:xfrm>
          <a:off x="1979712" y="2276872"/>
          <a:ext cx="1728192" cy="1080120"/>
        </p:xfrm>
        <a:graphic>
          <a:graphicData uri="http://schemas.openxmlformats.org/drawingml/2006/table">
            <a:tbl>
              <a:tblPr firstRow="1" bandRow="1">
                <a:tableStyleId>{5C22544A-7EE6-4342-B048-85BDC9FD1C3A}</a:tableStyleId>
              </a:tblPr>
              <a:tblGrid>
                <a:gridCol w="1728192"/>
              </a:tblGrid>
              <a:tr h="1080120">
                <a:tc>
                  <a:txBody>
                    <a:bodyPr/>
                    <a:lstStyle/>
                    <a:p>
                      <a:pPr algn="ctr"/>
                      <a:r>
                        <a:rPr lang="en-US" sz="2000" dirty="0" smtClean="0"/>
                        <a:t>Base Predictor</a:t>
                      </a:r>
                      <a:endParaRPr lang="en-US" sz="2000" dirty="0"/>
                    </a:p>
                  </a:txBody>
                  <a:tcPr anchor="ct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703765456"/>
              </p:ext>
            </p:extLst>
          </p:nvPr>
        </p:nvGraphicFramePr>
        <p:xfrm>
          <a:off x="4548336" y="1844824"/>
          <a:ext cx="2687960" cy="2032000"/>
        </p:xfrm>
        <a:graphic>
          <a:graphicData uri="http://schemas.openxmlformats.org/drawingml/2006/table">
            <a:tbl>
              <a:tblPr firstRow="1" bandRow="1">
                <a:tableStyleId>{5C22544A-7EE6-4342-B048-85BDC9FD1C3A}</a:tableStyleId>
              </a:tblPr>
              <a:tblGrid>
                <a:gridCol w="1343980"/>
                <a:gridCol w="1343980"/>
              </a:tblGrid>
              <a:tr h="406400">
                <a:tc gridSpan="2">
                  <a:txBody>
                    <a:bodyPr/>
                    <a:lstStyle/>
                    <a:p>
                      <a:pPr algn="ctr"/>
                      <a:r>
                        <a:rPr lang="en-US" sz="2000" dirty="0" smtClean="0"/>
                        <a:t>Head Table</a:t>
                      </a:r>
                      <a:endParaRPr lang="en-US" sz="2000" dirty="0"/>
                    </a:p>
                  </a:txBody>
                  <a:tcPr anchor="ctr"/>
                </a:tc>
                <a:tc hMerge="1">
                  <a:txBody>
                    <a:bodyPr/>
                    <a:lstStyle/>
                    <a:p>
                      <a:endParaRPr lang="en-US" dirty="0"/>
                    </a:p>
                  </a:txBody>
                  <a:tcPr/>
                </a:tc>
              </a:tr>
              <a:tr h="406400">
                <a:tc>
                  <a:txBody>
                    <a:bodyPr/>
                    <a:lstStyle/>
                    <a:p>
                      <a:pPr algn="ctr"/>
                      <a:r>
                        <a:rPr lang="en-US" sz="2000" dirty="0" smtClean="0"/>
                        <a:t>Key0</a:t>
                      </a:r>
                      <a:endParaRPr lang="en-US" sz="2000" dirty="0"/>
                    </a:p>
                  </a:txBody>
                  <a:tcPr anchor="ctr"/>
                </a:tc>
                <a:tc>
                  <a:txBody>
                    <a:bodyPr/>
                    <a:lstStyle/>
                    <a:p>
                      <a:pPr algn="ctr"/>
                      <a:r>
                        <a:rPr lang="en-US" sz="2000" dirty="0" smtClean="0"/>
                        <a:t>Head0</a:t>
                      </a:r>
                      <a:endParaRPr lang="en-US" sz="2000" dirty="0"/>
                    </a:p>
                  </a:txBody>
                  <a:tcPr anchor="ctr"/>
                </a:tc>
              </a:tr>
              <a:tr h="406400">
                <a:tc>
                  <a:txBody>
                    <a:bodyPr/>
                    <a:lstStyle/>
                    <a:p>
                      <a:pPr algn="ctr"/>
                      <a:r>
                        <a:rPr lang="en-US" sz="2000" dirty="0" smtClean="0"/>
                        <a:t>Key1</a:t>
                      </a:r>
                      <a:endParaRPr lang="en-US" sz="2000" dirty="0"/>
                    </a:p>
                  </a:txBody>
                  <a:tcPr anchor="ctr"/>
                </a:tc>
                <a:tc>
                  <a:txBody>
                    <a:bodyPr/>
                    <a:lstStyle/>
                    <a:p>
                      <a:pPr algn="ctr"/>
                      <a:r>
                        <a:rPr lang="en-US" sz="2000" dirty="0" smtClean="0"/>
                        <a:t>Head1</a:t>
                      </a:r>
                      <a:endParaRPr lang="en-US" sz="2000" dirty="0"/>
                    </a:p>
                  </a:txBody>
                  <a:tcPr anchor="ctr"/>
                </a:tc>
              </a:tr>
              <a:tr h="406400">
                <a:tc>
                  <a:txBody>
                    <a:bodyPr/>
                    <a:lstStyle/>
                    <a:p>
                      <a:pPr algn="ctr"/>
                      <a:r>
                        <a:rPr lang="en-US" sz="2000" dirty="0" smtClean="0"/>
                        <a:t>Key2</a:t>
                      </a:r>
                      <a:endParaRPr lang="en-US" sz="2000" dirty="0"/>
                    </a:p>
                  </a:txBody>
                  <a:tcPr anchor="ctr"/>
                </a:tc>
                <a:tc>
                  <a:txBody>
                    <a:bodyPr/>
                    <a:lstStyle/>
                    <a:p>
                      <a:pPr algn="ctr"/>
                      <a:r>
                        <a:rPr lang="en-US" sz="2000" dirty="0" smtClean="0"/>
                        <a:t>Head2</a:t>
                      </a:r>
                      <a:endParaRPr lang="en-US" sz="2000" dirty="0"/>
                    </a:p>
                  </a:txBody>
                  <a:tcPr anchor="ctr"/>
                </a:tc>
              </a:tr>
              <a:tr h="406400">
                <a:tc>
                  <a:txBody>
                    <a:bodyPr/>
                    <a:lstStyle/>
                    <a:p>
                      <a:pPr algn="ctr"/>
                      <a:r>
                        <a:rPr lang="en-US" sz="2000" dirty="0" smtClean="0"/>
                        <a:t>… … </a:t>
                      </a:r>
                      <a:endParaRPr lang="en-US" sz="2000" dirty="0"/>
                    </a:p>
                  </a:txBody>
                  <a:tcPr anchor="ctr"/>
                </a:tc>
                <a:tc>
                  <a:txBody>
                    <a:bodyPr/>
                    <a:lstStyle/>
                    <a:p>
                      <a:pPr algn="ctr"/>
                      <a:r>
                        <a:rPr lang="en-US" sz="2000" dirty="0" smtClean="0"/>
                        <a:t>… …</a:t>
                      </a:r>
                      <a:endParaRPr lang="en-US" sz="2000" dirty="0"/>
                    </a:p>
                  </a:txBody>
                  <a:tcPr anchor="ct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494743680"/>
              </p:ext>
            </p:extLst>
          </p:nvPr>
        </p:nvGraphicFramePr>
        <p:xfrm>
          <a:off x="1331640" y="4509120"/>
          <a:ext cx="6096000" cy="792480"/>
        </p:xfrm>
        <a:graphic>
          <a:graphicData uri="http://schemas.openxmlformats.org/drawingml/2006/table">
            <a:tbl>
              <a:tblPr firstRow="1" bandRow="1">
                <a:tableStyleId>{5C22544A-7EE6-4342-B048-85BDC9FD1C3A}</a:tableStyleId>
              </a:tblPr>
              <a:tblGrid>
                <a:gridCol w="609600"/>
                <a:gridCol w="609600"/>
                <a:gridCol w="609600"/>
                <a:gridCol w="609600"/>
                <a:gridCol w="609600"/>
                <a:gridCol w="609600"/>
                <a:gridCol w="609600"/>
                <a:gridCol w="609600"/>
                <a:gridCol w="609600"/>
                <a:gridCol w="609600"/>
              </a:tblGrid>
              <a:tr h="370840">
                <a:tc gridSpan="10">
                  <a:txBody>
                    <a:bodyPr/>
                    <a:lstStyle/>
                    <a:p>
                      <a:pPr algn="ctr"/>
                      <a:r>
                        <a:rPr lang="en-US" sz="2000" dirty="0" smtClean="0"/>
                        <a:t>Circular</a:t>
                      </a:r>
                      <a:r>
                        <a:rPr lang="en-US" sz="2000" baseline="0" dirty="0" smtClean="0"/>
                        <a:t> B</a:t>
                      </a:r>
                      <a:r>
                        <a:rPr lang="en-US" sz="2000" dirty="0" smtClean="0"/>
                        <a:t>uffer</a:t>
                      </a:r>
                      <a:endParaRPr lang="en-US" sz="2000"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370840">
                <a:tc>
                  <a:txBody>
                    <a:bodyPr/>
                    <a:lstStyle/>
                    <a:p>
                      <a:pPr algn="ctr"/>
                      <a:r>
                        <a:rPr lang="en-US" sz="2000" dirty="0" smtClean="0"/>
                        <a:t>… …</a:t>
                      </a:r>
                      <a:endParaRPr lang="en-US" sz="2000" dirty="0"/>
                    </a:p>
                  </a:txBody>
                  <a:tcPr anchor="ctr"/>
                </a:tc>
                <a:tc>
                  <a:txBody>
                    <a:bodyPr/>
                    <a:lstStyle/>
                    <a:p>
                      <a:pPr algn="ctr"/>
                      <a:r>
                        <a:rPr lang="en-US" sz="2000" dirty="0" smtClean="0"/>
                        <a:t>1</a:t>
                      </a:r>
                      <a:endParaRPr lang="en-US" sz="2000" dirty="0"/>
                    </a:p>
                  </a:txBody>
                  <a:tcPr anchor="ctr"/>
                </a:tc>
                <a:tc>
                  <a:txBody>
                    <a:bodyPr/>
                    <a:lstStyle/>
                    <a:p>
                      <a:pPr algn="ctr"/>
                      <a:r>
                        <a:rPr lang="en-US" sz="2000" dirty="0" smtClean="0"/>
                        <a:t>1</a:t>
                      </a:r>
                      <a:endParaRPr lang="en-US" sz="2000" dirty="0"/>
                    </a:p>
                  </a:txBody>
                  <a:tcPr anchor="ctr"/>
                </a:tc>
                <a:tc>
                  <a:txBody>
                    <a:bodyPr/>
                    <a:lstStyle/>
                    <a:p>
                      <a:pPr algn="ctr"/>
                      <a:r>
                        <a:rPr lang="en-US" sz="2000" dirty="0" smtClean="0"/>
                        <a:t>1</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1</a:t>
                      </a:r>
                      <a:endParaRPr lang="en-US" sz="2000" dirty="0"/>
                    </a:p>
                  </a:txBody>
                  <a:tcPr anchor="ctr"/>
                </a:tc>
                <a:tc>
                  <a:txBody>
                    <a:bodyPr/>
                    <a:lstStyle/>
                    <a:p>
                      <a:pPr algn="ctr"/>
                      <a:r>
                        <a:rPr lang="en-US" sz="2000" dirty="0" smtClean="0"/>
                        <a:t>1</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endParaRPr lang="en-US" sz="2000" dirty="0"/>
                    </a:p>
                  </a:txBody>
                  <a:tcPr anchor="ctr"/>
                </a:tc>
                <a:tc>
                  <a:txBody>
                    <a:bodyPr/>
                    <a:lstStyle/>
                    <a:p>
                      <a:pPr algn="ctr"/>
                      <a:r>
                        <a:rPr lang="en-US" sz="2000" dirty="0" smtClean="0"/>
                        <a:t>… …</a:t>
                      </a:r>
                      <a:endParaRPr lang="en-US" sz="2000" dirty="0"/>
                    </a:p>
                  </a:txBody>
                  <a:tcPr anchor="ctr"/>
                </a:tc>
              </a:tr>
            </a:tbl>
          </a:graphicData>
        </a:graphic>
      </p:graphicFrame>
      <p:sp>
        <p:nvSpPr>
          <p:cNvPr id="7" name="Rectangle 6"/>
          <p:cNvSpPr/>
          <p:nvPr/>
        </p:nvSpPr>
        <p:spPr>
          <a:xfrm>
            <a:off x="6300192" y="5219908"/>
            <a:ext cx="390364" cy="369332"/>
          </a:xfrm>
          <a:prstGeom prst="rect">
            <a:avLst/>
          </a:prstGeom>
        </p:spPr>
        <p:txBody>
          <a:bodyPr wrap="none">
            <a:spAutoFit/>
          </a:bodyPr>
          <a:lstStyle/>
          <a:p>
            <a:r>
              <a:rPr lang="en-US" dirty="0">
                <a:latin typeface="Wingdings"/>
                <a:ea typeface="Wingdings"/>
                <a:cs typeface="Wingdings"/>
              </a:rPr>
              <a:t></a:t>
            </a:r>
            <a:endParaRPr lang="en-US" dirty="0"/>
          </a:p>
        </p:txBody>
      </p:sp>
      <p:sp>
        <p:nvSpPr>
          <p:cNvPr id="8" name="TextBox 7"/>
          <p:cNvSpPr txBox="1"/>
          <p:nvPr/>
        </p:nvSpPr>
        <p:spPr>
          <a:xfrm>
            <a:off x="6012160" y="5507940"/>
            <a:ext cx="936104" cy="400110"/>
          </a:xfrm>
          <a:prstGeom prst="rect">
            <a:avLst/>
          </a:prstGeom>
          <a:noFill/>
        </p:spPr>
        <p:txBody>
          <a:bodyPr wrap="square" rtlCol="0">
            <a:spAutoFit/>
          </a:bodyPr>
          <a:lstStyle/>
          <a:p>
            <a:pPr algn="ctr"/>
            <a:r>
              <a:rPr lang="en-US" sz="2000" b="1" dirty="0"/>
              <a:t>T</a:t>
            </a:r>
            <a:r>
              <a:rPr lang="en-US" sz="2000" b="1" dirty="0" smtClean="0"/>
              <a:t>ail</a:t>
            </a:r>
            <a:endParaRPr lang="en-US" sz="2000" b="1" dirty="0"/>
          </a:p>
        </p:txBody>
      </p:sp>
      <p:sp>
        <p:nvSpPr>
          <p:cNvPr id="11" name="TextBox 10"/>
          <p:cNvSpPr txBox="1"/>
          <p:nvPr/>
        </p:nvSpPr>
        <p:spPr>
          <a:xfrm>
            <a:off x="1115616" y="5477162"/>
            <a:ext cx="936104" cy="400110"/>
          </a:xfrm>
          <a:prstGeom prst="rect">
            <a:avLst/>
          </a:prstGeom>
          <a:noFill/>
        </p:spPr>
        <p:txBody>
          <a:bodyPr wrap="square" rtlCol="0">
            <a:spAutoFit/>
          </a:bodyPr>
          <a:lstStyle/>
          <a:p>
            <a:pPr algn="ctr"/>
            <a:r>
              <a:rPr lang="en-US" sz="2000" b="1" dirty="0" smtClean="0"/>
              <a:t>Head</a:t>
            </a:r>
            <a:endParaRPr lang="en-US" sz="2000" b="1" dirty="0"/>
          </a:p>
        </p:txBody>
      </p:sp>
      <p:sp>
        <p:nvSpPr>
          <p:cNvPr id="12" name="Rectangle 11"/>
          <p:cNvSpPr/>
          <p:nvPr/>
        </p:nvSpPr>
        <p:spPr>
          <a:xfrm>
            <a:off x="1373324" y="5219908"/>
            <a:ext cx="390364" cy="369332"/>
          </a:xfrm>
          <a:prstGeom prst="rect">
            <a:avLst/>
          </a:prstGeom>
        </p:spPr>
        <p:txBody>
          <a:bodyPr wrap="none">
            <a:spAutoFit/>
          </a:bodyPr>
          <a:lstStyle/>
          <a:p>
            <a:r>
              <a:rPr lang="en-US" dirty="0">
                <a:latin typeface="Wingdings"/>
                <a:ea typeface="Wingdings"/>
                <a:cs typeface="Wingdings"/>
              </a:rPr>
              <a:t></a:t>
            </a:r>
            <a:endParaRPr lang="en-US" dirty="0"/>
          </a:p>
        </p:txBody>
      </p:sp>
      <p:sp>
        <p:nvSpPr>
          <p:cNvPr id="4" name="Slide Number Placeholder 3"/>
          <p:cNvSpPr>
            <a:spLocks noGrp="1"/>
          </p:cNvSpPr>
          <p:nvPr>
            <p:ph type="sldNum" sz="quarter" idx="12"/>
          </p:nvPr>
        </p:nvSpPr>
        <p:spPr/>
        <p:txBody>
          <a:bodyPr/>
          <a:lstStyle/>
          <a:p>
            <a:fld id="{B79A3DA4-3E46-45AF-808A-D7FF9D1D755F}" type="slidenum">
              <a:rPr lang="en-US" smtClean="0"/>
              <a:pPr/>
              <a:t>6</a:t>
            </a:fld>
            <a:endParaRPr lang="en-US"/>
          </a:p>
        </p:txBody>
      </p:sp>
    </p:spTree>
    <p:extLst>
      <p:ext uri="{BB962C8B-B14F-4D97-AF65-F5344CB8AC3E}">
        <p14:creationId xmlns:p14="http://schemas.microsoft.com/office/powerpoint/2010/main" val="748191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p:txBody>
          <a:bodyPr>
            <a:normAutofit fontScale="90000"/>
          </a:bodyPr>
          <a:lstStyle/>
          <a:p>
            <a:r>
              <a:rPr lang="en-US" dirty="0" smtClean="0"/>
              <a:t>Predictor Operation</a:t>
            </a:r>
            <a:endParaRPr lang="en-US" dirty="0"/>
          </a:p>
        </p:txBody>
      </p:sp>
      <p:sp>
        <p:nvSpPr>
          <p:cNvPr id="373763" name="Rectangle 3"/>
          <p:cNvSpPr>
            <a:spLocks noGrp="1" noChangeArrowheads="1"/>
          </p:cNvSpPr>
          <p:nvPr>
            <p:ph idx="1"/>
          </p:nvPr>
        </p:nvSpPr>
        <p:spPr>
          <a:xfrm>
            <a:off x="457200" y="1268760"/>
            <a:ext cx="8229600" cy="4969062"/>
          </a:xfrm>
        </p:spPr>
        <p:txBody>
          <a:bodyPr>
            <a:normAutofit lnSpcReduction="10000"/>
          </a:bodyPr>
          <a:lstStyle/>
          <a:p>
            <a:r>
              <a:rPr lang="en-US" dirty="0" smtClean="0"/>
              <a:t>Base predictor</a:t>
            </a:r>
          </a:p>
          <a:p>
            <a:pPr lvl="1"/>
            <a:r>
              <a:rPr lang="en-US" dirty="0" smtClean="0"/>
              <a:t>Updated independently</a:t>
            </a:r>
          </a:p>
          <a:p>
            <a:r>
              <a:rPr lang="en-US" dirty="0" smtClean="0"/>
              <a:t>Record</a:t>
            </a:r>
          </a:p>
          <a:p>
            <a:pPr lvl="1"/>
            <a:r>
              <a:rPr lang="en-US" dirty="0" smtClean="0"/>
              <a:t>Correctness of base predictor (Circular Buffer)</a:t>
            </a:r>
          </a:p>
          <a:p>
            <a:pPr lvl="1"/>
            <a:r>
              <a:rPr lang="en-US" dirty="0" smtClean="0"/>
              <a:t>Potential replay starting points (Head Table)</a:t>
            </a:r>
          </a:p>
          <a:p>
            <a:r>
              <a:rPr lang="en-US" dirty="0" smtClean="0"/>
              <a:t>Replay Mode</a:t>
            </a:r>
          </a:p>
          <a:p>
            <a:pPr lvl="1"/>
            <a:r>
              <a:rPr lang="en-US" dirty="0" smtClean="0"/>
              <a:t>Will use history to correct base predictions</a:t>
            </a:r>
          </a:p>
          <a:p>
            <a:pPr lvl="1"/>
            <a:r>
              <a:rPr lang="en-US" dirty="0" smtClean="0"/>
              <a:t>More replay, more errors corrected</a:t>
            </a:r>
          </a:p>
          <a:p>
            <a:r>
              <a:rPr lang="en-US" dirty="0" smtClean="0"/>
              <a:t>Fallback Mode</a:t>
            </a:r>
          </a:p>
          <a:p>
            <a:pPr lvl="1"/>
            <a:r>
              <a:rPr lang="en-US" dirty="0" smtClean="0"/>
              <a:t>Pass on base prediction</a:t>
            </a:r>
          </a:p>
          <a:p>
            <a:pPr lvl="1"/>
            <a:r>
              <a:rPr lang="en-US" dirty="0" smtClean="0"/>
              <a:t>Predictor starts in Fallback mode</a:t>
            </a:r>
            <a:endParaRPr lang="en-US" dirty="0"/>
          </a:p>
        </p:txBody>
      </p:sp>
      <p:sp>
        <p:nvSpPr>
          <p:cNvPr id="2" name="Slide Number Placeholder 1"/>
          <p:cNvSpPr>
            <a:spLocks noGrp="1"/>
          </p:cNvSpPr>
          <p:nvPr>
            <p:ph type="sldNum" sz="quarter" idx="12"/>
          </p:nvPr>
        </p:nvSpPr>
        <p:spPr/>
        <p:txBody>
          <a:bodyPr/>
          <a:lstStyle/>
          <a:p>
            <a:fld id="{B79A3DA4-3E46-45AF-808A-D7FF9D1D755F}" type="slidenum">
              <a:rPr lang="en-US" smtClean="0"/>
              <a:pPr/>
              <a:t>7</a:t>
            </a:fld>
            <a:endParaRPr lang="en-US"/>
          </a:p>
        </p:txBody>
      </p:sp>
    </p:spTree>
    <p:extLst>
      <p:ext uri="{BB962C8B-B14F-4D97-AF65-F5344CB8AC3E}">
        <p14:creationId xmlns:p14="http://schemas.microsoft.com/office/powerpoint/2010/main" val="42496722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p:txBody>
          <a:bodyPr>
            <a:normAutofit fontScale="90000"/>
          </a:bodyPr>
          <a:lstStyle/>
          <a:p>
            <a:r>
              <a:rPr lang="en-US" dirty="0" smtClean="0"/>
              <a:t>Record: Circular Buffer</a:t>
            </a:r>
            <a:endParaRPr lang="en-US" dirty="0"/>
          </a:p>
        </p:txBody>
      </p:sp>
      <p:sp>
        <p:nvSpPr>
          <p:cNvPr id="373763" name="Rectangle 3"/>
          <p:cNvSpPr>
            <a:spLocks noGrp="1" noChangeArrowheads="1"/>
          </p:cNvSpPr>
          <p:nvPr>
            <p:ph idx="1"/>
          </p:nvPr>
        </p:nvSpPr>
        <p:spPr>
          <a:xfrm>
            <a:off x="457200" y="1268760"/>
            <a:ext cx="8229600" cy="4969062"/>
          </a:xfrm>
        </p:spPr>
        <p:txBody>
          <a:bodyPr/>
          <a:lstStyle/>
          <a:p>
            <a:r>
              <a:rPr lang="en-US" dirty="0" smtClean="0"/>
              <a:t>“1” for correct, “0” for incorrect</a:t>
            </a:r>
          </a:p>
        </p:txBody>
      </p:sp>
      <p:graphicFrame>
        <p:nvGraphicFramePr>
          <p:cNvPr id="8" name="Content Placeholder 1"/>
          <p:cNvGraphicFramePr>
            <a:graphicFrameLocks/>
          </p:cNvGraphicFramePr>
          <p:nvPr>
            <p:extLst>
              <p:ext uri="{D42A27DB-BD31-4B8C-83A1-F6EECF244321}">
                <p14:modId xmlns:p14="http://schemas.microsoft.com/office/powerpoint/2010/main" val="2905389294"/>
              </p:ext>
            </p:extLst>
          </p:nvPr>
        </p:nvGraphicFramePr>
        <p:xfrm>
          <a:off x="899592" y="3068960"/>
          <a:ext cx="1728192" cy="1080120"/>
        </p:xfrm>
        <a:graphic>
          <a:graphicData uri="http://schemas.openxmlformats.org/drawingml/2006/table">
            <a:tbl>
              <a:tblPr firstRow="1" bandRow="1">
                <a:tableStyleId>{5C22544A-7EE6-4342-B048-85BDC9FD1C3A}</a:tableStyleId>
              </a:tblPr>
              <a:tblGrid>
                <a:gridCol w="1728192"/>
              </a:tblGrid>
              <a:tr h="1080120">
                <a:tc>
                  <a:txBody>
                    <a:bodyPr/>
                    <a:lstStyle/>
                    <a:p>
                      <a:pPr algn="ctr"/>
                      <a:r>
                        <a:rPr lang="en-US" sz="2000" dirty="0" smtClean="0"/>
                        <a:t>Base Predictor</a:t>
                      </a:r>
                      <a:endParaRPr lang="en-US" sz="2000" dirty="0"/>
                    </a:p>
                  </a:txBody>
                  <a:tcPr anchor="ct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684346190"/>
              </p:ext>
            </p:extLst>
          </p:nvPr>
        </p:nvGraphicFramePr>
        <p:xfrm>
          <a:off x="1331640" y="4797152"/>
          <a:ext cx="6096000" cy="792480"/>
        </p:xfrm>
        <a:graphic>
          <a:graphicData uri="http://schemas.openxmlformats.org/drawingml/2006/table">
            <a:tbl>
              <a:tblPr firstRow="1" bandRow="1">
                <a:tableStyleId>{5C22544A-7EE6-4342-B048-85BDC9FD1C3A}</a:tableStyleId>
              </a:tblPr>
              <a:tblGrid>
                <a:gridCol w="609600"/>
                <a:gridCol w="609600"/>
                <a:gridCol w="609600"/>
                <a:gridCol w="609600"/>
                <a:gridCol w="609600"/>
                <a:gridCol w="609600"/>
                <a:gridCol w="609600"/>
                <a:gridCol w="609600"/>
                <a:gridCol w="609600"/>
                <a:gridCol w="609600"/>
              </a:tblGrid>
              <a:tr h="370840">
                <a:tc gridSpan="10">
                  <a:txBody>
                    <a:bodyPr/>
                    <a:lstStyle/>
                    <a:p>
                      <a:pPr algn="ctr"/>
                      <a:r>
                        <a:rPr lang="en-US" sz="2000" dirty="0" smtClean="0"/>
                        <a:t>Circular</a:t>
                      </a:r>
                      <a:r>
                        <a:rPr lang="en-US" sz="2000" baseline="0" dirty="0" smtClean="0"/>
                        <a:t> B</a:t>
                      </a:r>
                      <a:r>
                        <a:rPr lang="en-US" sz="2000" dirty="0" smtClean="0"/>
                        <a:t>uffer</a:t>
                      </a:r>
                      <a:endParaRPr lang="en-US" sz="2000"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370840">
                <a:tc>
                  <a:txBody>
                    <a:bodyPr/>
                    <a:lstStyle/>
                    <a:p>
                      <a:pPr algn="ctr"/>
                      <a:r>
                        <a:rPr lang="en-US" sz="2000" dirty="0" smtClean="0"/>
                        <a:t>… …</a:t>
                      </a:r>
                      <a:endParaRPr lang="en-US" sz="2000" dirty="0"/>
                    </a:p>
                  </a:txBody>
                  <a:tcPr anchor="ctr"/>
                </a:tc>
                <a:tc>
                  <a:txBody>
                    <a:bodyPr/>
                    <a:lstStyle/>
                    <a:p>
                      <a:pPr algn="ctr"/>
                      <a:r>
                        <a:rPr lang="en-US" sz="2000" dirty="0" smtClean="0"/>
                        <a:t>1</a:t>
                      </a:r>
                      <a:endParaRPr lang="en-US" sz="2000" dirty="0"/>
                    </a:p>
                  </a:txBody>
                  <a:tcPr anchor="ctr"/>
                </a:tc>
                <a:tc>
                  <a:txBody>
                    <a:bodyPr/>
                    <a:lstStyle/>
                    <a:p>
                      <a:pPr algn="ctr"/>
                      <a:r>
                        <a:rPr lang="en-US" sz="2000" dirty="0" smtClean="0"/>
                        <a:t>1</a:t>
                      </a:r>
                      <a:endParaRPr lang="en-US" sz="2000" dirty="0"/>
                    </a:p>
                  </a:txBody>
                  <a:tcPr anchor="ctr"/>
                </a:tc>
                <a:tc>
                  <a:txBody>
                    <a:bodyPr/>
                    <a:lstStyle/>
                    <a:p>
                      <a:pPr algn="ctr"/>
                      <a:r>
                        <a:rPr lang="en-US" sz="2000" dirty="0" smtClean="0"/>
                        <a:t>1</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1</a:t>
                      </a:r>
                      <a:endParaRPr lang="en-US" sz="2000" dirty="0"/>
                    </a:p>
                  </a:txBody>
                  <a:tcPr anchor="ctr"/>
                </a:tc>
                <a:tc>
                  <a:txBody>
                    <a:bodyPr/>
                    <a:lstStyle/>
                    <a:p>
                      <a:pPr algn="ctr"/>
                      <a:r>
                        <a:rPr lang="en-US" sz="2000" dirty="0" smtClean="0"/>
                        <a:t>1</a:t>
                      </a:r>
                      <a:endParaRPr lang="en-US" sz="2000" dirty="0"/>
                    </a:p>
                  </a:txBody>
                  <a:tcPr anchor="ctr"/>
                </a:tc>
                <a:tc>
                  <a:txBody>
                    <a:bodyPr/>
                    <a:lstStyle/>
                    <a:p>
                      <a:pPr algn="ctr"/>
                      <a:endParaRPr lang="en-US" sz="2000" dirty="0">
                        <a:solidFill>
                          <a:srgbClr val="FF0000"/>
                        </a:solidFill>
                      </a:endParaRPr>
                    </a:p>
                  </a:txBody>
                  <a:tcPr anchor="ctr"/>
                </a:tc>
                <a:tc>
                  <a:txBody>
                    <a:bodyPr/>
                    <a:lstStyle/>
                    <a:p>
                      <a:pPr algn="ctr"/>
                      <a:endParaRPr lang="en-US" sz="2000" dirty="0"/>
                    </a:p>
                  </a:txBody>
                  <a:tcPr anchor="ctr"/>
                </a:tc>
                <a:tc>
                  <a:txBody>
                    <a:bodyPr/>
                    <a:lstStyle/>
                    <a:p>
                      <a:pPr algn="ctr"/>
                      <a:r>
                        <a:rPr lang="en-US" sz="2000" dirty="0" smtClean="0"/>
                        <a:t>… …</a:t>
                      </a:r>
                      <a:endParaRPr lang="en-US" sz="2000" dirty="0"/>
                    </a:p>
                  </a:txBody>
                  <a:tcPr anchor="ctr"/>
                </a:tc>
              </a:tr>
            </a:tbl>
          </a:graphicData>
        </a:graphic>
      </p:graphicFrame>
      <p:sp>
        <p:nvSpPr>
          <p:cNvPr id="11" name="Rectangle 10"/>
          <p:cNvSpPr/>
          <p:nvPr/>
        </p:nvSpPr>
        <p:spPr>
          <a:xfrm>
            <a:off x="5724128" y="5507940"/>
            <a:ext cx="390364" cy="369332"/>
          </a:xfrm>
          <a:prstGeom prst="rect">
            <a:avLst/>
          </a:prstGeom>
        </p:spPr>
        <p:txBody>
          <a:bodyPr wrap="none">
            <a:spAutoFit/>
          </a:bodyPr>
          <a:lstStyle/>
          <a:p>
            <a:r>
              <a:rPr lang="en-US" dirty="0">
                <a:latin typeface="Wingdings"/>
                <a:ea typeface="Wingdings"/>
                <a:cs typeface="Wingdings"/>
              </a:rPr>
              <a:t></a:t>
            </a:r>
            <a:endParaRPr lang="en-US" dirty="0"/>
          </a:p>
        </p:txBody>
      </p:sp>
      <p:sp>
        <p:nvSpPr>
          <p:cNvPr id="12" name="TextBox 11"/>
          <p:cNvSpPr txBox="1"/>
          <p:nvPr/>
        </p:nvSpPr>
        <p:spPr>
          <a:xfrm>
            <a:off x="5436096" y="5733256"/>
            <a:ext cx="936104" cy="400110"/>
          </a:xfrm>
          <a:prstGeom prst="rect">
            <a:avLst/>
          </a:prstGeom>
          <a:noFill/>
        </p:spPr>
        <p:txBody>
          <a:bodyPr wrap="square" rtlCol="0">
            <a:spAutoFit/>
          </a:bodyPr>
          <a:lstStyle/>
          <a:p>
            <a:pPr algn="ctr"/>
            <a:r>
              <a:rPr lang="en-US" sz="2000" b="1" dirty="0"/>
              <a:t>T</a:t>
            </a:r>
            <a:r>
              <a:rPr lang="en-US" sz="2000" b="1" dirty="0" smtClean="0"/>
              <a:t>ail</a:t>
            </a:r>
            <a:endParaRPr lang="en-US" sz="2000" b="1" dirty="0"/>
          </a:p>
        </p:txBody>
      </p:sp>
      <p:sp>
        <p:nvSpPr>
          <p:cNvPr id="13" name="Oval Callout 12"/>
          <p:cNvSpPr/>
          <p:nvPr/>
        </p:nvSpPr>
        <p:spPr>
          <a:xfrm>
            <a:off x="1835696" y="2348880"/>
            <a:ext cx="1345351" cy="694432"/>
          </a:xfrm>
          <a:prstGeom prst="wedgeEllipseCallout">
            <a:avLst/>
          </a:prstGeom>
          <a:solidFill>
            <a:schemeClr val="bg1"/>
          </a:solidFill>
          <a:ln/>
        </p:spPr>
        <p:style>
          <a:lnRef idx="1">
            <a:schemeClr val="accent1"/>
          </a:lnRef>
          <a:fillRef idx="3">
            <a:schemeClr val="accent1"/>
          </a:fillRef>
          <a:effectRef idx="2">
            <a:schemeClr val="accent1"/>
          </a:effectRef>
          <a:fontRef idx="minor">
            <a:schemeClr val="lt1"/>
          </a:fontRef>
        </p:style>
        <p:txBody>
          <a:bodyPr/>
          <a:lstStyle/>
          <a:p>
            <a:r>
              <a:rPr lang="en-US" sz="2000" dirty="0">
                <a:solidFill>
                  <a:schemeClr val="tx1"/>
                </a:solidFill>
              </a:rPr>
              <a:t>t</a:t>
            </a:r>
            <a:r>
              <a:rPr lang="en-US" sz="2000" dirty="0" smtClean="0">
                <a:solidFill>
                  <a:schemeClr val="tx1"/>
                </a:solidFill>
              </a:rPr>
              <a:t>aken</a:t>
            </a:r>
            <a:endParaRPr lang="en-US" sz="2000" dirty="0">
              <a:solidFill>
                <a:schemeClr val="tx1"/>
              </a:solidFill>
            </a:endParaRPr>
          </a:p>
        </p:txBody>
      </p:sp>
      <p:sp>
        <p:nvSpPr>
          <p:cNvPr id="14" name="Multiply 13"/>
          <p:cNvSpPr/>
          <p:nvPr/>
        </p:nvSpPr>
        <p:spPr>
          <a:xfrm>
            <a:off x="2627784" y="2276872"/>
            <a:ext cx="822960" cy="822960"/>
          </a:xfrm>
          <a:prstGeom prst="mathMultiply">
            <a:avLst/>
          </a:prstGeom>
          <a:solidFill>
            <a:srgbClr val="FF0000"/>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extBox 1"/>
          <p:cNvSpPr txBox="1"/>
          <p:nvPr/>
        </p:nvSpPr>
        <p:spPr>
          <a:xfrm>
            <a:off x="5743510" y="5157192"/>
            <a:ext cx="340658" cy="461665"/>
          </a:xfrm>
          <a:prstGeom prst="rect">
            <a:avLst/>
          </a:prstGeom>
          <a:noFill/>
        </p:spPr>
        <p:txBody>
          <a:bodyPr wrap="none" rtlCol="0">
            <a:spAutoFit/>
          </a:bodyPr>
          <a:lstStyle/>
          <a:p>
            <a:r>
              <a:rPr lang="en-US" sz="2400" dirty="0" smtClean="0">
                <a:solidFill>
                  <a:srgbClr val="FF0000"/>
                </a:solidFill>
              </a:rPr>
              <a:t>0</a:t>
            </a:r>
            <a:endParaRPr lang="en-US" sz="2400" dirty="0">
              <a:solidFill>
                <a:srgbClr val="FF0000"/>
              </a:solidFill>
            </a:endParaRPr>
          </a:p>
        </p:txBody>
      </p:sp>
      <p:sp>
        <p:nvSpPr>
          <p:cNvPr id="3" name="Slide Number Placeholder 2"/>
          <p:cNvSpPr>
            <a:spLocks noGrp="1"/>
          </p:cNvSpPr>
          <p:nvPr>
            <p:ph type="sldNum" sz="quarter" idx="12"/>
          </p:nvPr>
        </p:nvSpPr>
        <p:spPr/>
        <p:txBody>
          <a:bodyPr/>
          <a:lstStyle/>
          <a:p>
            <a:fld id="{B79A3DA4-3E46-45AF-808A-D7FF9D1D755F}" type="slidenum">
              <a:rPr lang="en-US" smtClean="0"/>
              <a:pPr/>
              <a:t>8</a:t>
            </a:fld>
            <a:endParaRPr lang="en-US"/>
          </a:p>
        </p:txBody>
      </p:sp>
    </p:spTree>
    <p:extLst>
      <p:ext uri="{BB962C8B-B14F-4D97-AF65-F5344CB8AC3E}">
        <p14:creationId xmlns:p14="http://schemas.microsoft.com/office/powerpoint/2010/main" val="18909864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0" presetClass="path" presetSubtype="0" accel="50000" decel="50000" fill="hold" grpId="0" nodeType="clickEffect">
                                  <p:stCondLst>
                                    <p:cond delay="0"/>
                                  </p:stCondLst>
                                  <p:childTnLst>
                                    <p:animMotion origin="layout" path="M 0 0 L 0.071 0 " pathEditMode="relative" ptsTypes="AA">
                                      <p:cBhvr>
                                        <p:cTn id="16" dur="2000" fill="hold"/>
                                        <p:tgtEl>
                                          <p:spTgt spid="11"/>
                                        </p:tgtEl>
                                        <p:attrNameLst>
                                          <p:attrName>ppt_x</p:attrName>
                                          <p:attrName>ppt_y</p:attrName>
                                        </p:attrNameLst>
                                      </p:cBhvr>
                                    </p:animMotion>
                                  </p:childTnLst>
                                </p:cTn>
                              </p:par>
                              <p:par>
                                <p:cTn id="17" presetID="0" presetClass="path" presetSubtype="0" accel="50000" decel="50000" fill="hold" grpId="0" nodeType="withEffect">
                                  <p:stCondLst>
                                    <p:cond delay="0"/>
                                  </p:stCondLst>
                                  <p:childTnLst>
                                    <p:animMotion origin="layout" path="M 0 0 L 0.071 0 " pathEditMode="relative" ptsTypes="AA">
                                      <p:cBhvr>
                                        <p:cTn id="18" dur="2000" fill="hold"/>
                                        <p:tgtEl>
                                          <p:spTgt spid="1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4" grpId="0" animBg="1"/>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p:txBody>
          <a:bodyPr>
            <a:normAutofit fontScale="90000"/>
          </a:bodyPr>
          <a:lstStyle/>
          <a:p>
            <a:r>
              <a:rPr lang="en-US" dirty="0" smtClean="0"/>
              <a:t>Record: Head Table</a:t>
            </a:r>
            <a:endParaRPr lang="en-US" dirty="0"/>
          </a:p>
        </p:txBody>
      </p:sp>
      <p:sp>
        <p:nvSpPr>
          <p:cNvPr id="373763" name="Rectangle 3"/>
          <p:cNvSpPr>
            <a:spLocks noGrp="1" noChangeArrowheads="1"/>
          </p:cNvSpPr>
          <p:nvPr>
            <p:ph idx="1"/>
          </p:nvPr>
        </p:nvSpPr>
        <p:spPr>
          <a:xfrm>
            <a:off x="457200" y="1268760"/>
            <a:ext cx="8229600" cy="4969062"/>
          </a:xfrm>
        </p:spPr>
        <p:txBody>
          <a:bodyPr/>
          <a:lstStyle/>
          <a:p>
            <a:r>
              <a:rPr lang="en-US" dirty="0" smtClean="0"/>
              <a:t>Updated whenever base predictor makes a mistake</a:t>
            </a:r>
          </a:p>
        </p:txBody>
      </p:sp>
      <p:graphicFrame>
        <p:nvGraphicFramePr>
          <p:cNvPr id="8" name="Content Placeholder 1"/>
          <p:cNvGraphicFramePr>
            <a:graphicFrameLocks/>
          </p:cNvGraphicFramePr>
          <p:nvPr>
            <p:extLst>
              <p:ext uri="{D42A27DB-BD31-4B8C-83A1-F6EECF244321}">
                <p14:modId xmlns:p14="http://schemas.microsoft.com/office/powerpoint/2010/main" val="3208582324"/>
              </p:ext>
            </p:extLst>
          </p:nvPr>
        </p:nvGraphicFramePr>
        <p:xfrm>
          <a:off x="899592" y="3068960"/>
          <a:ext cx="1728192" cy="1080120"/>
        </p:xfrm>
        <a:graphic>
          <a:graphicData uri="http://schemas.openxmlformats.org/drawingml/2006/table">
            <a:tbl>
              <a:tblPr firstRow="1" bandRow="1">
                <a:tableStyleId>{5C22544A-7EE6-4342-B048-85BDC9FD1C3A}</a:tableStyleId>
              </a:tblPr>
              <a:tblGrid>
                <a:gridCol w="1728192"/>
              </a:tblGrid>
              <a:tr h="1080120">
                <a:tc>
                  <a:txBody>
                    <a:bodyPr/>
                    <a:lstStyle/>
                    <a:p>
                      <a:pPr algn="ctr"/>
                      <a:r>
                        <a:rPr lang="en-US" sz="2000" dirty="0" smtClean="0"/>
                        <a:t>Base Predictor</a:t>
                      </a:r>
                      <a:endParaRPr lang="en-US" sz="2000" dirty="0"/>
                    </a:p>
                  </a:txBody>
                  <a:tcPr anchor="ct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824528273"/>
              </p:ext>
            </p:extLst>
          </p:nvPr>
        </p:nvGraphicFramePr>
        <p:xfrm>
          <a:off x="6156176" y="2276872"/>
          <a:ext cx="2376264" cy="2032000"/>
        </p:xfrm>
        <a:graphic>
          <a:graphicData uri="http://schemas.openxmlformats.org/drawingml/2006/table">
            <a:tbl>
              <a:tblPr firstRow="1" bandRow="1">
                <a:tableStyleId>{5C22544A-7EE6-4342-B048-85BDC9FD1C3A}</a:tableStyleId>
              </a:tblPr>
              <a:tblGrid>
                <a:gridCol w="792089"/>
                <a:gridCol w="1584175"/>
              </a:tblGrid>
              <a:tr h="406400">
                <a:tc gridSpan="2">
                  <a:txBody>
                    <a:bodyPr/>
                    <a:lstStyle/>
                    <a:p>
                      <a:pPr algn="ctr"/>
                      <a:r>
                        <a:rPr lang="en-US" sz="2000" dirty="0" smtClean="0"/>
                        <a:t>Head Table</a:t>
                      </a:r>
                      <a:endParaRPr lang="en-US" sz="2000" dirty="0"/>
                    </a:p>
                  </a:txBody>
                  <a:tcPr anchor="ctr"/>
                </a:tc>
                <a:tc hMerge="1">
                  <a:txBody>
                    <a:bodyPr/>
                    <a:lstStyle/>
                    <a:p>
                      <a:endParaRPr lang="en-US" dirty="0"/>
                    </a:p>
                  </a:txBody>
                  <a:tcPr/>
                </a:tc>
              </a:tr>
              <a:tr h="406400">
                <a:tc>
                  <a:txBody>
                    <a:bodyPr/>
                    <a:lstStyle/>
                    <a:p>
                      <a:r>
                        <a:rPr lang="en-US" sz="2000" dirty="0" smtClean="0"/>
                        <a:t>Key0</a:t>
                      </a:r>
                      <a:endParaRPr lang="en-US" sz="2000" dirty="0"/>
                    </a:p>
                  </a:txBody>
                  <a:tcPr/>
                </a:tc>
                <a:tc>
                  <a:txBody>
                    <a:bodyPr/>
                    <a:lstStyle/>
                    <a:p>
                      <a:r>
                        <a:rPr lang="en-US" sz="2000" dirty="0" smtClean="0"/>
                        <a:t>Head0</a:t>
                      </a:r>
                      <a:endParaRPr lang="en-US" sz="2000" dirty="0"/>
                    </a:p>
                  </a:txBody>
                  <a:tcPr/>
                </a:tc>
              </a:tr>
              <a:tr h="406400">
                <a:tc>
                  <a:txBody>
                    <a:bodyPr/>
                    <a:lstStyle/>
                    <a:p>
                      <a:r>
                        <a:rPr lang="en-US" sz="2000" dirty="0" smtClean="0">
                          <a:solidFill>
                            <a:srgbClr val="FF0000"/>
                          </a:solidFill>
                        </a:rPr>
                        <a:t>Key1</a:t>
                      </a:r>
                      <a:endParaRPr lang="en-US" sz="2000" dirty="0">
                        <a:solidFill>
                          <a:srgbClr val="FF0000"/>
                        </a:solidFill>
                      </a:endParaRPr>
                    </a:p>
                  </a:txBody>
                  <a:tcPr/>
                </a:tc>
                <a:tc>
                  <a:txBody>
                    <a:bodyPr/>
                    <a:lstStyle/>
                    <a:p>
                      <a:r>
                        <a:rPr lang="en-US" sz="2000" dirty="0" smtClean="0">
                          <a:solidFill>
                            <a:srgbClr val="FF0000"/>
                          </a:solidFill>
                        </a:rPr>
                        <a:t>Tail</a:t>
                      </a:r>
                      <a:endParaRPr lang="en-US" sz="2000" dirty="0">
                        <a:solidFill>
                          <a:srgbClr val="FF0000"/>
                        </a:solidFill>
                      </a:endParaRPr>
                    </a:p>
                  </a:txBody>
                  <a:tcPr/>
                </a:tc>
              </a:tr>
              <a:tr h="406400">
                <a:tc>
                  <a:txBody>
                    <a:bodyPr/>
                    <a:lstStyle/>
                    <a:p>
                      <a:r>
                        <a:rPr lang="en-US" sz="2000" dirty="0" smtClean="0"/>
                        <a:t>Key2</a:t>
                      </a:r>
                      <a:endParaRPr lang="en-US" sz="2000" dirty="0"/>
                    </a:p>
                  </a:txBody>
                  <a:tcPr/>
                </a:tc>
                <a:tc>
                  <a:txBody>
                    <a:bodyPr/>
                    <a:lstStyle/>
                    <a:p>
                      <a:r>
                        <a:rPr lang="en-US" sz="2000" dirty="0" smtClean="0"/>
                        <a:t>Head2</a:t>
                      </a:r>
                      <a:endParaRPr lang="en-US" sz="2000" dirty="0"/>
                    </a:p>
                  </a:txBody>
                  <a:tcPr/>
                </a:tc>
              </a:tr>
              <a:tr h="406400">
                <a:tc>
                  <a:txBody>
                    <a:bodyPr/>
                    <a:lstStyle/>
                    <a:p>
                      <a:r>
                        <a:rPr lang="en-US" sz="2000" dirty="0" smtClean="0"/>
                        <a:t>… … </a:t>
                      </a:r>
                      <a:endParaRPr lang="en-US" sz="2000" dirty="0"/>
                    </a:p>
                  </a:txBody>
                  <a:tcPr/>
                </a:tc>
                <a:tc>
                  <a:txBody>
                    <a:bodyPr/>
                    <a:lstStyle/>
                    <a:p>
                      <a:r>
                        <a:rPr lang="en-US" sz="2000" dirty="0" smtClean="0"/>
                        <a:t>… …</a:t>
                      </a:r>
                      <a:endParaRPr lang="en-US" sz="2000"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191873933"/>
              </p:ext>
            </p:extLst>
          </p:nvPr>
        </p:nvGraphicFramePr>
        <p:xfrm>
          <a:off x="1331640" y="4797152"/>
          <a:ext cx="6096000" cy="792480"/>
        </p:xfrm>
        <a:graphic>
          <a:graphicData uri="http://schemas.openxmlformats.org/drawingml/2006/table">
            <a:tbl>
              <a:tblPr firstRow="1" bandRow="1">
                <a:tableStyleId>{5C22544A-7EE6-4342-B048-85BDC9FD1C3A}</a:tableStyleId>
              </a:tblPr>
              <a:tblGrid>
                <a:gridCol w="609600"/>
                <a:gridCol w="609600"/>
                <a:gridCol w="609600"/>
                <a:gridCol w="609600"/>
                <a:gridCol w="609600"/>
                <a:gridCol w="609600"/>
                <a:gridCol w="609600"/>
                <a:gridCol w="609600"/>
                <a:gridCol w="609600"/>
                <a:gridCol w="609600"/>
              </a:tblGrid>
              <a:tr h="370840">
                <a:tc gridSpan="10">
                  <a:txBody>
                    <a:bodyPr/>
                    <a:lstStyle/>
                    <a:p>
                      <a:pPr algn="ctr"/>
                      <a:r>
                        <a:rPr lang="en-US" sz="2000" dirty="0" smtClean="0"/>
                        <a:t>Circular</a:t>
                      </a:r>
                      <a:r>
                        <a:rPr lang="en-US" sz="2000" baseline="0" dirty="0" smtClean="0"/>
                        <a:t> B</a:t>
                      </a:r>
                      <a:r>
                        <a:rPr lang="en-US" sz="2000" dirty="0" smtClean="0"/>
                        <a:t>uffer</a:t>
                      </a:r>
                      <a:endParaRPr lang="en-US" sz="2000" dirty="0"/>
                    </a:p>
                  </a:txBody>
                  <a:tcPr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370840">
                <a:tc>
                  <a:txBody>
                    <a:bodyPr/>
                    <a:lstStyle/>
                    <a:p>
                      <a:pPr algn="ctr"/>
                      <a:r>
                        <a:rPr lang="en-US" sz="2000" dirty="0" smtClean="0"/>
                        <a:t>… …</a:t>
                      </a:r>
                      <a:endParaRPr lang="en-US" sz="2000" dirty="0"/>
                    </a:p>
                  </a:txBody>
                  <a:tcPr anchor="ctr"/>
                </a:tc>
                <a:tc>
                  <a:txBody>
                    <a:bodyPr/>
                    <a:lstStyle/>
                    <a:p>
                      <a:pPr algn="ctr"/>
                      <a:r>
                        <a:rPr lang="en-US" sz="2000" dirty="0" smtClean="0"/>
                        <a:t>1</a:t>
                      </a:r>
                      <a:endParaRPr lang="en-US" sz="2000" dirty="0"/>
                    </a:p>
                  </a:txBody>
                  <a:tcPr anchor="ctr"/>
                </a:tc>
                <a:tc>
                  <a:txBody>
                    <a:bodyPr/>
                    <a:lstStyle/>
                    <a:p>
                      <a:pPr algn="ctr"/>
                      <a:r>
                        <a:rPr lang="en-US" sz="2000" dirty="0" smtClean="0"/>
                        <a:t>1</a:t>
                      </a:r>
                      <a:endParaRPr lang="en-US" sz="2000" dirty="0"/>
                    </a:p>
                  </a:txBody>
                  <a:tcPr anchor="ctr"/>
                </a:tc>
                <a:tc>
                  <a:txBody>
                    <a:bodyPr/>
                    <a:lstStyle/>
                    <a:p>
                      <a:pPr algn="ctr"/>
                      <a:r>
                        <a:rPr lang="en-US" sz="2000" dirty="0" smtClean="0"/>
                        <a:t>1</a:t>
                      </a:r>
                      <a:endParaRPr lang="en-US" sz="2000" dirty="0"/>
                    </a:p>
                  </a:txBody>
                  <a:tcPr anchor="ctr"/>
                </a:tc>
                <a:tc>
                  <a:txBody>
                    <a:bodyPr/>
                    <a:lstStyle/>
                    <a:p>
                      <a:pPr algn="ctr"/>
                      <a:r>
                        <a:rPr lang="en-US" sz="2000" dirty="0" smtClean="0"/>
                        <a:t>0</a:t>
                      </a:r>
                      <a:endParaRPr lang="en-US" sz="2000" dirty="0"/>
                    </a:p>
                  </a:txBody>
                  <a:tcPr anchor="ctr"/>
                </a:tc>
                <a:tc>
                  <a:txBody>
                    <a:bodyPr/>
                    <a:lstStyle/>
                    <a:p>
                      <a:pPr algn="ctr"/>
                      <a:r>
                        <a:rPr lang="en-US" sz="2000" dirty="0" smtClean="0"/>
                        <a:t>1</a:t>
                      </a:r>
                      <a:endParaRPr lang="en-US" sz="2000" dirty="0"/>
                    </a:p>
                  </a:txBody>
                  <a:tcPr anchor="ctr"/>
                </a:tc>
                <a:tc>
                  <a:txBody>
                    <a:bodyPr/>
                    <a:lstStyle/>
                    <a:p>
                      <a:pPr algn="ctr"/>
                      <a:r>
                        <a:rPr lang="en-US" sz="2000" dirty="0" smtClean="0"/>
                        <a:t>1</a:t>
                      </a:r>
                      <a:endParaRPr lang="en-US" sz="2000" dirty="0"/>
                    </a:p>
                  </a:txBody>
                  <a:tcPr anchor="ctr"/>
                </a:tc>
                <a:tc>
                  <a:txBody>
                    <a:bodyPr/>
                    <a:lstStyle/>
                    <a:p>
                      <a:pPr algn="ctr"/>
                      <a:r>
                        <a:rPr lang="en-US" sz="2000" dirty="0" smtClean="0">
                          <a:solidFill>
                            <a:srgbClr val="FF0000"/>
                          </a:solidFill>
                        </a:rPr>
                        <a:t>0</a:t>
                      </a:r>
                      <a:endParaRPr lang="en-US" sz="2000" dirty="0">
                        <a:solidFill>
                          <a:srgbClr val="FF0000"/>
                        </a:solidFill>
                      </a:endParaRPr>
                    </a:p>
                  </a:txBody>
                  <a:tcPr anchor="ctr"/>
                </a:tc>
                <a:tc>
                  <a:txBody>
                    <a:bodyPr/>
                    <a:lstStyle/>
                    <a:p>
                      <a:pPr algn="ctr"/>
                      <a:endParaRPr lang="en-US" sz="2000" dirty="0"/>
                    </a:p>
                  </a:txBody>
                  <a:tcPr anchor="ctr"/>
                </a:tc>
                <a:tc>
                  <a:txBody>
                    <a:bodyPr/>
                    <a:lstStyle/>
                    <a:p>
                      <a:pPr algn="ctr"/>
                      <a:r>
                        <a:rPr lang="en-US" sz="2000" dirty="0" smtClean="0"/>
                        <a:t>… …</a:t>
                      </a:r>
                      <a:endParaRPr lang="en-US" sz="2000" dirty="0"/>
                    </a:p>
                  </a:txBody>
                  <a:tcPr anchor="ctr"/>
                </a:tc>
              </a:tr>
            </a:tbl>
          </a:graphicData>
        </a:graphic>
      </p:graphicFrame>
      <p:sp>
        <p:nvSpPr>
          <p:cNvPr id="11" name="Rectangle 10"/>
          <p:cNvSpPr/>
          <p:nvPr/>
        </p:nvSpPr>
        <p:spPr>
          <a:xfrm>
            <a:off x="6300192" y="5507940"/>
            <a:ext cx="390364" cy="369332"/>
          </a:xfrm>
          <a:prstGeom prst="rect">
            <a:avLst/>
          </a:prstGeom>
        </p:spPr>
        <p:txBody>
          <a:bodyPr wrap="none">
            <a:spAutoFit/>
          </a:bodyPr>
          <a:lstStyle/>
          <a:p>
            <a:r>
              <a:rPr lang="en-US" dirty="0">
                <a:latin typeface="Wingdings"/>
                <a:ea typeface="Wingdings"/>
                <a:cs typeface="Wingdings"/>
              </a:rPr>
              <a:t></a:t>
            </a:r>
            <a:endParaRPr lang="en-US" dirty="0"/>
          </a:p>
        </p:txBody>
      </p:sp>
      <p:sp>
        <p:nvSpPr>
          <p:cNvPr id="12" name="TextBox 11"/>
          <p:cNvSpPr txBox="1"/>
          <p:nvPr/>
        </p:nvSpPr>
        <p:spPr>
          <a:xfrm>
            <a:off x="6012160" y="5733256"/>
            <a:ext cx="936104" cy="400110"/>
          </a:xfrm>
          <a:prstGeom prst="rect">
            <a:avLst/>
          </a:prstGeom>
          <a:noFill/>
        </p:spPr>
        <p:txBody>
          <a:bodyPr wrap="square" rtlCol="0">
            <a:spAutoFit/>
          </a:bodyPr>
          <a:lstStyle/>
          <a:p>
            <a:pPr algn="ctr"/>
            <a:r>
              <a:rPr lang="en-US" sz="2000" b="1" dirty="0"/>
              <a:t>T</a:t>
            </a:r>
            <a:r>
              <a:rPr lang="en-US" sz="2000" b="1" dirty="0" smtClean="0"/>
              <a:t>ail</a:t>
            </a:r>
            <a:endParaRPr lang="en-US" sz="2000" b="1" dirty="0"/>
          </a:p>
        </p:txBody>
      </p:sp>
      <p:sp>
        <p:nvSpPr>
          <p:cNvPr id="13" name="Oval Callout 12"/>
          <p:cNvSpPr/>
          <p:nvPr/>
        </p:nvSpPr>
        <p:spPr>
          <a:xfrm>
            <a:off x="1835696" y="2348880"/>
            <a:ext cx="1345351" cy="694432"/>
          </a:xfrm>
          <a:prstGeom prst="wedgeEllipseCallout">
            <a:avLst/>
          </a:prstGeom>
          <a:solidFill>
            <a:schemeClr val="bg1"/>
          </a:solidFill>
          <a:ln/>
        </p:spPr>
        <p:style>
          <a:lnRef idx="1">
            <a:schemeClr val="accent1"/>
          </a:lnRef>
          <a:fillRef idx="3">
            <a:schemeClr val="accent1"/>
          </a:fillRef>
          <a:effectRef idx="2">
            <a:schemeClr val="accent1"/>
          </a:effectRef>
          <a:fontRef idx="minor">
            <a:schemeClr val="lt1"/>
          </a:fontRef>
        </p:style>
        <p:txBody>
          <a:bodyPr/>
          <a:lstStyle/>
          <a:p>
            <a:r>
              <a:rPr lang="en-US" sz="2000" dirty="0">
                <a:solidFill>
                  <a:schemeClr val="tx1"/>
                </a:solidFill>
              </a:rPr>
              <a:t>t</a:t>
            </a:r>
            <a:r>
              <a:rPr lang="en-US" sz="2000" dirty="0" smtClean="0">
                <a:solidFill>
                  <a:schemeClr val="tx1"/>
                </a:solidFill>
              </a:rPr>
              <a:t>aken</a:t>
            </a:r>
            <a:endParaRPr lang="en-US" sz="2000" dirty="0">
              <a:solidFill>
                <a:schemeClr val="tx1"/>
              </a:solidFill>
            </a:endParaRPr>
          </a:p>
        </p:txBody>
      </p:sp>
      <p:sp>
        <p:nvSpPr>
          <p:cNvPr id="14" name="Multiply 13"/>
          <p:cNvSpPr/>
          <p:nvPr/>
        </p:nvSpPr>
        <p:spPr>
          <a:xfrm>
            <a:off x="2627784" y="2276872"/>
            <a:ext cx="822960" cy="822960"/>
          </a:xfrm>
          <a:prstGeom prst="mathMultiply">
            <a:avLst/>
          </a:prstGeom>
          <a:solidFill>
            <a:srgbClr val="FF0000"/>
          </a:solid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ounded Rectangle 14"/>
          <p:cNvSpPr/>
          <p:nvPr/>
        </p:nvSpPr>
        <p:spPr>
          <a:xfrm>
            <a:off x="3419872" y="3068960"/>
            <a:ext cx="2088232" cy="576064"/>
          </a:xfrm>
          <a:prstGeom prst="roundRect">
            <a:avLst/>
          </a:prstGeom>
          <a:noFill/>
          <a:ln/>
        </p:spPr>
        <p:style>
          <a:lnRef idx="1">
            <a:schemeClr val="accent1"/>
          </a:lnRef>
          <a:fillRef idx="3">
            <a:schemeClr val="accent1"/>
          </a:fillRef>
          <a:effectRef idx="2">
            <a:schemeClr val="accent1"/>
          </a:effectRef>
          <a:fontRef idx="minor">
            <a:schemeClr val="lt1"/>
          </a:fontRef>
        </p:style>
        <p:txBody>
          <a:bodyPr anchor="ctr"/>
          <a:lstStyle/>
          <a:p>
            <a:pPr algn="ctr"/>
            <a:r>
              <a:rPr lang="en-US" sz="2000" dirty="0" smtClean="0">
                <a:solidFill>
                  <a:schemeClr val="tx1"/>
                </a:solidFill>
              </a:rPr>
              <a:t>Hash(CPU State)</a:t>
            </a:r>
            <a:endParaRPr lang="en-US" sz="2000" dirty="0">
              <a:solidFill>
                <a:schemeClr val="tx1"/>
              </a:solidFill>
            </a:endParaRPr>
          </a:p>
        </p:txBody>
      </p:sp>
      <p:cxnSp>
        <p:nvCxnSpPr>
          <p:cNvPr id="17" name="Straight Connector 16"/>
          <p:cNvCxnSpPr>
            <a:stCxn id="15" idx="3"/>
            <a:endCxn id="9" idx="1"/>
          </p:cNvCxnSpPr>
          <p:nvPr/>
        </p:nvCxnSpPr>
        <p:spPr>
          <a:xfrm flipV="1">
            <a:off x="5508104" y="3292872"/>
            <a:ext cx="648072" cy="64120"/>
          </a:xfrm>
          <a:prstGeom prst="line">
            <a:avLst/>
          </a:prstGeom>
          <a:ln w="38100" cmpd="sng">
            <a:tailEnd type="triangle" w="lg"/>
          </a:ln>
        </p:spPr>
        <p:style>
          <a:lnRef idx="2">
            <a:schemeClr val="accent1"/>
          </a:lnRef>
          <a:fillRef idx="0">
            <a:schemeClr val="accent1"/>
          </a:fillRef>
          <a:effectRef idx="1">
            <a:schemeClr val="accent1"/>
          </a:effectRef>
          <a:fontRef idx="minor">
            <a:schemeClr val="tx1"/>
          </a:fontRef>
        </p:style>
      </p:cxnSp>
      <p:sp>
        <p:nvSpPr>
          <p:cNvPr id="6" name="Slide Number Placeholder 5"/>
          <p:cNvSpPr>
            <a:spLocks noGrp="1"/>
          </p:cNvSpPr>
          <p:nvPr>
            <p:ph type="sldNum" sz="quarter" idx="12"/>
          </p:nvPr>
        </p:nvSpPr>
        <p:spPr/>
        <p:txBody>
          <a:bodyPr/>
          <a:lstStyle/>
          <a:p>
            <a:fld id="{B79A3DA4-3E46-45AF-808A-D7FF9D1D755F}" type="slidenum">
              <a:rPr lang="en-US" smtClean="0"/>
              <a:pPr/>
              <a:t>9</a:t>
            </a:fld>
            <a:endParaRPr lang="en-US"/>
          </a:p>
        </p:txBody>
      </p:sp>
    </p:spTree>
    <p:extLst>
      <p:ext uri="{BB962C8B-B14F-4D97-AF65-F5344CB8AC3E}">
        <p14:creationId xmlns:p14="http://schemas.microsoft.com/office/powerpoint/2010/main" val="3261714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tns:customPropertyEditors xmlns:tns="http://schemas.microsoft.com/office/2006/customDocumentInformationPanel">
  <tns:showOnOpen>false</tns:showOnOpen>
  <tns:defaultPropertyEditorNamespace>Standard properties</tns:defaultPropertyEditorNamespace>
</tns:customPropertyEditors>
</file>

<file path=customXml/itemProps1.xml><?xml version="1.0" encoding="utf-8"?>
<ds:datastoreItem xmlns:ds="http://schemas.openxmlformats.org/officeDocument/2006/customXml" ds:itemID="{F3695433-FFAA-4056-A646-A00B780CE494}">
  <ds:schemaRefs>
    <ds:schemaRef ds:uri="http://schemas.microsoft.com/office/2006/customDocumentInformationPanel"/>
  </ds:schemaRefs>
</ds:datastoreItem>
</file>

<file path=docProps/app.xml><?xml version="1.0" encoding="utf-8"?>
<Properties xmlns="http://schemas.openxmlformats.org/officeDocument/2006/extended-properties" xmlns:vt="http://schemas.openxmlformats.org/officeDocument/2006/docPropsVTypes">
  <Template/>
  <TotalTime>24987</TotalTime>
  <Words>2310</Words>
  <Application>Microsoft Macintosh PowerPoint</Application>
  <PresentationFormat>On-screen Show (4:3)</PresentationFormat>
  <Paragraphs>368</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1_Office Theme</vt:lpstr>
      <vt:lpstr>Temporal Stream Branch Predictor (TS Predictor)</vt:lpstr>
      <vt:lpstr>Temporal Streaming</vt:lpstr>
      <vt:lpstr>The TS Predictor</vt:lpstr>
      <vt:lpstr>Outline</vt:lpstr>
      <vt:lpstr>Predictor Design</vt:lpstr>
      <vt:lpstr>Predictor Design</vt:lpstr>
      <vt:lpstr>Predictor Operation</vt:lpstr>
      <vt:lpstr>Record: Circular Buffer</vt:lpstr>
      <vt:lpstr>Record: Head Table</vt:lpstr>
      <vt:lpstr>Replay Mode</vt:lpstr>
      <vt:lpstr>Replay Mode</vt:lpstr>
      <vt:lpstr>Fallback Mode</vt:lpstr>
      <vt:lpstr>Outline</vt:lpstr>
      <vt:lpstr>Submitted Implementation</vt:lpstr>
      <vt:lpstr>Predictor Accuracies</vt:lpstr>
      <vt:lpstr>Conclusions and Future Plans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COMPAS</dc:title>
  <dc:creator>COMPAS</dc:creator>
  <cp:lastModifiedBy>Yongming Shen</cp:lastModifiedBy>
  <cp:revision>825</cp:revision>
  <dcterms:created xsi:type="dcterms:W3CDTF">2012-09-21T01:57:31Z</dcterms:created>
  <dcterms:modified xsi:type="dcterms:W3CDTF">2014-06-14T00:01:51Z</dcterms:modified>
</cp:coreProperties>
</file>