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332" r:id="rId3"/>
    <p:sldId id="329" r:id="rId4"/>
    <p:sldId id="330" r:id="rId5"/>
    <p:sldId id="331" r:id="rId6"/>
    <p:sldId id="336" r:id="rId7"/>
    <p:sldId id="344" r:id="rId8"/>
    <p:sldId id="337" r:id="rId9"/>
    <p:sldId id="347" r:id="rId10"/>
    <p:sldId id="345" r:id="rId11"/>
    <p:sldId id="339" r:id="rId12"/>
    <p:sldId id="346" r:id="rId13"/>
    <p:sldId id="340" r:id="rId14"/>
    <p:sldId id="341" r:id="rId15"/>
    <p:sldId id="342" r:id="rId16"/>
    <p:sldId id="343" r:id="rId17"/>
  </p:sldIdLst>
  <p:sldSz cx="9144000" cy="6858000" type="screen4x3"/>
  <p:notesSz cx="6805613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76">
          <p15:clr>
            <a:srgbClr val="A4A3A4"/>
          </p15:clr>
        </p15:guide>
        <p15:guide id="2" pos="441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9900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424" autoAdjust="0"/>
  </p:normalViewPr>
  <p:slideViewPr>
    <p:cSldViewPr>
      <p:cViewPr varScale="1">
        <p:scale>
          <a:sx n="69" d="100"/>
          <a:sy n="69" d="100"/>
        </p:scale>
        <p:origin x="552" y="60"/>
      </p:cViewPr>
      <p:guideLst>
        <p:guide orient="horz" pos="1876"/>
        <p:guide pos="441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90012" cy="90012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54939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C21469-6EB5-4DDF-9D8A-5F27B923D1E0}" type="datetimeFigureOut">
              <a:rPr kumimoji="1" lang="ja-JP" altLang="en-US" smtClean="0"/>
              <a:pPr/>
              <a:t>2014/6/15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0562" y="4721186"/>
            <a:ext cx="5444490" cy="44727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4939" y="9440646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65D62C-CACC-4404-8402-AB6FBC8887E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417752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65D62C-CACC-4404-8402-AB6FBC8887EC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77405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65D62C-CACC-4404-8402-AB6FBC8887EC}" type="slidenum">
              <a:rPr kumimoji="1" lang="ja-JP" altLang="en-US" smtClean="0"/>
              <a:pPr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92711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65D62C-CACC-4404-8402-AB6FBC8887EC}" type="slidenum">
              <a:rPr kumimoji="1" lang="ja-JP" altLang="en-US" smtClean="0"/>
              <a:pPr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28393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65D62C-CACC-4404-8402-AB6FBC8887EC}" type="slidenum">
              <a:rPr kumimoji="1" lang="ja-JP" altLang="en-US" smtClean="0"/>
              <a:pPr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62942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65D62C-CACC-4404-8402-AB6FBC8887EC}" type="slidenum">
              <a:rPr kumimoji="1" lang="ja-JP" altLang="en-US" smtClean="0"/>
              <a:pPr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4312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65D62C-CACC-4404-8402-AB6FBC8887EC}" type="slidenum">
              <a:rPr kumimoji="1" lang="ja-JP" altLang="en-US" smtClean="0"/>
              <a:pPr/>
              <a:t>12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87859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65D62C-CACC-4404-8402-AB6FBC8887EC}" type="slidenum">
              <a:rPr kumimoji="1" lang="ja-JP" altLang="en-US" smtClean="0"/>
              <a:pPr/>
              <a:t>14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18943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タイトル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9" name="サブタイトル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ja-JP" altLang="en-US" smtClean="0"/>
              <a:t>マスタ サブタイトルの書式設定</a:t>
            </a:r>
            <a:endParaRPr kumimoji="0" lang="en-US"/>
          </a:p>
        </p:txBody>
      </p:sp>
      <p:sp>
        <p:nvSpPr>
          <p:cNvPr id="28" name="日付プレースホルダ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E90ED720-0104-4369-84BC-D37694168613}" type="datetimeFigureOut">
              <a:rPr kumimoji="1" lang="ja-JP" altLang="en-US" smtClean="0"/>
              <a:pPr/>
              <a:t>2014/6/15</a:t>
            </a:fld>
            <a:endParaRPr kumimoji="1" lang="ja-JP" altLang="en-US"/>
          </a:p>
        </p:txBody>
      </p:sp>
      <p:sp>
        <p:nvSpPr>
          <p:cNvPr id="17" name="フッター プレースホルダ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29" name="スライド番号プレースホルダ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21" name="正方形/長方形 20"/>
          <p:cNvSpPr/>
          <p:nvPr/>
        </p:nvSpPr>
        <p:spPr>
          <a:xfrm>
            <a:off x="904875" y="3158964"/>
            <a:ext cx="7315200" cy="1769271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正方形/長方形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正方形/長方形 21"/>
          <p:cNvSpPr/>
          <p:nvPr/>
        </p:nvSpPr>
        <p:spPr>
          <a:xfrm>
            <a:off x="904875" y="3158964"/>
            <a:ext cx="228600" cy="1769271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正方形/長方形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2014/6/15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2014/6/15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7" name="直線コネクタ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二等辺三角形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直線コネクタ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2014/6/15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8" name="コンテンツ プレースホルダ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2014/6/15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正方形/長方形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2014/6/15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9" name="コンテンツ プレースホルダ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11" name="コンテンツ プレースホルダ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2014/6/15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11" name="コンテンツ プレースホルダ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13" name="コンテンツ プレースホルダ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2014/6/15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6" name="二等辺三角形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2014/6/15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5" name="直線コネクタ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二等辺三角形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2014/6/15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8" name="直線コネクタ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直線コネクタ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二等辺三角形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コンテンツ プレースホルダ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ja-JP" altLang="en-US" smtClean="0"/>
              <a:t>アイコンをクリックして図を追加</a:t>
            </a:r>
            <a:endParaRPr kumimoji="0" lang="en-US" dirty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2014/6/15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8" name="直線コネクタ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二等辺三角形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正方形/長方形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タイトル プレースホルダ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13" name="テキスト プレースホルダ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  <a:p>
            <a:pPr lvl="1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2 </a:t>
            </a:r>
            <a:r>
              <a:rPr kumimoji="0" lang="ja-JP" altLang="en-US" smtClean="0"/>
              <a:t>レベル</a:t>
            </a:r>
          </a:p>
          <a:p>
            <a:pPr lvl="2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3 </a:t>
            </a:r>
            <a:r>
              <a:rPr kumimoji="0" lang="ja-JP" altLang="en-US" smtClean="0"/>
              <a:t>レベル</a:t>
            </a:r>
          </a:p>
          <a:p>
            <a:pPr lvl="3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4 </a:t>
            </a:r>
            <a:r>
              <a:rPr kumimoji="0" lang="ja-JP" altLang="en-US" smtClean="0"/>
              <a:t>レベル</a:t>
            </a:r>
          </a:p>
          <a:p>
            <a:pPr lvl="4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5 </a:t>
            </a:r>
            <a:r>
              <a:rPr kumimoji="0" lang="ja-JP" altLang="en-US" smtClean="0"/>
              <a:t>レベル</a:t>
            </a:r>
            <a:endParaRPr kumimoji="0" lang="en-US"/>
          </a:p>
        </p:txBody>
      </p:sp>
      <p:sp>
        <p:nvSpPr>
          <p:cNvPr id="14" name="日付プレースホルダ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pPr/>
              <a:t>2014/6/15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23" name="スライド番号プレースホルダ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28" name="直線コネクタ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直線コネクタ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二等辺三角形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1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1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1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1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1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1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023392" y="3248976"/>
            <a:ext cx="7249616" cy="1620676"/>
          </a:xfrm>
        </p:spPr>
        <p:txBody>
          <a:bodyPr>
            <a:noAutofit/>
          </a:bodyPr>
          <a:lstStyle/>
          <a:p>
            <a:r>
              <a:rPr kumimoji="1" lang="en-US" altLang="ja-JP" dirty="0" smtClean="0"/>
              <a:t>Global-Local Combined Branch History</a:t>
            </a:r>
            <a:br>
              <a:rPr kumimoji="1" lang="en-US" altLang="ja-JP" dirty="0" smtClean="0"/>
            </a:br>
            <a:r>
              <a:rPr lang="en-US" altLang="ja-JP" dirty="0" smtClean="0"/>
              <a:t>The Alternative Way to Improve </a:t>
            </a:r>
            <a:br>
              <a:rPr lang="en-US" altLang="ja-JP" dirty="0" smtClean="0"/>
            </a:br>
            <a:r>
              <a:rPr lang="en-US" altLang="ja-JP" dirty="0" smtClean="0"/>
              <a:t>TAGE Branch Predictor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altLang="ja-JP" sz="2800" dirty="0" smtClean="0"/>
              <a:t>Yasuo Ishii</a:t>
            </a:r>
            <a:endParaRPr kumimoji="1" lang="en-US" altLang="ja-JP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Case 2: Worked as local history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ja-JP" dirty="0" smtClean="0"/>
              <a:t>When the </a:t>
            </a:r>
            <a:r>
              <a:rPr lang="en-US" altLang="ja-JP" dirty="0" smtClean="0"/>
              <a:t>global history does not include all local history information, </a:t>
            </a:r>
            <a:r>
              <a:rPr lang="en-US" altLang="ja-JP" dirty="0" smtClean="0"/>
              <a:t>it helps to capture some specific control flow</a:t>
            </a:r>
            <a:endParaRPr kumimoji="1" lang="ja-JP" altLang="en-US" dirty="0"/>
          </a:p>
        </p:txBody>
      </p:sp>
      <p:sp>
        <p:nvSpPr>
          <p:cNvPr id="4" name="正方形/長方形 3"/>
          <p:cNvSpPr/>
          <p:nvPr/>
        </p:nvSpPr>
        <p:spPr>
          <a:xfrm>
            <a:off x="4219268" y="2258844"/>
            <a:ext cx="720096" cy="4500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A0</a:t>
            </a:r>
          </a:p>
        </p:txBody>
      </p:sp>
      <p:sp>
        <p:nvSpPr>
          <p:cNvPr id="8" name="正方形/長方形 7"/>
          <p:cNvSpPr/>
          <p:nvPr/>
        </p:nvSpPr>
        <p:spPr>
          <a:xfrm>
            <a:off x="4932048" y="2258844"/>
            <a:ext cx="720096" cy="4500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A1</a:t>
            </a:r>
          </a:p>
        </p:txBody>
      </p:sp>
      <p:sp>
        <p:nvSpPr>
          <p:cNvPr id="10" name="正方形/長方形 9"/>
          <p:cNvSpPr/>
          <p:nvPr/>
        </p:nvSpPr>
        <p:spPr>
          <a:xfrm>
            <a:off x="4219268" y="2708904"/>
            <a:ext cx="712780" cy="4500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/>
              <a:t>B</a:t>
            </a:r>
            <a:r>
              <a:rPr lang="en-US" altLang="ja-JP" dirty="0" smtClean="0"/>
              <a:t>0</a:t>
            </a:r>
          </a:p>
        </p:txBody>
      </p:sp>
      <p:sp>
        <p:nvSpPr>
          <p:cNvPr id="13" name="正方形/長方形 12"/>
          <p:cNvSpPr/>
          <p:nvPr/>
        </p:nvSpPr>
        <p:spPr>
          <a:xfrm>
            <a:off x="4219268" y="3158964"/>
            <a:ext cx="720096" cy="4500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/>
              <a:t>C</a:t>
            </a:r>
            <a:r>
              <a:rPr lang="en-US" altLang="ja-JP" dirty="0" smtClean="0"/>
              <a:t>0</a:t>
            </a:r>
          </a:p>
        </p:txBody>
      </p:sp>
      <p:sp>
        <p:nvSpPr>
          <p:cNvPr id="14" name="正方形/長方形 13"/>
          <p:cNvSpPr/>
          <p:nvPr/>
        </p:nvSpPr>
        <p:spPr>
          <a:xfrm>
            <a:off x="4932048" y="3158964"/>
            <a:ext cx="720096" cy="4500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/>
              <a:t>C</a:t>
            </a:r>
            <a:r>
              <a:rPr lang="en-US" altLang="ja-JP" dirty="0" smtClean="0"/>
              <a:t>1</a:t>
            </a:r>
          </a:p>
        </p:txBody>
      </p:sp>
      <p:sp>
        <p:nvSpPr>
          <p:cNvPr id="16" name="正方形/長方形 15"/>
          <p:cNvSpPr/>
          <p:nvPr/>
        </p:nvSpPr>
        <p:spPr>
          <a:xfrm>
            <a:off x="4219268" y="3609024"/>
            <a:ext cx="720096" cy="4500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D0</a:t>
            </a:r>
          </a:p>
        </p:txBody>
      </p:sp>
      <p:sp>
        <p:nvSpPr>
          <p:cNvPr id="17" name="正方形/長方形 16"/>
          <p:cNvSpPr/>
          <p:nvPr/>
        </p:nvSpPr>
        <p:spPr>
          <a:xfrm>
            <a:off x="4932048" y="3609024"/>
            <a:ext cx="720096" cy="4500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D1</a:t>
            </a:r>
          </a:p>
        </p:txBody>
      </p:sp>
      <p:sp>
        <p:nvSpPr>
          <p:cNvPr id="19" name="正方形/長方形 18"/>
          <p:cNvSpPr/>
          <p:nvPr/>
        </p:nvSpPr>
        <p:spPr>
          <a:xfrm>
            <a:off x="2419028" y="4547244"/>
            <a:ext cx="720096" cy="4500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A0</a:t>
            </a:r>
          </a:p>
        </p:txBody>
      </p:sp>
      <p:sp>
        <p:nvSpPr>
          <p:cNvPr id="20" name="正方形/長方形 19"/>
          <p:cNvSpPr/>
          <p:nvPr/>
        </p:nvSpPr>
        <p:spPr>
          <a:xfrm>
            <a:off x="5292096" y="4547244"/>
            <a:ext cx="720096" cy="4500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A1</a:t>
            </a:r>
          </a:p>
        </p:txBody>
      </p:sp>
      <p:sp>
        <p:nvSpPr>
          <p:cNvPr id="21" name="正方形/長方形 20"/>
          <p:cNvSpPr/>
          <p:nvPr/>
        </p:nvSpPr>
        <p:spPr>
          <a:xfrm>
            <a:off x="4572000" y="4547244"/>
            <a:ext cx="720096" cy="4500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/>
              <a:t>B</a:t>
            </a:r>
            <a:r>
              <a:rPr lang="en-US" altLang="ja-JP" dirty="0" smtClean="0"/>
              <a:t>0</a:t>
            </a:r>
          </a:p>
        </p:txBody>
      </p:sp>
      <p:sp>
        <p:nvSpPr>
          <p:cNvPr id="22" name="正方形/長方形 21"/>
          <p:cNvSpPr/>
          <p:nvPr/>
        </p:nvSpPr>
        <p:spPr>
          <a:xfrm>
            <a:off x="3131808" y="4547244"/>
            <a:ext cx="720096" cy="4500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/>
              <a:t>C</a:t>
            </a:r>
            <a:r>
              <a:rPr lang="en-US" altLang="ja-JP" dirty="0" smtClean="0"/>
              <a:t>0</a:t>
            </a:r>
          </a:p>
        </p:txBody>
      </p:sp>
      <p:sp>
        <p:nvSpPr>
          <p:cNvPr id="23" name="正方形/長方形 22"/>
          <p:cNvSpPr/>
          <p:nvPr/>
        </p:nvSpPr>
        <p:spPr>
          <a:xfrm>
            <a:off x="6012192" y="4547244"/>
            <a:ext cx="720096" cy="4500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/>
              <a:t>C</a:t>
            </a:r>
            <a:r>
              <a:rPr lang="en-US" altLang="ja-JP" dirty="0" smtClean="0"/>
              <a:t>1</a:t>
            </a:r>
          </a:p>
        </p:txBody>
      </p:sp>
      <p:sp>
        <p:nvSpPr>
          <p:cNvPr id="24" name="正方形/長方形 23"/>
          <p:cNvSpPr/>
          <p:nvPr/>
        </p:nvSpPr>
        <p:spPr>
          <a:xfrm>
            <a:off x="7452384" y="4547244"/>
            <a:ext cx="720096" cy="4500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/>
              <a:t>C</a:t>
            </a:r>
            <a:r>
              <a:rPr lang="en-US" altLang="ja-JP" dirty="0" smtClean="0"/>
              <a:t>2</a:t>
            </a:r>
          </a:p>
        </p:txBody>
      </p:sp>
      <p:sp>
        <p:nvSpPr>
          <p:cNvPr id="25" name="正方形/長方形 24"/>
          <p:cNvSpPr/>
          <p:nvPr/>
        </p:nvSpPr>
        <p:spPr>
          <a:xfrm>
            <a:off x="6732288" y="4547244"/>
            <a:ext cx="720096" cy="4500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D1</a:t>
            </a:r>
          </a:p>
        </p:txBody>
      </p:sp>
      <p:sp>
        <p:nvSpPr>
          <p:cNvPr id="26" name="正方形/長方形 25"/>
          <p:cNvSpPr/>
          <p:nvPr/>
        </p:nvSpPr>
        <p:spPr>
          <a:xfrm>
            <a:off x="3851904" y="4547244"/>
            <a:ext cx="727412" cy="4500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D1</a:t>
            </a: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738416" y="4585520"/>
            <a:ext cx="16844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Global history</a:t>
            </a:r>
            <a:endParaRPr kumimoji="1" lang="ja-JP" altLang="en-US" dirty="0"/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2308240" y="2933934"/>
            <a:ext cx="19618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Local history</a:t>
            </a:r>
            <a:endParaRPr kumimoji="1" lang="ja-JP" altLang="en-US" dirty="0"/>
          </a:p>
        </p:txBody>
      </p:sp>
      <p:sp>
        <p:nvSpPr>
          <p:cNvPr id="29" name="正方形/長方形 28"/>
          <p:cNvSpPr/>
          <p:nvPr/>
        </p:nvSpPr>
        <p:spPr>
          <a:xfrm>
            <a:off x="7486893" y="5589288"/>
            <a:ext cx="720096" cy="45006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/>
              <a:t>B</a:t>
            </a:r>
            <a:r>
              <a:rPr lang="en-US" altLang="ja-JP" dirty="0" smtClean="0"/>
              <a:t>0</a:t>
            </a:r>
          </a:p>
        </p:txBody>
      </p:sp>
      <p:sp>
        <p:nvSpPr>
          <p:cNvPr id="30" name="正方形/長方形 29"/>
          <p:cNvSpPr/>
          <p:nvPr/>
        </p:nvSpPr>
        <p:spPr>
          <a:xfrm>
            <a:off x="8199673" y="5589288"/>
            <a:ext cx="720096" cy="45006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 err="1" smtClean="0"/>
              <a:t>Bx</a:t>
            </a:r>
            <a:endParaRPr lang="en-US" altLang="ja-JP" dirty="0" smtClean="0"/>
          </a:p>
        </p:txBody>
      </p:sp>
      <p:sp>
        <p:nvSpPr>
          <p:cNvPr id="31" name="正方形/長方形 30"/>
          <p:cNvSpPr/>
          <p:nvPr/>
        </p:nvSpPr>
        <p:spPr>
          <a:xfrm>
            <a:off x="1338884" y="5586888"/>
            <a:ext cx="720096" cy="4500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A0</a:t>
            </a:r>
          </a:p>
        </p:txBody>
      </p:sp>
      <p:sp>
        <p:nvSpPr>
          <p:cNvPr id="32" name="正方形/長方形 31"/>
          <p:cNvSpPr/>
          <p:nvPr/>
        </p:nvSpPr>
        <p:spPr>
          <a:xfrm>
            <a:off x="4211952" y="5586888"/>
            <a:ext cx="720096" cy="4500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A1</a:t>
            </a:r>
          </a:p>
        </p:txBody>
      </p:sp>
      <p:sp>
        <p:nvSpPr>
          <p:cNvPr id="33" name="正方形/長方形 32"/>
          <p:cNvSpPr/>
          <p:nvPr/>
        </p:nvSpPr>
        <p:spPr>
          <a:xfrm>
            <a:off x="3491856" y="5586888"/>
            <a:ext cx="720096" cy="45006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/>
              <a:t>B</a:t>
            </a:r>
            <a:r>
              <a:rPr lang="en-US" altLang="ja-JP" dirty="0" smtClean="0"/>
              <a:t>0</a:t>
            </a:r>
          </a:p>
        </p:txBody>
      </p:sp>
      <p:sp>
        <p:nvSpPr>
          <p:cNvPr id="34" name="正方形/長方形 33"/>
          <p:cNvSpPr/>
          <p:nvPr/>
        </p:nvSpPr>
        <p:spPr>
          <a:xfrm>
            <a:off x="2051664" y="5586888"/>
            <a:ext cx="720096" cy="4500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/>
              <a:t>C</a:t>
            </a:r>
            <a:r>
              <a:rPr lang="en-US" altLang="ja-JP" dirty="0" smtClean="0"/>
              <a:t>0</a:t>
            </a:r>
          </a:p>
        </p:txBody>
      </p:sp>
      <p:sp>
        <p:nvSpPr>
          <p:cNvPr id="35" name="正方形/長方形 34"/>
          <p:cNvSpPr/>
          <p:nvPr/>
        </p:nvSpPr>
        <p:spPr>
          <a:xfrm>
            <a:off x="4932048" y="5586888"/>
            <a:ext cx="720096" cy="4500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/>
              <a:t>C</a:t>
            </a:r>
            <a:r>
              <a:rPr lang="en-US" altLang="ja-JP" dirty="0" smtClean="0"/>
              <a:t>1</a:t>
            </a:r>
          </a:p>
        </p:txBody>
      </p:sp>
      <p:sp>
        <p:nvSpPr>
          <p:cNvPr id="36" name="正方形/長方形 35"/>
          <p:cNvSpPr/>
          <p:nvPr/>
        </p:nvSpPr>
        <p:spPr>
          <a:xfrm>
            <a:off x="6372240" y="5586888"/>
            <a:ext cx="720096" cy="4500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/>
              <a:t>C</a:t>
            </a:r>
            <a:r>
              <a:rPr lang="en-US" altLang="ja-JP" dirty="0" smtClean="0"/>
              <a:t>2</a:t>
            </a:r>
          </a:p>
        </p:txBody>
      </p:sp>
      <p:sp>
        <p:nvSpPr>
          <p:cNvPr id="37" name="正方形/長方形 36"/>
          <p:cNvSpPr/>
          <p:nvPr/>
        </p:nvSpPr>
        <p:spPr>
          <a:xfrm>
            <a:off x="5652144" y="5586888"/>
            <a:ext cx="720096" cy="4500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D1</a:t>
            </a:r>
          </a:p>
        </p:txBody>
      </p:sp>
      <p:sp>
        <p:nvSpPr>
          <p:cNvPr id="38" name="正方形/長方形 37"/>
          <p:cNvSpPr/>
          <p:nvPr/>
        </p:nvSpPr>
        <p:spPr>
          <a:xfrm>
            <a:off x="2771760" y="5586888"/>
            <a:ext cx="727412" cy="4500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D0</a:t>
            </a: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7126845" y="5627252"/>
            <a:ext cx="360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+</a:t>
            </a:r>
            <a:endParaRPr kumimoji="1" lang="ja-JP" altLang="en-US" dirty="0"/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555761" y="5217556"/>
            <a:ext cx="38964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Global-local combined history for B</a:t>
            </a:r>
            <a:endParaRPr kumimoji="1" lang="ja-JP" altLang="en-US" dirty="0"/>
          </a:p>
        </p:txBody>
      </p:sp>
      <p:sp>
        <p:nvSpPr>
          <p:cNvPr id="41" name="正方形/長方形 40"/>
          <p:cNvSpPr/>
          <p:nvPr/>
        </p:nvSpPr>
        <p:spPr>
          <a:xfrm>
            <a:off x="4932048" y="2708904"/>
            <a:ext cx="720096" cy="4500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 err="1" smtClean="0"/>
              <a:t>B</a:t>
            </a:r>
            <a:r>
              <a:rPr lang="en-US" altLang="ja-JP" dirty="0" err="1"/>
              <a:t>x</a:t>
            </a:r>
            <a:endParaRPr lang="en-US" altLang="ja-JP" dirty="0" smtClean="0"/>
          </a:p>
        </p:txBody>
      </p:sp>
      <p:sp>
        <p:nvSpPr>
          <p:cNvPr id="42" name="角丸四角形吹き出し 41"/>
          <p:cNvSpPr/>
          <p:nvPr/>
        </p:nvSpPr>
        <p:spPr>
          <a:xfrm>
            <a:off x="5849423" y="2460338"/>
            <a:ext cx="3074120" cy="1685855"/>
          </a:xfrm>
          <a:prstGeom prst="wedgeRoundRectCallout">
            <a:avLst>
              <a:gd name="adj1" fmla="val 40347"/>
              <a:gd name="adj2" fmla="val 140722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When some local history did not appeared in global history, </a:t>
            </a:r>
            <a:r>
              <a:rPr lang="en-US" altLang="ja-JP" dirty="0" smtClean="0"/>
              <a:t>This information </a:t>
            </a:r>
            <a:r>
              <a:rPr lang="en-US" altLang="ja-JP" dirty="0" smtClean="0"/>
              <a:t>helps to capture the some special structure</a:t>
            </a:r>
            <a:endParaRPr kumimoji="1" lang="ja-JP" altLang="en-US" dirty="0"/>
          </a:p>
        </p:txBody>
      </p:sp>
      <p:cxnSp>
        <p:nvCxnSpPr>
          <p:cNvPr id="43" name="曲線コネクタ 42"/>
          <p:cNvCxnSpPr>
            <a:stCxn id="29" idx="2"/>
            <a:endCxn id="33" idx="2"/>
          </p:cNvCxnSpPr>
          <p:nvPr/>
        </p:nvCxnSpPr>
        <p:spPr>
          <a:xfrm rot="5400000" flipH="1">
            <a:off x="5848223" y="4040630"/>
            <a:ext cx="2400" cy="3995037"/>
          </a:xfrm>
          <a:prstGeom prst="curvedConnector3">
            <a:avLst>
              <a:gd name="adj1" fmla="val -9525000"/>
            </a:avLst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19674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Other Optimization Techniques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ja-JP" dirty="0" smtClean="0"/>
              <a:t>Existing Optimizations</a:t>
            </a:r>
          </a:p>
          <a:p>
            <a:pPr lvl="1"/>
            <a:r>
              <a:rPr lang="en-US" altLang="ja-JP" dirty="0" smtClean="0"/>
              <a:t>Statistical corrector predictor</a:t>
            </a:r>
          </a:p>
          <a:p>
            <a:pPr lvl="1"/>
            <a:r>
              <a:rPr lang="en-US" altLang="ja-JP" dirty="0" smtClean="0"/>
              <a:t>Table Interleaving</a:t>
            </a:r>
          </a:p>
          <a:p>
            <a:pPr lvl="1"/>
            <a:r>
              <a:rPr lang="en-US" altLang="ja-JP" dirty="0" smtClean="0"/>
              <a:t>Loop predictor</a:t>
            </a:r>
          </a:p>
          <a:p>
            <a:pPr lvl="1"/>
            <a:r>
              <a:rPr lang="en-US" altLang="ja-JP" dirty="0" smtClean="0"/>
              <a:t>Special </a:t>
            </a:r>
            <a:r>
              <a:rPr lang="en-US" altLang="ja-JP" dirty="0" smtClean="0"/>
              <a:t>history </a:t>
            </a:r>
            <a:r>
              <a:rPr lang="en-US" altLang="ja-JP" dirty="0"/>
              <a:t>t</a:t>
            </a:r>
            <a:r>
              <a:rPr lang="en-US" altLang="ja-JP" dirty="0" smtClean="0"/>
              <a:t>reatment </a:t>
            </a:r>
            <a:r>
              <a:rPr lang="en-US" altLang="ja-JP" dirty="0" smtClean="0"/>
              <a:t>for CALL / RETURN</a:t>
            </a:r>
          </a:p>
          <a:p>
            <a:endParaRPr kumimoji="1" lang="en-US" altLang="ja-JP" dirty="0" smtClean="0"/>
          </a:p>
          <a:p>
            <a:r>
              <a:rPr kumimoji="1" lang="en-US" altLang="ja-JP" dirty="0" smtClean="0"/>
              <a:t>Additional Optimizations</a:t>
            </a:r>
          </a:p>
          <a:p>
            <a:pPr lvl="1"/>
            <a:r>
              <a:rPr lang="en-US" altLang="ja-JP" dirty="0" smtClean="0"/>
              <a:t>Pseudo tagged components</a:t>
            </a:r>
            <a:endParaRPr kumimoji="1" lang="en-US" altLang="ja-JP" dirty="0" smtClean="0"/>
          </a:p>
          <a:p>
            <a:pPr lvl="1"/>
            <a:r>
              <a:rPr lang="en-US" altLang="ja-JP" dirty="0" smtClean="0"/>
              <a:t>Dedicated UA counter</a:t>
            </a:r>
          </a:p>
          <a:p>
            <a:pPr lvl="1"/>
            <a:r>
              <a:rPr lang="en-US" altLang="ja-JP" dirty="0" smtClean="0"/>
              <a:t>Tag </a:t>
            </a:r>
            <a:r>
              <a:rPr lang="en-US" altLang="ja-JP" dirty="0" smtClean="0"/>
              <a:t>hashing</a:t>
            </a:r>
            <a:endParaRPr lang="en-US" altLang="ja-JP" dirty="0" smtClean="0"/>
          </a:p>
          <a:p>
            <a:pPr lvl="1"/>
            <a:endParaRPr kumimoji="1"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2240440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Pseudo tagged component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ja-JP" dirty="0" smtClean="0"/>
              <a:t>Pseudo </a:t>
            </a:r>
            <a:r>
              <a:rPr lang="en-US" altLang="ja-JP" dirty="0" smtClean="0"/>
              <a:t>tagged component </a:t>
            </a:r>
            <a:r>
              <a:rPr lang="en-US" altLang="ja-JP" dirty="0" smtClean="0"/>
              <a:t>is the tagged component which uses </a:t>
            </a:r>
            <a:r>
              <a:rPr lang="en-US" altLang="ja-JP" dirty="0" smtClean="0"/>
              <a:t>only PC for </a:t>
            </a:r>
            <a:r>
              <a:rPr lang="en-US" altLang="ja-JP" dirty="0" smtClean="0"/>
              <a:t>its table lookup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It helps to </a:t>
            </a:r>
            <a:r>
              <a:rPr lang="en-US" altLang="ja-JP" dirty="0" smtClean="0"/>
              <a:t>reduce the performance impact of </a:t>
            </a:r>
            <a:r>
              <a:rPr lang="en-US" altLang="ja-JP" dirty="0" smtClean="0"/>
              <a:t>the starvation of </a:t>
            </a:r>
            <a:r>
              <a:rPr lang="en-US" altLang="ja-JP" dirty="0" smtClean="0"/>
              <a:t>the base </a:t>
            </a:r>
            <a:r>
              <a:rPr lang="en-US" altLang="ja-JP" dirty="0" smtClean="0"/>
              <a:t>component </a:t>
            </a:r>
            <a:r>
              <a:rPr lang="en-US" altLang="ja-JP" dirty="0" smtClean="0"/>
              <a:t>entries</a:t>
            </a:r>
            <a:endParaRPr lang="en-US" altLang="ja-JP" dirty="0" smtClean="0"/>
          </a:p>
        </p:txBody>
      </p:sp>
      <p:sp>
        <p:nvSpPr>
          <p:cNvPr id="4" name="正方形/長方形 3"/>
          <p:cNvSpPr/>
          <p:nvPr/>
        </p:nvSpPr>
        <p:spPr>
          <a:xfrm>
            <a:off x="3413783" y="3249795"/>
            <a:ext cx="720096" cy="108014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200" dirty="0" smtClean="0"/>
              <a:t>Base</a:t>
            </a:r>
          </a:p>
          <a:p>
            <a:pPr algn="ctr"/>
            <a:r>
              <a:rPr lang="en-US" altLang="ja-JP" sz="1200" dirty="0" err="1" smtClean="0"/>
              <a:t>tagless</a:t>
            </a:r>
            <a:endParaRPr lang="en-US" altLang="ja-JP" sz="1200" dirty="0" smtClean="0"/>
          </a:p>
        </p:txBody>
      </p:sp>
      <p:sp>
        <p:nvSpPr>
          <p:cNvPr id="5" name="正方形/長方形 4"/>
          <p:cNvSpPr/>
          <p:nvPr/>
        </p:nvSpPr>
        <p:spPr>
          <a:xfrm>
            <a:off x="4493927" y="3250614"/>
            <a:ext cx="720096" cy="108014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200" dirty="0" smtClean="0"/>
              <a:t>Tagged</a:t>
            </a:r>
          </a:p>
          <a:p>
            <a:pPr algn="ctr"/>
            <a:r>
              <a:rPr lang="en-US" altLang="ja-JP" sz="1200" dirty="0" smtClean="0"/>
              <a:t> </a:t>
            </a:r>
            <a:r>
              <a:rPr lang="en-US" altLang="ja-JP" sz="1200" dirty="0" smtClean="0"/>
              <a:t>G=0</a:t>
            </a:r>
            <a:endParaRPr lang="en-US" altLang="ja-JP" sz="1200" dirty="0" smtClean="0"/>
          </a:p>
        </p:txBody>
      </p:sp>
      <p:sp>
        <p:nvSpPr>
          <p:cNvPr id="6" name="正方形/長方形 5"/>
          <p:cNvSpPr/>
          <p:nvPr/>
        </p:nvSpPr>
        <p:spPr>
          <a:xfrm>
            <a:off x="5562132" y="3248976"/>
            <a:ext cx="720096" cy="108014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200" dirty="0" smtClean="0"/>
              <a:t>Tagged</a:t>
            </a:r>
          </a:p>
          <a:p>
            <a:pPr algn="ctr"/>
            <a:r>
              <a:rPr lang="en-US" altLang="ja-JP" sz="1200" dirty="0"/>
              <a:t>G</a:t>
            </a:r>
            <a:r>
              <a:rPr lang="en-US" altLang="ja-JP" sz="1200" dirty="0" smtClean="0"/>
              <a:t>=2</a:t>
            </a:r>
            <a:endParaRPr lang="en-US" altLang="ja-JP" sz="1200" dirty="0" smtClean="0"/>
          </a:p>
        </p:txBody>
      </p:sp>
      <p:sp>
        <p:nvSpPr>
          <p:cNvPr id="7" name="正方形/長方形 6"/>
          <p:cNvSpPr/>
          <p:nvPr/>
        </p:nvSpPr>
        <p:spPr>
          <a:xfrm>
            <a:off x="6642276" y="3249795"/>
            <a:ext cx="720096" cy="108014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200" dirty="0" smtClean="0"/>
              <a:t>Tagged</a:t>
            </a:r>
          </a:p>
          <a:p>
            <a:pPr algn="ctr"/>
            <a:r>
              <a:rPr lang="en-US" altLang="ja-JP" sz="1200" dirty="0"/>
              <a:t>G</a:t>
            </a:r>
            <a:r>
              <a:rPr lang="en-US" altLang="ja-JP" sz="1200" dirty="0" smtClean="0"/>
              <a:t>=4</a:t>
            </a:r>
            <a:endParaRPr lang="en-US" altLang="ja-JP" sz="1200" dirty="0" smtClean="0"/>
          </a:p>
        </p:txBody>
      </p:sp>
      <p:sp>
        <p:nvSpPr>
          <p:cNvPr id="8" name="正方形/長方形 7"/>
          <p:cNvSpPr/>
          <p:nvPr/>
        </p:nvSpPr>
        <p:spPr>
          <a:xfrm>
            <a:off x="4673951" y="4555595"/>
            <a:ext cx="360048" cy="19098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9" name="直線矢印コネクタ 8"/>
          <p:cNvCxnSpPr>
            <a:stCxn id="5" idx="2"/>
            <a:endCxn id="8" idx="0"/>
          </p:cNvCxnSpPr>
          <p:nvPr/>
        </p:nvCxnSpPr>
        <p:spPr>
          <a:xfrm>
            <a:off x="4853975" y="4330758"/>
            <a:ext cx="0" cy="224837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10" name="正方形/長方形 9"/>
          <p:cNvSpPr/>
          <p:nvPr/>
        </p:nvSpPr>
        <p:spPr>
          <a:xfrm>
            <a:off x="4313903" y="4555595"/>
            <a:ext cx="360048" cy="19098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/>
          <p:cNvSpPr/>
          <p:nvPr/>
        </p:nvSpPr>
        <p:spPr>
          <a:xfrm>
            <a:off x="5742156" y="4926599"/>
            <a:ext cx="360048" cy="19098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2" name="直線矢印コネクタ 11"/>
          <p:cNvCxnSpPr>
            <a:stCxn id="6" idx="2"/>
            <a:endCxn id="11" idx="0"/>
          </p:cNvCxnSpPr>
          <p:nvPr/>
        </p:nvCxnSpPr>
        <p:spPr>
          <a:xfrm>
            <a:off x="5922180" y="4329120"/>
            <a:ext cx="0" cy="59747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13" name="正方形/長方形 12"/>
          <p:cNvSpPr/>
          <p:nvPr/>
        </p:nvSpPr>
        <p:spPr>
          <a:xfrm>
            <a:off x="6822300" y="5287466"/>
            <a:ext cx="360048" cy="19098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4" name="直線矢印コネクタ 13"/>
          <p:cNvCxnSpPr>
            <a:stCxn id="7" idx="2"/>
            <a:endCxn id="13" idx="0"/>
          </p:cNvCxnSpPr>
          <p:nvPr/>
        </p:nvCxnSpPr>
        <p:spPr>
          <a:xfrm>
            <a:off x="7002324" y="4329939"/>
            <a:ext cx="0" cy="957527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15" name="カギ線コネクタ 14"/>
          <p:cNvCxnSpPr>
            <a:stCxn id="4" idx="2"/>
            <a:endCxn id="10" idx="0"/>
          </p:cNvCxnSpPr>
          <p:nvPr/>
        </p:nvCxnSpPr>
        <p:spPr>
          <a:xfrm rot="16200000" flipH="1">
            <a:off x="4021051" y="4082719"/>
            <a:ext cx="225656" cy="720096"/>
          </a:xfrm>
          <a:prstGeom prst="bentConnector3">
            <a:avLst/>
          </a:prstGeom>
          <a:ln>
            <a:tailEnd type="triangle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16" name="カギ線コネクタ 15"/>
          <p:cNvCxnSpPr>
            <a:stCxn id="21" idx="0"/>
            <a:endCxn id="17" idx="0"/>
          </p:cNvCxnSpPr>
          <p:nvPr/>
        </p:nvCxnSpPr>
        <p:spPr>
          <a:xfrm rot="16200000" flipH="1">
            <a:off x="5028234" y="4392701"/>
            <a:ext cx="179614" cy="888181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17" name="正方形/長方形 16"/>
          <p:cNvSpPr/>
          <p:nvPr/>
        </p:nvSpPr>
        <p:spPr>
          <a:xfrm>
            <a:off x="5382108" y="4926599"/>
            <a:ext cx="360048" cy="19098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正方形/長方形 17"/>
          <p:cNvSpPr/>
          <p:nvPr/>
        </p:nvSpPr>
        <p:spPr>
          <a:xfrm>
            <a:off x="6462252" y="5287466"/>
            <a:ext cx="360048" cy="19098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台形 18"/>
          <p:cNvSpPr/>
          <p:nvPr/>
        </p:nvSpPr>
        <p:spPr>
          <a:xfrm rot="10800000">
            <a:off x="5304034" y="4929280"/>
            <a:ext cx="900120" cy="191799"/>
          </a:xfrm>
          <a:prstGeom prst="trapezoid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0" name="カギ線コネクタ 19"/>
          <p:cNvCxnSpPr>
            <a:stCxn id="19" idx="0"/>
            <a:endCxn id="18" idx="0"/>
          </p:cNvCxnSpPr>
          <p:nvPr/>
        </p:nvCxnSpPr>
        <p:spPr>
          <a:xfrm rot="16200000" flipH="1">
            <a:off x="6114992" y="4760181"/>
            <a:ext cx="166387" cy="888182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21" name="台形 20"/>
          <p:cNvSpPr/>
          <p:nvPr/>
        </p:nvSpPr>
        <p:spPr>
          <a:xfrm rot="10800000">
            <a:off x="4223891" y="4555186"/>
            <a:ext cx="900120" cy="191799"/>
          </a:xfrm>
          <a:prstGeom prst="trapezoid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台形 21"/>
          <p:cNvSpPr/>
          <p:nvPr/>
        </p:nvSpPr>
        <p:spPr>
          <a:xfrm rot="10800000">
            <a:off x="6372241" y="5286647"/>
            <a:ext cx="900120" cy="191799"/>
          </a:xfrm>
          <a:prstGeom prst="trapezoid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3" name="直線矢印コネクタ 22"/>
          <p:cNvCxnSpPr>
            <a:stCxn id="22" idx="0"/>
          </p:cNvCxnSpPr>
          <p:nvPr/>
        </p:nvCxnSpPr>
        <p:spPr>
          <a:xfrm flipH="1">
            <a:off x="6822300" y="5478446"/>
            <a:ext cx="1" cy="30266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28" name="角丸四角形吹き出し 27"/>
          <p:cNvSpPr/>
          <p:nvPr/>
        </p:nvSpPr>
        <p:spPr>
          <a:xfrm>
            <a:off x="264380" y="4473859"/>
            <a:ext cx="3125558" cy="1460825"/>
          </a:xfrm>
          <a:prstGeom prst="wedgeRoundRectCallout">
            <a:avLst>
              <a:gd name="adj1" fmla="val 89108"/>
              <a:gd name="adj2" fmla="val -77156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First tagged component does not use branch history to complement the starvation of base predictor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56122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Dedicated UA Counters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ja-JP" dirty="0" smtClean="0"/>
              <a:t>TAGE predictor uses a profiling counter which </a:t>
            </a:r>
            <a:r>
              <a:rPr lang="en-US" altLang="ja-JP" dirty="0" smtClean="0"/>
              <a:t>tracks </a:t>
            </a:r>
            <a:r>
              <a:rPr lang="en-US" altLang="ja-JP" dirty="0" smtClean="0"/>
              <a:t>the usefulness of </a:t>
            </a:r>
            <a:r>
              <a:rPr lang="en-US" altLang="ja-JP" dirty="0" err="1" smtClean="0"/>
              <a:t>altpred</a:t>
            </a:r>
            <a:r>
              <a:rPr lang="en-US" altLang="ja-JP" dirty="0" smtClean="0"/>
              <a:t> for </a:t>
            </a:r>
            <a:r>
              <a:rPr lang="en-US" altLang="ja-JP" dirty="0" smtClean="0"/>
              <a:t>a newly </a:t>
            </a:r>
            <a:r>
              <a:rPr lang="en-US" altLang="ja-JP" dirty="0" smtClean="0"/>
              <a:t>allocated </a:t>
            </a:r>
            <a:r>
              <a:rPr lang="en-US" altLang="ja-JP" dirty="0" smtClean="0"/>
              <a:t>entry</a:t>
            </a:r>
          </a:p>
          <a:p>
            <a:pPr lvl="1"/>
            <a:r>
              <a:rPr lang="en-US" altLang="ja-JP" dirty="0" err="1" smtClean="0"/>
              <a:t>Altpred</a:t>
            </a:r>
            <a:r>
              <a:rPr lang="en-US" altLang="ja-JP" dirty="0" smtClean="0"/>
              <a:t> is the prediction result from the second longest matched tagged component</a:t>
            </a:r>
            <a:endParaRPr lang="en-US" altLang="ja-JP" dirty="0" smtClean="0"/>
          </a:p>
          <a:p>
            <a:endParaRPr lang="en-US" altLang="ja-JP" dirty="0"/>
          </a:p>
          <a:p>
            <a:r>
              <a:rPr lang="en-US" altLang="ja-JP" dirty="0" smtClean="0"/>
              <a:t>We think that the </a:t>
            </a:r>
            <a:r>
              <a:rPr lang="en-US" altLang="ja-JP" dirty="0" smtClean="0"/>
              <a:t>dedicated </a:t>
            </a:r>
            <a:r>
              <a:rPr lang="en-US" altLang="ja-JP" dirty="0" smtClean="0"/>
              <a:t>profiling </a:t>
            </a:r>
            <a:r>
              <a:rPr lang="en-US" altLang="ja-JP" dirty="0" smtClean="0"/>
              <a:t>for each tagged component is </a:t>
            </a:r>
            <a:r>
              <a:rPr lang="en-US" altLang="ja-JP" dirty="0" smtClean="0"/>
              <a:t>beneficial to improve the performance.</a:t>
            </a:r>
          </a:p>
          <a:p>
            <a:pPr lvl="1"/>
            <a:r>
              <a:rPr lang="en-US" altLang="ja-JP" dirty="0" smtClean="0"/>
              <a:t>We classified </a:t>
            </a:r>
            <a:r>
              <a:rPr lang="en-US" altLang="ja-JP" dirty="0" smtClean="0"/>
              <a:t>tagged component </a:t>
            </a:r>
            <a:r>
              <a:rPr lang="en-US" altLang="ja-JP" dirty="0" smtClean="0"/>
              <a:t>into 5 groups</a:t>
            </a:r>
          </a:p>
          <a:p>
            <a:pPr lvl="1"/>
            <a:r>
              <a:rPr lang="en-US" altLang="ja-JP" dirty="0" smtClean="0"/>
              <a:t>Provided dedicated profiling counter for each pair</a:t>
            </a:r>
          </a:p>
          <a:p>
            <a:pPr lvl="2"/>
            <a:r>
              <a:rPr lang="en-US" altLang="ja-JP" dirty="0" smtClean="0"/>
              <a:t>One </a:t>
            </a:r>
            <a:r>
              <a:rPr lang="en-US" altLang="ja-JP" dirty="0" smtClean="0"/>
              <a:t>is </a:t>
            </a:r>
            <a:r>
              <a:rPr lang="en-US" altLang="ja-JP" dirty="0" smtClean="0"/>
              <a:t>the </a:t>
            </a:r>
            <a:r>
              <a:rPr lang="en-US" altLang="ja-JP" dirty="0" smtClean="0"/>
              <a:t>longest </a:t>
            </a:r>
            <a:r>
              <a:rPr lang="en-US" altLang="ja-JP" dirty="0" smtClean="0"/>
              <a:t>match component, the other is </a:t>
            </a:r>
            <a:r>
              <a:rPr lang="en-US" altLang="ja-JP" dirty="0" smtClean="0"/>
              <a:t>the second </a:t>
            </a:r>
            <a:r>
              <a:rPr lang="en-US" altLang="ja-JP" dirty="0" smtClean="0"/>
              <a:t>longest match </a:t>
            </a:r>
            <a:r>
              <a:rPr lang="en-US" altLang="ja-JP" dirty="0" smtClean="0"/>
              <a:t>component</a:t>
            </a:r>
            <a:endParaRPr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451000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Tag Hashing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ja-JP" dirty="0" smtClean="0"/>
              <a:t>Original TAGE</a:t>
            </a:r>
            <a:r>
              <a:rPr lang="en-US" altLang="ja-JP" dirty="0" smtClean="0"/>
              <a:t> uses </a:t>
            </a:r>
            <a:r>
              <a:rPr lang="en-US" altLang="ja-JP" dirty="0" smtClean="0"/>
              <a:t>XOR of two folded history register for </a:t>
            </a:r>
            <a:r>
              <a:rPr lang="en-US" altLang="ja-JP" dirty="0" smtClean="0"/>
              <a:t>the </a:t>
            </a:r>
            <a:r>
              <a:rPr lang="en-US" altLang="ja-JP" dirty="0" smtClean="0"/>
              <a:t>tag </a:t>
            </a:r>
            <a:r>
              <a:rPr lang="en-US" altLang="ja-JP" dirty="0" smtClean="0"/>
              <a:t>computation</a:t>
            </a:r>
          </a:p>
          <a:p>
            <a:pPr lvl="1"/>
            <a:r>
              <a:rPr lang="en-US" altLang="ja-JP" dirty="0" smtClean="0"/>
              <a:t>However, it can eliminate the information of some history information. Therefore, I </a:t>
            </a:r>
            <a:r>
              <a:rPr lang="en-US" altLang="ja-JP" dirty="0" smtClean="0"/>
              <a:t>add </a:t>
            </a:r>
            <a:r>
              <a:rPr lang="en-US" altLang="ja-JP" dirty="0" smtClean="0"/>
              <a:t>one more folded register to avoid such situation.</a:t>
            </a:r>
          </a:p>
        </p:txBody>
      </p:sp>
      <p:sp>
        <p:nvSpPr>
          <p:cNvPr id="4" name="正方形/長方形 3"/>
          <p:cNvSpPr/>
          <p:nvPr/>
        </p:nvSpPr>
        <p:spPr>
          <a:xfrm>
            <a:off x="1691616" y="3789048"/>
            <a:ext cx="5760768" cy="3600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Tag width</a:t>
            </a:r>
          </a:p>
        </p:txBody>
      </p:sp>
      <p:sp>
        <p:nvSpPr>
          <p:cNvPr id="5" name="正方形/長方形 4"/>
          <p:cNvSpPr/>
          <p:nvPr/>
        </p:nvSpPr>
        <p:spPr>
          <a:xfrm>
            <a:off x="1691616" y="4329120"/>
            <a:ext cx="5400720" cy="3600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Tag width - 1</a:t>
            </a:r>
          </a:p>
        </p:txBody>
      </p:sp>
      <p:sp>
        <p:nvSpPr>
          <p:cNvPr id="6" name="正方形/長方形 5"/>
          <p:cNvSpPr/>
          <p:nvPr/>
        </p:nvSpPr>
        <p:spPr>
          <a:xfrm>
            <a:off x="1691616" y="4882992"/>
            <a:ext cx="5040672" cy="36004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Tag width - 2</a:t>
            </a:r>
          </a:p>
        </p:txBody>
      </p:sp>
      <p:cxnSp>
        <p:nvCxnSpPr>
          <p:cNvPr id="8" name="直線コネクタ 7"/>
          <p:cNvCxnSpPr/>
          <p:nvPr/>
        </p:nvCxnSpPr>
        <p:spPr>
          <a:xfrm>
            <a:off x="971520" y="5409264"/>
            <a:ext cx="720096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テキスト ボックス 8"/>
          <p:cNvSpPr txBox="1"/>
          <p:nvPr/>
        </p:nvSpPr>
        <p:spPr>
          <a:xfrm>
            <a:off x="791496" y="4882992"/>
            <a:ext cx="90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XOR)</a:t>
            </a:r>
            <a:endParaRPr kumimoji="1" lang="ja-JP" altLang="en-US" dirty="0"/>
          </a:p>
        </p:txBody>
      </p:sp>
      <p:sp>
        <p:nvSpPr>
          <p:cNvPr id="10" name="正方形/長方形 9"/>
          <p:cNvSpPr/>
          <p:nvPr/>
        </p:nvSpPr>
        <p:spPr>
          <a:xfrm>
            <a:off x="1691616" y="5589288"/>
            <a:ext cx="5760768" cy="3600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Hash Value</a:t>
            </a:r>
          </a:p>
        </p:txBody>
      </p:sp>
    </p:spTree>
    <p:extLst>
      <p:ext uri="{BB962C8B-B14F-4D97-AF65-F5344CB8AC3E}">
        <p14:creationId xmlns:p14="http://schemas.microsoft.com/office/powerpoint/2010/main" val="2521704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Evaluation Result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kumimoji="1" lang="en-US" altLang="ja-JP" dirty="0" smtClean="0"/>
              <a:t>Submitted predictor</a:t>
            </a:r>
          </a:p>
          <a:p>
            <a:pPr lvl="1"/>
            <a:r>
              <a:rPr lang="en-US" altLang="ja-JP" dirty="0" smtClean="0"/>
              <a:t>2.401 MPKI with 32KB budget</a:t>
            </a:r>
          </a:p>
          <a:p>
            <a:pPr lvl="1"/>
            <a:endParaRPr kumimoji="1" lang="en-US" altLang="ja-JP" dirty="0"/>
          </a:p>
          <a:p>
            <a:r>
              <a:rPr kumimoji="1" lang="en-US" altLang="ja-JP" dirty="0" smtClean="0"/>
              <a:t>When the combined branch history is </a:t>
            </a:r>
            <a:r>
              <a:rPr kumimoji="1" lang="en-US" altLang="ja-JP" dirty="0" smtClean="0"/>
              <a:t>disabled,</a:t>
            </a:r>
            <a:endParaRPr kumimoji="1" lang="en-US" altLang="ja-JP" dirty="0" smtClean="0"/>
          </a:p>
          <a:p>
            <a:pPr lvl="1"/>
            <a:r>
              <a:rPr lang="en-US" altLang="ja-JP" dirty="0" smtClean="0"/>
              <a:t>2.410 MPKI</a:t>
            </a:r>
          </a:p>
          <a:p>
            <a:pPr lvl="1"/>
            <a:endParaRPr kumimoji="1" lang="en-US" altLang="ja-JP" dirty="0"/>
          </a:p>
          <a:p>
            <a:r>
              <a:rPr lang="en-US" altLang="ja-JP" dirty="0" smtClean="0"/>
              <a:t>When the other optimizations are </a:t>
            </a:r>
            <a:r>
              <a:rPr lang="en-US" altLang="ja-JP" dirty="0" smtClean="0"/>
              <a:t>disabled,</a:t>
            </a:r>
            <a:endParaRPr lang="en-US" altLang="ja-JP" dirty="0" smtClean="0"/>
          </a:p>
          <a:p>
            <a:pPr lvl="1"/>
            <a:r>
              <a:rPr kumimoji="1" lang="en-US" altLang="ja-JP" dirty="0" smtClean="0"/>
              <a:t>2.428 MPKI</a:t>
            </a:r>
          </a:p>
          <a:p>
            <a:pPr lvl="1"/>
            <a:endParaRPr lang="en-US" altLang="ja-JP" dirty="0"/>
          </a:p>
          <a:p>
            <a:r>
              <a:rPr kumimoji="1" lang="en-US" altLang="ja-JP" dirty="0" smtClean="0"/>
              <a:t>Other configuration</a:t>
            </a:r>
          </a:p>
          <a:p>
            <a:pPr lvl="1"/>
            <a:r>
              <a:rPr lang="en-US" altLang="ja-JP" dirty="0" smtClean="0"/>
              <a:t>3.629 MPKI with 4KB (This is not well optimized)</a:t>
            </a:r>
            <a:endParaRPr kumimoji="1" lang="en-US" altLang="ja-JP" dirty="0" smtClean="0"/>
          </a:p>
          <a:p>
            <a:pPr lvl="1"/>
            <a:endParaRPr kumimoji="1"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248673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Summary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345364" cy="4937760"/>
          </a:xfrm>
        </p:spPr>
        <p:txBody>
          <a:bodyPr>
            <a:normAutofit/>
          </a:bodyPr>
          <a:lstStyle/>
          <a:p>
            <a:r>
              <a:rPr lang="en-US" altLang="ja-JP" dirty="0" smtClean="0"/>
              <a:t>Local history is useful, but there were no effective way to apply local history for TAGE </a:t>
            </a:r>
            <a:r>
              <a:rPr lang="en-US" altLang="ja-JP" dirty="0" smtClean="0"/>
              <a:t>predictor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How to put the </a:t>
            </a:r>
            <a:r>
              <a:rPr lang="en-US" altLang="ja-JP" dirty="0" smtClean="0"/>
              <a:t>priority for tagged components is not clear</a:t>
            </a:r>
            <a:endParaRPr lang="en-US" altLang="ja-JP" dirty="0" smtClean="0"/>
          </a:p>
          <a:p>
            <a:endParaRPr kumimoji="1" lang="en-US" altLang="ja-JP" dirty="0"/>
          </a:p>
          <a:p>
            <a:r>
              <a:rPr lang="en-US" altLang="ja-JP" dirty="0" smtClean="0"/>
              <a:t>Solution: </a:t>
            </a:r>
            <a:r>
              <a:rPr lang="en-US" altLang="ja-JP" dirty="0"/>
              <a:t>C</a:t>
            </a:r>
            <a:r>
              <a:rPr lang="en-US" altLang="ja-JP" dirty="0" smtClean="0"/>
              <a:t>ombined </a:t>
            </a:r>
            <a:r>
              <a:rPr lang="en-US" altLang="ja-JP" dirty="0"/>
              <a:t>B</a:t>
            </a:r>
            <a:r>
              <a:rPr lang="en-US" altLang="ja-JP" dirty="0" smtClean="0"/>
              <a:t>ranch </a:t>
            </a:r>
            <a:r>
              <a:rPr lang="en-US" altLang="ja-JP" dirty="0"/>
              <a:t>H</a:t>
            </a:r>
            <a:r>
              <a:rPr lang="en-US" altLang="ja-JP" dirty="0" smtClean="0"/>
              <a:t>istory</a:t>
            </a:r>
          </a:p>
          <a:p>
            <a:pPr lvl="1"/>
            <a:r>
              <a:rPr lang="en-US" altLang="ja-JP" dirty="0" smtClean="0"/>
              <a:t>Uses both </a:t>
            </a:r>
            <a:r>
              <a:rPr lang="en-US" altLang="ja-JP" dirty="0" smtClean="0"/>
              <a:t>global history and local history </a:t>
            </a:r>
            <a:r>
              <a:rPr lang="en-US" altLang="ja-JP" dirty="0" smtClean="0"/>
              <a:t>for the table lookup of the tagged components </a:t>
            </a:r>
            <a:r>
              <a:rPr lang="en-US" altLang="ja-JP" dirty="0" smtClean="0"/>
              <a:t>on </a:t>
            </a:r>
            <a:r>
              <a:rPr lang="en-US" altLang="ja-JP" dirty="0" smtClean="0"/>
              <a:t>TAGE </a:t>
            </a:r>
            <a:r>
              <a:rPr lang="en-US" altLang="ja-JP" dirty="0" smtClean="0"/>
              <a:t>predictor</a:t>
            </a:r>
            <a:endParaRPr lang="en-US" altLang="ja-JP" dirty="0" smtClean="0"/>
          </a:p>
          <a:p>
            <a:endParaRPr kumimoji="1" lang="en-US" altLang="ja-JP" dirty="0"/>
          </a:p>
          <a:p>
            <a:r>
              <a:rPr lang="en-US" altLang="ja-JP" dirty="0" smtClean="0"/>
              <a:t>The optimized branch predictor </a:t>
            </a:r>
            <a:r>
              <a:rPr lang="en-US" altLang="ja-JP" dirty="0" smtClean="0"/>
              <a:t>achieves </a:t>
            </a:r>
            <a:r>
              <a:rPr kumimoji="1" lang="en-US" altLang="ja-JP" dirty="0" smtClean="0"/>
              <a:t>2.401 MPKI for 32KB storage and </a:t>
            </a:r>
            <a:r>
              <a:rPr kumimoji="1" lang="en-US" altLang="ja-JP" dirty="0" smtClean="0"/>
              <a:t>3.629 MPKI </a:t>
            </a:r>
            <a:r>
              <a:rPr kumimoji="1" lang="en-US" altLang="ja-JP" dirty="0" smtClean="0"/>
              <a:t>for 4KB storage</a:t>
            </a:r>
            <a:r>
              <a:rPr lang="en-US" altLang="ja-JP" dirty="0" smtClean="0">
                <a:sym typeface="Wingdings" panose="05000000000000000000" pitchFamily="2" charset="2"/>
              </a:rPr>
              <a:t> </a:t>
            </a:r>
            <a:endParaRPr lang="en-US" altLang="ja-JP" dirty="0" smtClean="0">
              <a:sym typeface="Wingdings" panose="05000000000000000000" pitchFamily="2" charset="2"/>
            </a:endParaRPr>
          </a:p>
          <a:p>
            <a:pPr lvl="1"/>
            <a:r>
              <a:rPr lang="en-US" altLang="ja-JP" dirty="0" smtClean="0">
                <a:sym typeface="Wingdings" panose="05000000000000000000" pitchFamily="2" charset="2"/>
              </a:rPr>
              <a:t>This approach is useful for </a:t>
            </a:r>
            <a:r>
              <a:rPr lang="en-US" altLang="ja-JP" dirty="0" smtClean="0">
                <a:sym typeface="Wingdings" panose="05000000000000000000" pitchFamily="2" charset="2"/>
              </a:rPr>
              <a:t>the other </a:t>
            </a:r>
            <a:r>
              <a:rPr lang="en-US" altLang="ja-JP" dirty="0" smtClean="0">
                <a:sym typeface="Wingdings" panose="05000000000000000000" pitchFamily="2" charset="2"/>
              </a:rPr>
              <a:t>TAGE-base predictors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78036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Executive Summary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altLang="ja-JP" dirty="0" smtClean="0"/>
              <a:t>We</a:t>
            </a:r>
            <a:r>
              <a:rPr kumimoji="1" lang="en-US" altLang="ja-JP" dirty="0" smtClean="0"/>
              <a:t> submitted the perceptron inspired branch predictor in previous championships</a:t>
            </a:r>
          </a:p>
          <a:p>
            <a:pPr lvl="1"/>
            <a:r>
              <a:rPr lang="en-US" altLang="ja-JP" dirty="0" smtClean="0"/>
              <a:t>Fused Two Level (FTL) Branch Predictor</a:t>
            </a:r>
          </a:p>
          <a:p>
            <a:pPr lvl="3"/>
            <a:endParaRPr kumimoji="1" lang="en-US" altLang="ja-JP" dirty="0"/>
          </a:p>
          <a:p>
            <a:r>
              <a:rPr lang="en-US" altLang="ja-JP" dirty="0" smtClean="0"/>
              <a:t>My </a:t>
            </a:r>
            <a:r>
              <a:rPr kumimoji="1" lang="en-US" altLang="ja-JP" dirty="0" smtClean="0"/>
              <a:t>early evaluation result</a:t>
            </a:r>
          </a:p>
          <a:p>
            <a:pPr lvl="1"/>
            <a:r>
              <a:rPr lang="en-US" altLang="ja-JP" dirty="0" smtClean="0"/>
              <a:t>2.478 MPKI (64KB FTL++ @ CBP3)</a:t>
            </a:r>
          </a:p>
          <a:p>
            <a:pPr lvl="1"/>
            <a:r>
              <a:rPr kumimoji="1" lang="en-US" altLang="ja-JP" dirty="0" smtClean="0"/>
              <a:t>2.365 MPKI (64KB ISL-TAGE @ CBP3)</a:t>
            </a:r>
          </a:p>
          <a:p>
            <a:pPr lvl="2"/>
            <a:r>
              <a:rPr lang="en-US" altLang="ja-JP" dirty="0" smtClean="0"/>
              <a:t>I give up </a:t>
            </a:r>
            <a:r>
              <a:rPr lang="en-US" altLang="ja-JP" dirty="0" smtClean="0"/>
              <a:t>the adder </a:t>
            </a:r>
            <a:r>
              <a:rPr lang="en-US" altLang="ja-JP" dirty="0" smtClean="0"/>
              <a:t>tree approach for this </a:t>
            </a:r>
            <a:r>
              <a:rPr lang="en-US" altLang="ja-JP" dirty="0" smtClean="0"/>
              <a:t>workshop</a:t>
            </a:r>
            <a:endParaRPr lang="en-US" altLang="ja-JP" dirty="0" smtClean="0"/>
          </a:p>
          <a:p>
            <a:pPr lvl="3"/>
            <a:endParaRPr kumimoji="1" lang="en-US" altLang="ja-JP" dirty="0"/>
          </a:p>
          <a:p>
            <a:r>
              <a:rPr lang="en-US" altLang="ja-JP" dirty="0" smtClean="0"/>
              <a:t>We </a:t>
            </a:r>
            <a:r>
              <a:rPr lang="en-US" altLang="ja-JP" dirty="0" smtClean="0"/>
              <a:t>provided </a:t>
            </a:r>
            <a:r>
              <a:rPr lang="en-US" altLang="ja-JP" dirty="0" smtClean="0"/>
              <a:t>optimized TAGE predictor</a:t>
            </a:r>
          </a:p>
          <a:p>
            <a:pPr lvl="1"/>
            <a:r>
              <a:rPr lang="en-US" altLang="ja-JP" dirty="0" smtClean="0"/>
              <a:t>Key Idea: Usage of </a:t>
            </a:r>
            <a:r>
              <a:rPr lang="en-US" altLang="ja-JP" dirty="0" smtClean="0"/>
              <a:t>the local </a:t>
            </a:r>
            <a:r>
              <a:rPr lang="en-US" altLang="ja-JP" dirty="0" smtClean="0"/>
              <a:t>history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2.401 MPKI </a:t>
            </a:r>
            <a:r>
              <a:rPr lang="en-US" altLang="ja-JP" dirty="0" smtClean="0"/>
              <a:t>with 32KB storage budget</a:t>
            </a:r>
            <a:endParaRPr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2556856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Introduction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altLang="ja-JP" dirty="0" smtClean="0"/>
              <a:t>Branch history can be categorized into two types</a:t>
            </a:r>
            <a:endParaRPr kumimoji="1" lang="en-US" altLang="ja-JP" dirty="0" smtClean="0"/>
          </a:p>
          <a:p>
            <a:pPr lvl="1"/>
            <a:r>
              <a:rPr lang="en-US" altLang="ja-JP" dirty="0" smtClean="0"/>
              <a:t>Global branch history</a:t>
            </a:r>
          </a:p>
          <a:p>
            <a:pPr lvl="1"/>
            <a:r>
              <a:rPr kumimoji="1" lang="en-US" altLang="ja-JP" dirty="0" smtClean="0"/>
              <a:t>Local branch history</a:t>
            </a:r>
          </a:p>
          <a:p>
            <a:endParaRPr lang="en-US" altLang="ja-JP" dirty="0" smtClean="0"/>
          </a:p>
          <a:p>
            <a:r>
              <a:rPr lang="en-US" altLang="ja-JP" dirty="0" smtClean="0"/>
              <a:t>Global history is widely used because of …</a:t>
            </a:r>
          </a:p>
          <a:p>
            <a:pPr lvl="1"/>
            <a:r>
              <a:rPr lang="en-US" altLang="ja-JP" dirty="0" smtClean="0"/>
              <a:t>Low cost, easy to implement, high coverage</a:t>
            </a:r>
            <a:endParaRPr lang="en-US" altLang="ja-JP" dirty="0"/>
          </a:p>
          <a:p>
            <a:r>
              <a:rPr kumimoji="1" lang="en-US" altLang="ja-JP" dirty="0" smtClean="0"/>
              <a:t>On </a:t>
            </a:r>
            <a:r>
              <a:rPr kumimoji="1" lang="en-US" altLang="ja-JP" dirty="0" smtClean="0"/>
              <a:t>the </a:t>
            </a:r>
            <a:r>
              <a:rPr kumimoji="1" lang="en-US" altLang="ja-JP" dirty="0" smtClean="0"/>
              <a:t>other hand, local history is …</a:t>
            </a:r>
            <a:endParaRPr lang="en-US" altLang="ja-JP" dirty="0" smtClean="0"/>
          </a:p>
          <a:p>
            <a:pPr lvl="1"/>
            <a:r>
              <a:rPr kumimoji="1" lang="en-US" altLang="ja-JP" dirty="0" smtClean="0"/>
              <a:t>Relatively high cost, useful in specific situation (loop)</a:t>
            </a:r>
          </a:p>
          <a:p>
            <a:pPr lvl="1"/>
            <a:endParaRPr lang="en-US" altLang="ja-JP" dirty="0"/>
          </a:p>
          <a:p>
            <a:r>
              <a:rPr kumimoji="1" lang="en-US" altLang="ja-JP" dirty="0" smtClean="0"/>
              <a:t>Many </a:t>
            </a:r>
            <a:r>
              <a:rPr kumimoji="1" lang="en-US" altLang="ja-JP" dirty="0" smtClean="0"/>
              <a:t>predictors use </a:t>
            </a:r>
            <a:r>
              <a:rPr kumimoji="1" lang="en-US" altLang="ja-JP" dirty="0" smtClean="0"/>
              <a:t>local history to </a:t>
            </a:r>
            <a:r>
              <a:rPr kumimoji="1" lang="en-US" altLang="ja-JP" dirty="0" smtClean="0"/>
              <a:t>improve the </a:t>
            </a:r>
            <a:r>
              <a:rPr kumimoji="1" lang="en-US" altLang="ja-JP" dirty="0" smtClean="0"/>
              <a:t>prediction result generated from global history</a:t>
            </a:r>
            <a:endParaRPr kumimoji="1"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5509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How to </a:t>
            </a:r>
            <a:r>
              <a:rPr lang="en-US" altLang="ja-JP" dirty="0"/>
              <a:t>U</a:t>
            </a:r>
            <a:r>
              <a:rPr kumimoji="1" lang="en-US" altLang="ja-JP" dirty="0" smtClean="0"/>
              <a:t>se </a:t>
            </a:r>
            <a:r>
              <a:rPr lang="en-US" altLang="ja-JP" dirty="0"/>
              <a:t>L</a:t>
            </a:r>
            <a:r>
              <a:rPr kumimoji="1" lang="en-US" altLang="ja-JP" dirty="0" smtClean="0"/>
              <a:t>ocal </a:t>
            </a:r>
            <a:r>
              <a:rPr lang="en-US" altLang="ja-JP" dirty="0"/>
              <a:t>B</a:t>
            </a:r>
            <a:r>
              <a:rPr kumimoji="1" lang="en-US" altLang="ja-JP" dirty="0" smtClean="0"/>
              <a:t>ranch History?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altLang="ja-JP" dirty="0" smtClean="0"/>
              <a:t>Two approaches</a:t>
            </a:r>
          </a:p>
          <a:p>
            <a:pPr lvl="1"/>
            <a:r>
              <a:rPr lang="en-US" altLang="ja-JP" dirty="0" smtClean="0"/>
              <a:t>Filter predictor : loop predictor</a:t>
            </a:r>
          </a:p>
          <a:p>
            <a:pPr lvl="1"/>
            <a:r>
              <a:rPr kumimoji="1" lang="en-US" altLang="ja-JP" dirty="0" smtClean="0"/>
              <a:t>Adder tree : Perceptron, PMPM, FTL, LSC-TAGE</a:t>
            </a:r>
          </a:p>
          <a:p>
            <a:pPr lvl="2"/>
            <a:endParaRPr lang="en-US" altLang="ja-JP" dirty="0"/>
          </a:p>
          <a:p>
            <a:pPr lvl="2"/>
            <a:endParaRPr kumimoji="1" lang="en-US" altLang="ja-JP" dirty="0" smtClean="0"/>
          </a:p>
          <a:p>
            <a:pPr lvl="2"/>
            <a:endParaRPr lang="en-US" altLang="ja-JP" dirty="0"/>
          </a:p>
          <a:p>
            <a:pPr lvl="2"/>
            <a:endParaRPr kumimoji="1" lang="en-US" altLang="ja-JP" dirty="0" smtClean="0"/>
          </a:p>
          <a:p>
            <a:pPr lvl="2"/>
            <a:endParaRPr lang="en-US" altLang="ja-JP" dirty="0" smtClean="0"/>
          </a:p>
          <a:p>
            <a:pPr lvl="2"/>
            <a:endParaRPr lang="en-US" altLang="ja-JP" dirty="0"/>
          </a:p>
          <a:p>
            <a:endParaRPr lang="en-US" altLang="ja-JP" dirty="0" smtClean="0"/>
          </a:p>
          <a:p>
            <a:r>
              <a:rPr lang="en-US" altLang="ja-JP" dirty="0" smtClean="0"/>
              <a:t>These approaches cannot be directly applied for cascaded branch predictor (TAGE branch predictor)</a:t>
            </a:r>
            <a:endParaRPr kumimoji="1" lang="en-US" altLang="ja-JP" dirty="0" smtClean="0"/>
          </a:p>
        </p:txBody>
      </p:sp>
      <p:sp>
        <p:nvSpPr>
          <p:cNvPr id="4" name="正方形/長方形 3"/>
          <p:cNvSpPr/>
          <p:nvPr/>
        </p:nvSpPr>
        <p:spPr>
          <a:xfrm>
            <a:off x="1691616" y="2907821"/>
            <a:ext cx="1800240" cy="81010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Global</a:t>
            </a:r>
          </a:p>
          <a:p>
            <a:pPr algn="ctr"/>
            <a:r>
              <a:rPr kumimoji="1" lang="en-US" altLang="ja-JP" dirty="0" smtClean="0"/>
              <a:t>Predictors</a:t>
            </a:r>
            <a:endParaRPr kumimoji="1" lang="ja-JP" altLang="en-US" dirty="0"/>
          </a:p>
        </p:txBody>
      </p:sp>
      <p:sp>
        <p:nvSpPr>
          <p:cNvPr id="5" name="正方形/長方形 4"/>
          <p:cNvSpPr/>
          <p:nvPr/>
        </p:nvSpPr>
        <p:spPr>
          <a:xfrm>
            <a:off x="1691616" y="3969072"/>
            <a:ext cx="1800240" cy="81010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Local</a:t>
            </a:r>
          </a:p>
          <a:p>
            <a:pPr algn="ctr"/>
            <a:r>
              <a:rPr lang="en-US" altLang="ja-JP" dirty="0" smtClean="0"/>
              <a:t>Predictors</a:t>
            </a:r>
            <a:endParaRPr kumimoji="1" lang="ja-JP" altLang="en-US" dirty="0"/>
          </a:p>
        </p:txBody>
      </p:sp>
      <p:sp>
        <p:nvSpPr>
          <p:cNvPr id="6" name="円/楕円 5"/>
          <p:cNvSpPr/>
          <p:nvPr/>
        </p:nvSpPr>
        <p:spPr>
          <a:xfrm>
            <a:off x="4301964" y="3460950"/>
            <a:ext cx="630084" cy="765102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+</a:t>
            </a:r>
            <a:endParaRPr kumimoji="1" lang="ja-JP" altLang="en-US" dirty="0"/>
          </a:p>
        </p:txBody>
      </p:sp>
      <p:cxnSp>
        <p:nvCxnSpPr>
          <p:cNvPr id="8" name="直線矢印コネクタ 7"/>
          <p:cNvCxnSpPr>
            <a:stCxn id="4" idx="3"/>
            <a:endCxn id="6" idx="1"/>
          </p:cNvCxnSpPr>
          <p:nvPr/>
        </p:nvCxnSpPr>
        <p:spPr>
          <a:xfrm>
            <a:off x="3491856" y="3312875"/>
            <a:ext cx="902382" cy="26012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直線矢印コネクタ 9"/>
          <p:cNvCxnSpPr>
            <a:stCxn id="5" idx="3"/>
            <a:endCxn id="6" idx="3"/>
          </p:cNvCxnSpPr>
          <p:nvPr/>
        </p:nvCxnSpPr>
        <p:spPr>
          <a:xfrm flipV="1">
            <a:off x="3491856" y="4114005"/>
            <a:ext cx="902382" cy="26012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直線矢印コネクタ 12"/>
          <p:cNvCxnSpPr>
            <a:stCxn id="6" idx="6"/>
          </p:cNvCxnSpPr>
          <p:nvPr/>
        </p:nvCxnSpPr>
        <p:spPr>
          <a:xfrm>
            <a:off x="4932048" y="3843501"/>
            <a:ext cx="40505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テキスト ボックス 15"/>
          <p:cNvSpPr txBox="1"/>
          <p:nvPr/>
        </p:nvSpPr>
        <p:spPr>
          <a:xfrm>
            <a:off x="5337102" y="3685305"/>
            <a:ext cx="24560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Final prediction result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72928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>Cascaded predictor: TAGE branch predictor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altLang="ja-JP" dirty="0"/>
              <a:t>M</a:t>
            </a:r>
            <a:r>
              <a:rPr kumimoji="1" lang="en-US" altLang="ja-JP" dirty="0" smtClean="0"/>
              <a:t>ultiple </a:t>
            </a:r>
            <a:r>
              <a:rPr kumimoji="1" lang="en-US" altLang="ja-JP" dirty="0" smtClean="0"/>
              <a:t>components use different history </a:t>
            </a:r>
            <a:r>
              <a:rPr kumimoji="1" lang="en-US" altLang="ja-JP" dirty="0" smtClean="0"/>
              <a:t>length</a:t>
            </a:r>
          </a:p>
          <a:p>
            <a:r>
              <a:rPr kumimoji="1" lang="en-US" altLang="ja-JP" dirty="0" smtClean="0"/>
              <a:t>Puts </a:t>
            </a:r>
            <a:r>
              <a:rPr lang="en-US" altLang="ja-JP" dirty="0" smtClean="0"/>
              <a:t>high </a:t>
            </a:r>
            <a:r>
              <a:rPr lang="en-US" altLang="ja-JP" dirty="0" smtClean="0"/>
              <a:t>priority </a:t>
            </a:r>
            <a:r>
              <a:rPr lang="en-US" altLang="ja-JP" dirty="0" smtClean="0"/>
              <a:t>for</a:t>
            </a:r>
            <a:r>
              <a:rPr lang="en-US" altLang="ja-JP" dirty="0" smtClean="0"/>
              <a:t> components use long history</a:t>
            </a:r>
          </a:p>
          <a:p>
            <a:pPr lvl="1"/>
            <a:endParaRPr kumimoji="1" lang="en-US" altLang="ja-JP" dirty="0"/>
          </a:p>
          <a:p>
            <a:endParaRPr lang="en-US" altLang="ja-JP" dirty="0" smtClean="0"/>
          </a:p>
          <a:p>
            <a:endParaRPr kumimoji="1" lang="en-US" altLang="ja-JP" dirty="0"/>
          </a:p>
          <a:p>
            <a:endParaRPr lang="en-US" altLang="ja-JP" dirty="0" smtClean="0"/>
          </a:p>
          <a:p>
            <a:endParaRPr kumimoji="1" lang="en-US" altLang="ja-JP" dirty="0"/>
          </a:p>
          <a:p>
            <a:endParaRPr lang="en-US" altLang="ja-JP" dirty="0" smtClean="0"/>
          </a:p>
          <a:p>
            <a:endParaRPr lang="en-US" altLang="ja-JP" dirty="0" smtClean="0"/>
          </a:p>
          <a:p>
            <a:r>
              <a:rPr lang="en-US" altLang="ja-JP" dirty="0" smtClean="0"/>
              <a:t>Putting appropriate priority for local history is difficult.</a:t>
            </a:r>
          </a:p>
        </p:txBody>
      </p:sp>
      <p:sp>
        <p:nvSpPr>
          <p:cNvPr id="4" name="正方形/長方形 3"/>
          <p:cNvSpPr/>
          <p:nvPr/>
        </p:nvSpPr>
        <p:spPr>
          <a:xfrm>
            <a:off x="2591736" y="2652316"/>
            <a:ext cx="720096" cy="108014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Base</a:t>
            </a:r>
          </a:p>
          <a:p>
            <a:pPr algn="ctr"/>
            <a:endParaRPr lang="en-US" altLang="ja-JP" dirty="0" smtClean="0"/>
          </a:p>
        </p:txBody>
      </p:sp>
      <p:sp>
        <p:nvSpPr>
          <p:cNvPr id="5" name="正方形/長方形 4"/>
          <p:cNvSpPr/>
          <p:nvPr/>
        </p:nvSpPr>
        <p:spPr>
          <a:xfrm>
            <a:off x="3671880" y="2653135"/>
            <a:ext cx="720096" cy="108014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T1</a:t>
            </a:r>
          </a:p>
          <a:p>
            <a:pPr algn="ctr"/>
            <a:r>
              <a:rPr lang="en-US" altLang="ja-JP" dirty="0" smtClean="0"/>
              <a:t>G=2</a:t>
            </a:r>
          </a:p>
          <a:p>
            <a:pPr algn="ctr"/>
            <a:endParaRPr lang="en-US" altLang="ja-JP" dirty="0" smtClean="0"/>
          </a:p>
        </p:txBody>
      </p:sp>
      <p:sp>
        <p:nvSpPr>
          <p:cNvPr id="6" name="正方形/長方形 5"/>
          <p:cNvSpPr/>
          <p:nvPr/>
        </p:nvSpPr>
        <p:spPr>
          <a:xfrm>
            <a:off x="4740085" y="2651497"/>
            <a:ext cx="720096" cy="108014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T2</a:t>
            </a:r>
          </a:p>
          <a:p>
            <a:pPr algn="ctr"/>
            <a:r>
              <a:rPr lang="en-US" altLang="ja-JP" dirty="0" smtClean="0"/>
              <a:t>G=4</a:t>
            </a:r>
          </a:p>
          <a:p>
            <a:pPr algn="ctr"/>
            <a:endParaRPr lang="en-US" altLang="ja-JP" dirty="0" smtClean="0"/>
          </a:p>
        </p:txBody>
      </p:sp>
      <p:sp>
        <p:nvSpPr>
          <p:cNvPr id="7" name="正方形/長方形 6"/>
          <p:cNvSpPr/>
          <p:nvPr/>
        </p:nvSpPr>
        <p:spPr>
          <a:xfrm>
            <a:off x="5820229" y="2652316"/>
            <a:ext cx="720096" cy="108014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T3</a:t>
            </a:r>
          </a:p>
          <a:p>
            <a:pPr algn="ctr"/>
            <a:r>
              <a:rPr lang="en-US" altLang="ja-JP" dirty="0" smtClean="0"/>
              <a:t>G=8</a:t>
            </a:r>
          </a:p>
          <a:p>
            <a:pPr algn="ctr"/>
            <a:endParaRPr lang="en-US" altLang="ja-JP" dirty="0" smtClean="0"/>
          </a:p>
        </p:txBody>
      </p:sp>
      <p:sp>
        <p:nvSpPr>
          <p:cNvPr id="10" name="正方形/長方形 9"/>
          <p:cNvSpPr/>
          <p:nvPr/>
        </p:nvSpPr>
        <p:spPr>
          <a:xfrm>
            <a:off x="3851904" y="3913712"/>
            <a:ext cx="360048" cy="19098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2" name="直線矢印コネクタ 11"/>
          <p:cNvCxnSpPr>
            <a:stCxn id="5" idx="2"/>
            <a:endCxn id="10" idx="0"/>
          </p:cNvCxnSpPr>
          <p:nvPr/>
        </p:nvCxnSpPr>
        <p:spPr>
          <a:xfrm>
            <a:off x="4031928" y="3733279"/>
            <a:ext cx="0" cy="180433"/>
          </a:xfrm>
          <a:prstGeom prst="straightConnector1">
            <a:avLst/>
          </a:prstGeom>
          <a:ln w="25400">
            <a:solidFill>
              <a:srgbClr val="0000FF"/>
            </a:solidFill>
            <a:tailEnd type="triangle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16" name="正方形/長方形 15"/>
          <p:cNvSpPr/>
          <p:nvPr/>
        </p:nvSpPr>
        <p:spPr>
          <a:xfrm>
            <a:off x="3491856" y="3913712"/>
            <a:ext cx="360048" cy="19098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正方形/長方形 17"/>
          <p:cNvSpPr/>
          <p:nvPr/>
        </p:nvSpPr>
        <p:spPr>
          <a:xfrm>
            <a:off x="4920109" y="4284716"/>
            <a:ext cx="360048" cy="19098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9" name="直線矢印コネクタ 18"/>
          <p:cNvCxnSpPr>
            <a:stCxn id="6" idx="2"/>
            <a:endCxn id="18" idx="0"/>
          </p:cNvCxnSpPr>
          <p:nvPr/>
        </p:nvCxnSpPr>
        <p:spPr>
          <a:xfrm>
            <a:off x="5100133" y="3731641"/>
            <a:ext cx="0" cy="55307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25" name="正方形/長方形 24"/>
          <p:cNvSpPr/>
          <p:nvPr/>
        </p:nvSpPr>
        <p:spPr>
          <a:xfrm>
            <a:off x="6000253" y="4645583"/>
            <a:ext cx="360048" cy="19098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8" name="直線矢印コネクタ 27"/>
          <p:cNvCxnSpPr>
            <a:stCxn id="7" idx="2"/>
            <a:endCxn id="25" idx="0"/>
          </p:cNvCxnSpPr>
          <p:nvPr/>
        </p:nvCxnSpPr>
        <p:spPr>
          <a:xfrm>
            <a:off x="6180277" y="3732460"/>
            <a:ext cx="0" cy="913123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34" name="カギ線コネクタ 33"/>
          <p:cNvCxnSpPr>
            <a:stCxn id="4" idx="2"/>
            <a:endCxn id="16" idx="0"/>
          </p:cNvCxnSpPr>
          <p:nvPr/>
        </p:nvCxnSpPr>
        <p:spPr>
          <a:xfrm rot="16200000" flipH="1">
            <a:off x="3221206" y="3463038"/>
            <a:ext cx="181252" cy="720096"/>
          </a:xfrm>
          <a:prstGeom prst="bentConnector3">
            <a:avLst/>
          </a:prstGeom>
          <a:ln w="25400">
            <a:solidFill>
              <a:srgbClr val="0000FF"/>
            </a:solidFill>
            <a:tailEnd type="triangle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36" name="カギ線コネクタ 35"/>
          <p:cNvCxnSpPr>
            <a:stCxn id="9" idx="0"/>
            <a:endCxn id="38" idx="0"/>
          </p:cNvCxnSpPr>
          <p:nvPr/>
        </p:nvCxnSpPr>
        <p:spPr>
          <a:xfrm rot="16200000" flipH="1">
            <a:off x="4206187" y="3750818"/>
            <a:ext cx="179614" cy="888181"/>
          </a:xfrm>
          <a:prstGeom prst="bentConnector3">
            <a:avLst>
              <a:gd name="adj1" fmla="val 50000"/>
            </a:avLst>
          </a:prstGeom>
          <a:ln w="25400">
            <a:solidFill>
              <a:srgbClr val="0000FF"/>
            </a:solidFill>
            <a:tailEnd type="triangle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38" name="正方形/長方形 37"/>
          <p:cNvSpPr/>
          <p:nvPr/>
        </p:nvSpPr>
        <p:spPr>
          <a:xfrm>
            <a:off x="4560061" y="4284716"/>
            <a:ext cx="360048" cy="19098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正方形/長方形 38"/>
          <p:cNvSpPr/>
          <p:nvPr/>
        </p:nvSpPr>
        <p:spPr>
          <a:xfrm>
            <a:off x="5640205" y="4645583"/>
            <a:ext cx="360048" cy="19098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台形 41"/>
          <p:cNvSpPr/>
          <p:nvPr/>
        </p:nvSpPr>
        <p:spPr>
          <a:xfrm rot="10800000">
            <a:off x="4481987" y="4287397"/>
            <a:ext cx="900120" cy="191799"/>
          </a:xfrm>
          <a:prstGeom prst="trapezoid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43" name="カギ線コネクタ 42"/>
          <p:cNvCxnSpPr>
            <a:stCxn id="42" idx="0"/>
            <a:endCxn id="39" idx="0"/>
          </p:cNvCxnSpPr>
          <p:nvPr/>
        </p:nvCxnSpPr>
        <p:spPr>
          <a:xfrm rot="16200000" flipH="1">
            <a:off x="5292945" y="4118298"/>
            <a:ext cx="166387" cy="888182"/>
          </a:xfrm>
          <a:prstGeom prst="bentConnector3">
            <a:avLst>
              <a:gd name="adj1" fmla="val 50000"/>
            </a:avLst>
          </a:prstGeom>
          <a:ln w="25400">
            <a:solidFill>
              <a:srgbClr val="0000FF"/>
            </a:solidFill>
            <a:tailEnd type="triangle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9" name="台形 8"/>
          <p:cNvSpPr/>
          <p:nvPr/>
        </p:nvSpPr>
        <p:spPr>
          <a:xfrm rot="10800000">
            <a:off x="3401844" y="3913303"/>
            <a:ext cx="900120" cy="191799"/>
          </a:xfrm>
          <a:prstGeom prst="trapezoid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台形 48"/>
          <p:cNvSpPr/>
          <p:nvPr/>
        </p:nvSpPr>
        <p:spPr>
          <a:xfrm rot="10800000">
            <a:off x="5550194" y="4644764"/>
            <a:ext cx="900120" cy="191799"/>
          </a:xfrm>
          <a:prstGeom prst="trapezoid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55" name="直線矢印コネクタ 54"/>
          <p:cNvCxnSpPr>
            <a:stCxn id="49" idx="0"/>
          </p:cNvCxnSpPr>
          <p:nvPr/>
        </p:nvCxnSpPr>
        <p:spPr>
          <a:xfrm flipH="1">
            <a:off x="6000253" y="4836563"/>
            <a:ext cx="1" cy="302665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</p:spTree>
    <p:extLst>
      <p:ext uri="{BB962C8B-B14F-4D97-AF65-F5344CB8AC3E}">
        <p14:creationId xmlns:p14="http://schemas.microsoft.com/office/powerpoint/2010/main" val="3683844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altLang="ja-JP" dirty="0" smtClean="0"/>
              <a:t>Use both</a:t>
            </a:r>
            <a:r>
              <a:rPr kumimoji="1" lang="en-US" altLang="ja-JP" dirty="0" smtClean="0"/>
              <a:t> global </a:t>
            </a:r>
            <a:r>
              <a:rPr kumimoji="1" lang="en-US" altLang="ja-JP" dirty="0" smtClean="0"/>
              <a:t>history </a:t>
            </a:r>
            <a:r>
              <a:rPr kumimoji="1" lang="en-US" altLang="ja-JP" dirty="0" smtClean="0"/>
              <a:t>and local </a:t>
            </a:r>
            <a:r>
              <a:rPr kumimoji="1" lang="en-US" altLang="ja-JP" dirty="0" smtClean="0"/>
              <a:t>history</a:t>
            </a:r>
            <a:r>
              <a:rPr lang="ja-JP" altLang="en-US" dirty="0" smtClean="0"/>
              <a:t> </a:t>
            </a:r>
            <a:r>
              <a:rPr lang="en-US" altLang="ja-JP" dirty="0" smtClean="0"/>
              <a:t>for</a:t>
            </a:r>
            <a:r>
              <a:rPr lang="en-US" altLang="ja-JP" dirty="0" smtClean="0"/>
              <a:t> the table lookup of </a:t>
            </a:r>
            <a:r>
              <a:rPr lang="en-US" altLang="ja-JP" dirty="0" smtClean="0"/>
              <a:t>the tagged </a:t>
            </a:r>
            <a:r>
              <a:rPr lang="en-US" altLang="ja-JP" dirty="0" smtClean="0"/>
              <a:t>components</a:t>
            </a:r>
            <a:endParaRPr kumimoji="1" lang="en-US" altLang="ja-JP" dirty="0" smtClean="0"/>
          </a:p>
          <a:p>
            <a:pPr lvl="1"/>
            <a:endParaRPr kumimoji="1" lang="en-US" altLang="ja-JP" dirty="0" smtClean="0"/>
          </a:p>
          <a:p>
            <a:pPr lvl="1"/>
            <a:endParaRPr kumimoji="1" lang="en-US" altLang="ja-JP" dirty="0" smtClean="0"/>
          </a:p>
          <a:p>
            <a:pPr lvl="1"/>
            <a:endParaRPr lang="en-US" altLang="ja-JP" dirty="0"/>
          </a:p>
          <a:p>
            <a:pPr lvl="1"/>
            <a:endParaRPr kumimoji="1" lang="en-US" altLang="ja-JP" dirty="0" smtClean="0"/>
          </a:p>
          <a:p>
            <a:endParaRPr lang="en-US" altLang="ja-JP" dirty="0" smtClean="0"/>
          </a:p>
          <a:p>
            <a:pPr lvl="1"/>
            <a:endParaRPr lang="en-US" altLang="ja-JP" dirty="0"/>
          </a:p>
          <a:p>
            <a:pPr lvl="1"/>
            <a:endParaRPr kumimoji="1" lang="en-US" altLang="ja-JP" dirty="0" smtClean="0"/>
          </a:p>
          <a:p>
            <a:r>
              <a:rPr lang="en-US" altLang="ja-JP" dirty="0"/>
              <a:t>P</a:t>
            </a:r>
            <a:r>
              <a:rPr lang="en-US" altLang="ja-JP" dirty="0" smtClean="0"/>
              <a:t>riority of each component is </a:t>
            </a:r>
            <a:r>
              <a:rPr lang="en-US" altLang="ja-JP" dirty="0" smtClean="0"/>
              <a:t>not changed </a:t>
            </a:r>
            <a:r>
              <a:rPr lang="en-US" altLang="ja-JP" dirty="0" smtClean="0"/>
              <a:t>if the history </a:t>
            </a:r>
            <a:r>
              <a:rPr lang="en-US" altLang="ja-JP" dirty="0" smtClean="0"/>
              <a:t>length of Ti is longer than that of </a:t>
            </a:r>
            <a:r>
              <a:rPr lang="en-US" altLang="ja-JP" dirty="0" err="1" smtClean="0"/>
              <a:t>Tj</a:t>
            </a:r>
            <a:r>
              <a:rPr lang="en-US" altLang="ja-JP" dirty="0" smtClean="0"/>
              <a:t> (j &lt; </a:t>
            </a:r>
            <a:r>
              <a:rPr lang="en-US" altLang="ja-JP" dirty="0" err="1" smtClean="0"/>
              <a:t>i</a:t>
            </a:r>
            <a:r>
              <a:rPr lang="en-US" altLang="ja-JP" dirty="0" smtClean="0"/>
              <a:t>)</a:t>
            </a:r>
          </a:p>
        </p:txBody>
      </p:sp>
      <p:sp>
        <p:nvSpPr>
          <p:cNvPr id="56" name="正方形/長方形 55"/>
          <p:cNvSpPr/>
          <p:nvPr/>
        </p:nvSpPr>
        <p:spPr>
          <a:xfrm>
            <a:off x="2591736" y="2528061"/>
            <a:ext cx="720096" cy="108014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Base</a:t>
            </a:r>
          </a:p>
          <a:p>
            <a:pPr algn="ctr"/>
            <a:endParaRPr lang="en-US" altLang="ja-JP" dirty="0" smtClean="0"/>
          </a:p>
        </p:txBody>
      </p:sp>
      <p:sp>
        <p:nvSpPr>
          <p:cNvPr id="57" name="正方形/長方形 56"/>
          <p:cNvSpPr/>
          <p:nvPr/>
        </p:nvSpPr>
        <p:spPr>
          <a:xfrm>
            <a:off x="3671880" y="2528880"/>
            <a:ext cx="720096" cy="108014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T1</a:t>
            </a:r>
          </a:p>
          <a:p>
            <a:pPr algn="ctr"/>
            <a:r>
              <a:rPr lang="en-US" altLang="ja-JP" dirty="0" smtClean="0"/>
              <a:t>G=2</a:t>
            </a:r>
          </a:p>
          <a:p>
            <a:pPr algn="ctr"/>
            <a:endParaRPr lang="en-US" altLang="ja-JP" dirty="0" smtClean="0"/>
          </a:p>
        </p:txBody>
      </p:sp>
      <p:sp>
        <p:nvSpPr>
          <p:cNvPr id="58" name="正方形/長方形 57"/>
          <p:cNvSpPr/>
          <p:nvPr/>
        </p:nvSpPr>
        <p:spPr>
          <a:xfrm>
            <a:off x="4740085" y="2527242"/>
            <a:ext cx="720096" cy="108014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T2</a:t>
            </a:r>
          </a:p>
          <a:p>
            <a:pPr algn="ctr"/>
            <a:r>
              <a:rPr lang="en-US" altLang="ja-JP" dirty="0" smtClean="0"/>
              <a:t>G=4</a:t>
            </a:r>
          </a:p>
          <a:p>
            <a:pPr algn="ctr"/>
            <a:endParaRPr lang="en-US" altLang="ja-JP" dirty="0" smtClean="0"/>
          </a:p>
        </p:txBody>
      </p:sp>
      <p:sp>
        <p:nvSpPr>
          <p:cNvPr id="59" name="正方形/長方形 58"/>
          <p:cNvSpPr/>
          <p:nvPr/>
        </p:nvSpPr>
        <p:spPr>
          <a:xfrm>
            <a:off x="5820229" y="2528061"/>
            <a:ext cx="720096" cy="108014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T3</a:t>
            </a:r>
          </a:p>
          <a:p>
            <a:pPr algn="ctr"/>
            <a:r>
              <a:rPr lang="en-US" altLang="ja-JP" dirty="0" smtClean="0"/>
              <a:t>G=8</a:t>
            </a:r>
          </a:p>
          <a:p>
            <a:pPr algn="ctr"/>
            <a:endParaRPr lang="en-US" altLang="ja-JP" dirty="0" smtClean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Key Idea</a:t>
            </a:r>
            <a:r>
              <a:rPr kumimoji="1" lang="en-US" altLang="ja-JP" dirty="0" smtClean="0"/>
              <a:t>: Branch History Combining</a:t>
            </a:r>
            <a:endParaRPr kumimoji="1" lang="ja-JP" altLang="en-US" dirty="0"/>
          </a:p>
        </p:txBody>
      </p:sp>
      <p:sp>
        <p:nvSpPr>
          <p:cNvPr id="32" name="正方形/長方形 31"/>
          <p:cNvSpPr/>
          <p:nvPr/>
        </p:nvSpPr>
        <p:spPr>
          <a:xfrm>
            <a:off x="3851904" y="3789457"/>
            <a:ext cx="360048" cy="19098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33" name="直線矢印コネクタ 32"/>
          <p:cNvCxnSpPr>
            <a:endCxn id="32" idx="0"/>
          </p:cNvCxnSpPr>
          <p:nvPr/>
        </p:nvCxnSpPr>
        <p:spPr>
          <a:xfrm>
            <a:off x="4031928" y="3564620"/>
            <a:ext cx="0" cy="224837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34" name="正方形/長方形 33"/>
          <p:cNvSpPr/>
          <p:nvPr/>
        </p:nvSpPr>
        <p:spPr>
          <a:xfrm>
            <a:off x="3491856" y="3789457"/>
            <a:ext cx="360048" cy="19098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正方形/長方形 34"/>
          <p:cNvSpPr/>
          <p:nvPr/>
        </p:nvSpPr>
        <p:spPr>
          <a:xfrm>
            <a:off x="4920109" y="4160461"/>
            <a:ext cx="360048" cy="19098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36" name="直線矢印コネクタ 35"/>
          <p:cNvCxnSpPr>
            <a:endCxn id="35" idx="0"/>
          </p:cNvCxnSpPr>
          <p:nvPr/>
        </p:nvCxnSpPr>
        <p:spPr>
          <a:xfrm>
            <a:off x="5100133" y="3562982"/>
            <a:ext cx="0" cy="59747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37" name="正方形/長方形 36"/>
          <p:cNvSpPr/>
          <p:nvPr/>
        </p:nvSpPr>
        <p:spPr>
          <a:xfrm>
            <a:off x="6000253" y="4521328"/>
            <a:ext cx="360048" cy="19098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38" name="直線矢印コネクタ 37"/>
          <p:cNvCxnSpPr>
            <a:endCxn id="37" idx="0"/>
          </p:cNvCxnSpPr>
          <p:nvPr/>
        </p:nvCxnSpPr>
        <p:spPr>
          <a:xfrm>
            <a:off x="6180277" y="3563801"/>
            <a:ext cx="0" cy="957527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39" name="カギ線コネクタ 38"/>
          <p:cNvCxnSpPr>
            <a:endCxn id="34" idx="0"/>
          </p:cNvCxnSpPr>
          <p:nvPr/>
        </p:nvCxnSpPr>
        <p:spPr>
          <a:xfrm rot="16200000" flipH="1">
            <a:off x="3199004" y="3316581"/>
            <a:ext cx="225656" cy="720096"/>
          </a:xfrm>
          <a:prstGeom prst="bentConnector3">
            <a:avLst/>
          </a:prstGeom>
          <a:ln>
            <a:tailEnd type="triangle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40" name="カギ線コネクタ 39"/>
          <p:cNvCxnSpPr>
            <a:stCxn id="45" idx="0"/>
            <a:endCxn id="41" idx="0"/>
          </p:cNvCxnSpPr>
          <p:nvPr/>
        </p:nvCxnSpPr>
        <p:spPr>
          <a:xfrm rot="16200000" flipH="1">
            <a:off x="4206187" y="3626563"/>
            <a:ext cx="179614" cy="888181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41" name="正方形/長方形 40"/>
          <p:cNvSpPr/>
          <p:nvPr/>
        </p:nvSpPr>
        <p:spPr>
          <a:xfrm>
            <a:off x="4560061" y="4160461"/>
            <a:ext cx="360048" cy="19098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正方形/長方形 41"/>
          <p:cNvSpPr/>
          <p:nvPr/>
        </p:nvSpPr>
        <p:spPr>
          <a:xfrm>
            <a:off x="5640205" y="4521328"/>
            <a:ext cx="360048" cy="19098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台形 42"/>
          <p:cNvSpPr/>
          <p:nvPr/>
        </p:nvSpPr>
        <p:spPr>
          <a:xfrm rot="10800000">
            <a:off x="4481987" y="4163142"/>
            <a:ext cx="900120" cy="191799"/>
          </a:xfrm>
          <a:prstGeom prst="trapezoid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44" name="カギ線コネクタ 43"/>
          <p:cNvCxnSpPr>
            <a:stCxn id="43" idx="0"/>
            <a:endCxn id="42" idx="0"/>
          </p:cNvCxnSpPr>
          <p:nvPr/>
        </p:nvCxnSpPr>
        <p:spPr>
          <a:xfrm rot="16200000" flipH="1">
            <a:off x="5292945" y="3994043"/>
            <a:ext cx="166387" cy="888182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45" name="台形 44"/>
          <p:cNvSpPr/>
          <p:nvPr/>
        </p:nvSpPr>
        <p:spPr>
          <a:xfrm rot="10800000">
            <a:off x="3401844" y="3789048"/>
            <a:ext cx="900120" cy="191799"/>
          </a:xfrm>
          <a:prstGeom prst="trapezoid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台形 45"/>
          <p:cNvSpPr/>
          <p:nvPr/>
        </p:nvSpPr>
        <p:spPr>
          <a:xfrm rot="10800000">
            <a:off x="5550194" y="4520509"/>
            <a:ext cx="900120" cy="191799"/>
          </a:xfrm>
          <a:prstGeom prst="trapezoid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47" name="直線矢印コネクタ 46"/>
          <p:cNvCxnSpPr>
            <a:stCxn id="46" idx="0"/>
          </p:cNvCxnSpPr>
          <p:nvPr/>
        </p:nvCxnSpPr>
        <p:spPr>
          <a:xfrm flipH="1">
            <a:off x="6000253" y="4712308"/>
            <a:ext cx="1" cy="30266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48" name="正方形/長方形 47"/>
          <p:cNvSpPr/>
          <p:nvPr/>
        </p:nvSpPr>
        <p:spPr>
          <a:xfrm>
            <a:off x="2681750" y="3301326"/>
            <a:ext cx="540072" cy="28933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200" dirty="0" smtClean="0"/>
              <a:t>L=0</a:t>
            </a:r>
            <a:endParaRPr kumimoji="1" lang="ja-JP" altLang="en-US" sz="1200" dirty="0"/>
          </a:p>
        </p:txBody>
      </p:sp>
      <p:sp>
        <p:nvSpPr>
          <p:cNvPr id="49" name="正方形/長方形 48"/>
          <p:cNvSpPr/>
          <p:nvPr/>
        </p:nvSpPr>
        <p:spPr>
          <a:xfrm>
            <a:off x="3761892" y="3301326"/>
            <a:ext cx="540072" cy="28933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200" dirty="0" smtClean="0"/>
              <a:t>L=0</a:t>
            </a:r>
            <a:endParaRPr kumimoji="1" lang="ja-JP" altLang="en-US" sz="1200" dirty="0"/>
          </a:p>
        </p:txBody>
      </p:sp>
      <p:sp>
        <p:nvSpPr>
          <p:cNvPr id="50" name="正方形/長方形 49"/>
          <p:cNvSpPr/>
          <p:nvPr/>
        </p:nvSpPr>
        <p:spPr>
          <a:xfrm>
            <a:off x="4830097" y="3301326"/>
            <a:ext cx="540072" cy="28933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200" dirty="0" smtClean="0"/>
              <a:t>L=1</a:t>
            </a:r>
            <a:endParaRPr kumimoji="1" lang="ja-JP" altLang="en-US" sz="1200" dirty="0"/>
          </a:p>
        </p:txBody>
      </p:sp>
      <p:sp>
        <p:nvSpPr>
          <p:cNvPr id="51" name="正方形/長方形 50"/>
          <p:cNvSpPr/>
          <p:nvPr/>
        </p:nvSpPr>
        <p:spPr>
          <a:xfrm>
            <a:off x="5910240" y="3301326"/>
            <a:ext cx="540072" cy="28933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200" dirty="0" smtClean="0"/>
              <a:t>L=2</a:t>
            </a:r>
            <a:endParaRPr kumimoji="1" lang="ja-JP" altLang="en-US" sz="1200" dirty="0"/>
          </a:p>
        </p:txBody>
      </p:sp>
    </p:spTree>
    <p:extLst>
      <p:ext uri="{BB962C8B-B14F-4D97-AF65-F5344CB8AC3E}">
        <p14:creationId xmlns:p14="http://schemas.microsoft.com/office/powerpoint/2010/main" val="1107361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Proposal: Combined </a:t>
            </a:r>
            <a:r>
              <a:rPr lang="en-US" altLang="ja-JP" dirty="0"/>
              <a:t>B</a:t>
            </a:r>
            <a:r>
              <a:rPr kumimoji="1" lang="en-US" altLang="ja-JP" dirty="0" smtClean="0"/>
              <a:t>ranch </a:t>
            </a:r>
            <a:r>
              <a:rPr lang="en-US" altLang="ja-JP" dirty="0"/>
              <a:t>H</a:t>
            </a:r>
            <a:r>
              <a:rPr kumimoji="1" lang="en-US" altLang="ja-JP" dirty="0" smtClean="0"/>
              <a:t>istory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ja-JP" dirty="0" smtClean="0"/>
              <a:t>Concatenate global history and local history with fixed ratio.</a:t>
            </a:r>
            <a:endParaRPr lang="en-US" altLang="ja-JP" dirty="0"/>
          </a:p>
          <a:p>
            <a:pPr lvl="1"/>
            <a:endParaRPr lang="en-US" altLang="ja-JP" dirty="0" smtClean="0"/>
          </a:p>
        </p:txBody>
      </p:sp>
      <p:sp>
        <p:nvSpPr>
          <p:cNvPr id="4" name="正方形/長方形 3"/>
          <p:cNvSpPr/>
          <p:nvPr/>
        </p:nvSpPr>
        <p:spPr>
          <a:xfrm>
            <a:off x="4219268" y="1808784"/>
            <a:ext cx="720096" cy="4500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A0</a:t>
            </a:r>
          </a:p>
        </p:txBody>
      </p:sp>
      <p:sp>
        <p:nvSpPr>
          <p:cNvPr id="8" name="正方形/長方形 7"/>
          <p:cNvSpPr/>
          <p:nvPr/>
        </p:nvSpPr>
        <p:spPr>
          <a:xfrm>
            <a:off x="4932048" y="1808784"/>
            <a:ext cx="720096" cy="4500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A1</a:t>
            </a:r>
          </a:p>
        </p:txBody>
      </p:sp>
      <p:sp>
        <p:nvSpPr>
          <p:cNvPr id="10" name="正方形/長方形 9"/>
          <p:cNvSpPr/>
          <p:nvPr/>
        </p:nvSpPr>
        <p:spPr>
          <a:xfrm>
            <a:off x="4219268" y="2258844"/>
            <a:ext cx="712780" cy="4500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/>
              <a:t>B</a:t>
            </a:r>
            <a:r>
              <a:rPr lang="en-US" altLang="ja-JP" dirty="0" smtClean="0"/>
              <a:t>0</a:t>
            </a:r>
          </a:p>
        </p:txBody>
      </p:sp>
      <p:sp>
        <p:nvSpPr>
          <p:cNvPr id="13" name="正方形/長方形 12"/>
          <p:cNvSpPr/>
          <p:nvPr/>
        </p:nvSpPr>
        <p:spPr>
          <a:xfrm>
            <a:off x="4219268" y="2708904"/>
            <a:ext cx="720096" cy="45006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/>
              <a:t>C</a:t>
            </a:r>
            <a:r>
              <a:rPr lang="en-US" altLang="ja-JP" dirty="0" smtClean="0"/>
              <a:t>0</a:t>
            </a:r>
          </a:p>
        </p:txBody>
      </p:sp>
      <p:sp>
        <p:nvSpPr>
          <p:cNvPr id="14" name="正方形/長方形 13"/>
          <p:cNvSpPr/>
          <p:nvPr/>
        </p:nvSpPr>
        <p:spPr>
          <a:xfrm>
            <a:off x="4932048" y="2708904"/>
            <a:ext cx="720096" cy="45006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/>
              <a:t>C</a:t>
            </a:r>
            <a:r>
              <a:rPr lang="en-US" altLang="ja-JP" dirty="0" smtClean="0"/>
              <a:t>1</a:t>
            </a:r>
          </a:p>
        </p:txBody>
      </p:sp>
      <p:sp>
        <p:nvSpPr>
          <p:cNvPr id="16" name="正方形/長方形 15"/>
          <p:cNvSpPr/>
          <p:nvPr/>
        </p:nvSpPr>
        <p:spPr>
          <a:xfrm>
            <a:off x="4219268" y="3158964"/>
            <a:ext cx="720096" cy="4500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D0</a:t>
            </a:r>
          </a:p>
        </p:txBody>
      </p:sp>
      <p:sp>
        <p:nvSpPr>
          <p:cNvPr id="17" name="正方形/長方形 16"/>
          <p:cNvSpPr/>
          <p:nvPr/>
        </p:nvSpPr>
        <p:spPr>
          <a:xfrm>
            <a:off x="4932048" y="3158964"/>
            <a:ext cx="720096" cy="4500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D1</a:t>
            </a:r>
          </a:p>
        </p:txBody>
      </p:sp>
      <p:sp>
        <p:nvSpPr>
          <p:cNvPr id="19" name="正方形/長方形 18"/>
          <p:cNvSpPr/>
          <p:nvPr/>
        </p:nvSpPr>
        <p:spPr>
          <a:xfrm>
            <a:off x="2419028" y="4097184"/>
            <a:ext cx="720096" cy="4500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A0</a:t>
            </a:r>
          </a:p>
        </p:txBody>
      </p:sp>
      <p:sp>
        <p:nvSpPr>
          <p:cNvPr id="20" name="正方形/長方形 19"/>
          <p:cNvSpPr/>
          <p:nvPr/>
        </p:nvSpPr>
        <p:spPr>
          <a:xfrm>
            <a:off x="5292096" y="4097184"/>
            <a:ext cx="720096" cy="4500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A1</a:t>
            </a:r>
          </a:p>
        </p:txBody>
      </p:sp>
      <p:sp>
        <p:nvSpPr>
          <p:cNvPr id="21" name="正方形/長方形 20"/>
          <p:cNvSpPr/>
          <p:nvPr/>
        </p:nvSpPr>
        <p:spPr>
          <a:xfrm>
            <a:off x="4572000" y="4097184"/>
            <a:ext cx="720096" cy="4500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/>
              <a:t>B</a:t>
            </a:r>
            <a:r>
              <a:rPr lang="en-US" altLang="ja-JP" dirty="0" smtClean="0"/>
              <a:t>0</a:t>
            </a:r>
          </a:p>
        </p:txBody>
      </p:sp>
      <p:sp>
        <p:nvSpPr>
          <p:cNvPr id="22" name="正方形/長方形 21"/>
          <p:cNvSpPr/>
          <p:nvPr/>
        </p:nvSpPr>
        <p:spPr>
          <a:xfrm>
            <a:off x="3131808" y="4097184"/>
            <a:ext cx="720096" cy="4500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/>
              <a:t>C</a:t>
            </a:r>
            <a:r>
              <a:rPr lang="en-US" altLang="ja-JP" dirty="0" smtClean="0"/>
              <a:t>0</a:t>
            </a:r>
          </a:p>
        </p:txBody>
      </p:sp>
      <p:sp>
        <p:nvSpPr>
          <p:cNvPr id="23" name="正方形/長方形 22"/>
          <p:cNvSpPr/>
          <p:nvPr/>
        </p:nvSpPr>
        <p:spPr>
          <a:xfrm>
            <a:off x="6012192" y="4097184"/>
            <a:ext cx="720096" cy="4500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/>
              <a:t>C</a:t>
            </a:r>
            <a:r>
              <a:rPr lang="en-US" altLang="ja-JP" dirty="0" smtClean="0"/>
              <a:t>1</a:t>
            </a:r>
          </a:p>
        </p:txBody>
      </p:sp>
      <p:sp>
        <p:nvSpPr>
          <p:cNvPr id="24" name="正方形/長方形 23"/>
          <p:cNvSpPr/>
          <p:nvPr/>
        </p:nvSpPr>
        <p:spPr>
          <a:xfrm>
            <a:off x="7452384" y="4097184"/>
            <a:ext cx="720096" cy="4500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/>
              <a:t>C</a:t>
            </a:r>
            <a:r>
              <a:rPr lang="en-US" altLang="ja-JP" dirty="0" smtClean="0"/>
              <a:t>2</a:t>
            </a:r>
          </a:p>
        </p:txBody>
      </p:sp>
      <p:sp>
        <p:nvSpPr>
          <p:cNvPr id="25" name="正方形/長方形 24"/>
          <p:cNvSpPr/>
          <p:nvPr/>
        </p:nvSpPr>
        <p:spPr>
          <a:xfrm>
            <a:off x="6732288" y="4097184"/>
            <a:ext cx="720096" cy="4500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D1</a:t>
            </a:r>
          </a:p>
        </p:txBody>
      </p:sp>
      <p:sp>
        <p:nvSpPr>
          <p:cNvPr id="26" name="正方形/長方形 25"/>
          <p:cNvSpPr/>
          <p:nvPr/>
        </p:nvSpPr>
        <p:spPr>
          <a:xfrm>
            <a:off x="3851904" y="4097184"/>
            <a:ext cx="727412" cy="4500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D0</a:t>
            </a: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738416" y="4135460"/>
            <a:ext cx="16844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Global history</a:t>
            </a:r>
            <a:endParaRPr kumimoji="1" lang="ja-JP" altLang="en-US" dirty="0"/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2308240" y="2483874"/>
            <a:ext cx="19618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Local history</a:t>
            </a:r>
            <a:endParaRPr kumimoji="1" lang="ja-JP" altLang="en-US" dirty="0"/>
          </a:p>
        </p:txBody>
      </p:sp>
      <p:sp>
        <p:nvSpPr>
          <p:cNvPr id="29" name="正方形/長方形 28"/>
          <p:cNvSpPr/>
          <p:nvPr/>
        </p:nvSpPr>
        <p:spPr>
          <a:xfrm>
            <a:off x="7486893" y="5731188"/>
            <a:ext cx="720096" cy="45006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/>
              <a:t>C</a:t>
            </a:r>
            <a:r>
              <a:rPr lang="en-US" altLang="ja-JP" dirty="0" smtClean="0"/>
              <a:t>0</a:t>
            </a:r>
          </a:p>
        </p:txBody>
      </p:sp>
      <p:sp>
        <p:nvSpPr>
          <p:cNvPr id="30" name="正方形/長方形 29"/>
          <p:cNvSpPr/>
          <p:nvPr/>
        </p:nvSpPr>
        <p:spPr>
          <a:xfrm>
            <a:off x="8199673" y="5731188"/>
            <a:ext cx="720096" cy="45006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/>
              <a:t>C</a:t>
            </a:r>
            <a:r>
              <a:rPr lang="en-US" altLang="ja-JP" dirty="0" smtClean="0"/>
              <a:t>1</a:t>
            </a:r>
          </a:p>
        </p:txBody>
      </p:sp>
      <p:sp>
        <p:nvSpPr>
          <p:cNvPr id="31" name="正方形/長方形 30"/>
          <p:cNvSpPr/>
          <p:nvPr/>
        </p:nvSpPr>
        <p:spPr>
          <a:xfrm>
            <a:off x="1338884" y="5728788"/>
            <a:ext cx="720096" cy="4500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A0</a:t>
            </a:r>
          </a:p>
        </p:txBody>
      </p:sp>
      <p:sp>
        <p:nvSpPr>
          <p:cNvPr id="32" name="正方形/長方形 31"/>
          <p:cNvSpPr/>
          <p:nvPr/>
        </p:nvSpPr>
        <p:spPr>
          <a:xfrm>
            <a:off x="4211952" y="5728788"/>
            <a:ext cx="720096" cy="4500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A1</a:t>
            </a:r>
          </a:p>
        </p:txBody>
      </p:sp>
      <p:sp>
        <p:nvSpPr>
          <p:cNvPr id="33" name="正方形/長方形 32"/>
          <p:cNvSpPr/>
          <p:nvPr/>
        </p:nvSpPr>
        <p:spPr>
          <a:xfrm>
            <a:off x="3491856" y="5728788"/>
            <a:ext cx="720096" cy="4500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/>
              <a:t>B</a:t>
            </a:r>
            <a:r>
              <a:rPr lang="en-US" altLang="ja-JP" dirty="0" smtClean="0"/>
              <a:t>0</a:t>
            </a:r>
          </a:p>
        </p:txBody>
      </p:sp>
      <p:sp>
        <p:nvSpPr>
          <p:cNvPr id="34" name="正方形/長方形 33"/>
          <p:cNvSpPr/>
          <p:nvPr/>
        </p:nvSpPr>
        <p:spPr>
          <a:xfrm>
            <a:off x="2051664" y="5728788"/>
            <a:ext cx="720096" cy="4500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/>
              <a:t>C</a:t>
            </a:r>
            <a:r>
              <a:rPr lang="en-US" altLang="ja-JP" dirty="0" smtClean="0"/>
              <a:t>0</a:t>
            </a:r>
          </a:p>
        </p:txBody>
      </p:sp>
      <p:sp>
        <p:nvSpPr>
          <p:cNvPr id="35" name="正方形/長方形 34"/>
          <p:cNvSpPr/>
          <p:nvPr/>
        </p:nvSpPr>
        <p:spPr>
          <a:xfrm>
            <a:off x="4932048" y="5728788"/>
            <a:ext cx="720096" cy="4500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/>
              <a:t>C</a:t>
            </a:r>
            <a:r>
              <a:rPr lang="en-US" altLang="ja-JP" dirty="0" smtClean="0"/>
              <a:t>1</a:t>
            </a:r>
          </a:p>
        </p:txBody>
      </p:sp>
      <p:sp>
        <p:nvSpPr>
          <p:cNvPr id="36" name="正方形/長方形 35"/>
          <p:cNvSpPr/>
          <p:nvPr/>
        </p:nvSpPr>
        <p:spPr>
          <a:xfrm>
            <a:off x="6372240" y="5728788"/>
            <a:ext cx="720096" cy="4500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/>
              <a:t>C</a:t>
            </a:r>
            <a:r>
              <a:rPr lang="en-US" altLang="ja-JP" dirty="0" smtClean="0"/>
              <a:t>2</a:t>
            </a:r>
          </a:p>
        </p:txBody>
      </p:sp>
      <p:sp>
        <p:nvSpPr>
          <p:cNvPr id="37" name="正方形/長方形 36"/>
          <p:cNvSpPr/>
          <p:nvPr/>
        </p:nvSpPr>
        <p:spPr>
          <a:xfrm>
            <a:off x="5652144" y="5728788"/>
            <a:ext cx="720096" cy="4500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D1</a:t>
            </a:r>
          </a:p>
        </p:txBody>
      </p:sp>
      <p:sp>
        <p:nvSpPr>
          <p:cNvPr id="38" name="正方形/長方形 37"/>
          <p:cNvSpPr/>
          <p:nvPr/>
        </p:nvSpPr>
        <p:spPr>
          <a:xfrm>
            <a:off x="2771760" y="5728788"/>
            <a:ext cx="727412" cy="4500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D0</a:t>
            </a: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7126845" y="5769152"/>
            <a:ext cx="360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+</a:t>
            </a:r>
            <a:endParaRPr kumimoji="1" lang="ja-JP" altLang="en-US" dirty="0"/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555761" y="5359456"/>
            <a:ext cx="59965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Global-local combined history (for branch C)</a:t>
            </a:r>
            <a:endParaRPr kumimoji="1" lang="ja-JP" altLang="en-US" dirty="0"/>
          </a:p>
        </p:txBody>
      </p:sp>
      <p:sp>
        <p:nvSpPr>
          <p:cNvPr id="41" name="正方形/長方形 40"/>
          <p:cNvSpPr/>
          <p:nvPr/>
        </p:nvSpPr>
        <p:spPr>
          <a:xfrm>
            <a:off x="4932048" y="2258844"/>
            <a:ext cx="720096" cy="4500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 err="1" smtClean="0"/>
              <a:t>B</a:t>
            </a:r>
            <a:r>
              <a:rPr lang="en-US" altLang="ja-JP" dirty="0" err="1"/>
              <a:t>x</a:t>
            </a:r>
            <a:endParaRPr lang="en-US" altLang="ja-JP" dirty="0" smtClean="0"/>
          </a:p>
        </p:txBody>
      </p:sp>
      <p:sp>
        <p:nvSpPr>
          <p:cNvPr id="44" name="下矢印 43"/>
          <p:cNvSpPr/>
          <p:nvPr/>
        </p:nvSpPr>
        <p:spPr>
          <a:xfrm>
            <a:off x="4689732" y="4815232"/>
            <a:ext cx="484632" cy="490264"/>
          </a:xfrm>
          <a:prstGeom prst="downArrow">
            <a:avLst/>
          </a:prstGeom>
          <a:solidFill>
            <a:srgbClr val="0000F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4103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How to decide history length ?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897857"/>
          </a:xfrm>
        </p:spPr>
        <p:txBody>
          <a:bodyPr>
            <a:normAutofit lnSpcReduction="10000"/>
          </a:bodyPr>
          <a:lstStyle/>
          <a:p>
            <a:r>
              <a:rPr lang="en-US" altLang="ja-JP" dirty="0" smtClean="0"/>
              <a:t>Local history should be 1 / </a:t>
            </a:r>
            <a:r>
              <a:rPr lang="en-US" altLang="ja-JP" dirty="0" err="1" smtClean="0"/>
              <a:t>N</a:t>
            </a:r>
            <a:r>
              <a:rPr lang="en-US" altLang="ja-JP" baseline="-25000" dirty="0" err="1" smtClean="0"/>
              <a:t>lht</a:t>
            </a:r>
            <a:r>
              <a:rPr lang="en-US" altLang="ja-JP" dirty="0" smtClean="0"/>
              <a:t> of global history</a:t>
            </a:r>
          </a:p>
          <a:p>
            <a:pPr lvl="1"/>
            <a:r>
              <a:rPr lang="en-US" altLang="ja-JP" dirty="0" err="1" smtClean="0"/>
              <a:t>N</a:t>
            </a:r>
            <a:r>
              <a:rPr lang="en-US" altLang="ja-JP" baseline="-25000" dirty="0" err="1" smtClean="0"/>
              <a:t>lht</a:t>
            </a:r>
            <a:r>
              <a:rPr lang="en-US" altLang="ja-JP" dirty="0" smtClean="0"/>
              <a:t> = # of entry of local history table</a:t>
            </a:r>
          </a:p>
          <a:p>
            <a:endParaRPr kumimoji="1" lang="en-US" altLang="ja-JP" dirty="0"/>
          </a:p>
          <a:p>
            <a:endParaRPr kumimoji="1" lang="ja-JP" altLang="en-US" dirty="0"/>
          </a:p>
        </p:txBody>
      </p:sp>
      <p:sp>
        <p:nvSpPr>
          <p:cNvPr id="4" name="正方形/長方形 3"/>
          <p:cNvSpPr/>
          <p:nvPr/>
        </p:nvSpPr>
        <p:spPr>
          <a:xfrm>
            <a:off x="4219268" y="2846380"/>
            <a:ext cx="720096" cy="4500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A0</a:t>
            </a:r>
          </a:p>
        </p:txBody>
      </p:sp>
      <p:sp>
        <p:nvSpPr>
          <p:cNvPr id="8" name="正方形/長方形 7"/>
          <p:cNvSpPr/>
          <p:nvPr/>
        </p:nvSpPr>
        <p:spPr>
          <a:xfrm>
            <a:off x="4932048" y="2846380"/>
            <a:ext cx="720096" cy="4500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A1</a:t>
            </a:r>
          </a:p>
        </p:txBody>
      </p:sp>
      <p:sp>
        <p:nvSpPr>
          <p:cNvPr id="10" name="正方形/長方形 9"/>
          <p:cNvSpPr/>
          <p:nvPr/>
        </p:nvSpPr>
        <p:spPr>
          <a:xfrm>
            <a:off x="4219268" y="3296440"/>
            <a:ext cx="712780" cy="4500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/>
              <a:t>B</a:t>
            </a:r>
            <a:r>
              <a:rPr lang="en-US" altLang="ja-JP" dirty="0" smtClean="0"/>
              <a:t>0</a:t>
            </a:r>
          </a:p>
        </p:txBody>
      </p:sp>
      <p:sp>
        <p:nvSpPr>
          <p:cNvPr id="13" name="正方形/長方形 12"/>
          <p:cNvSpPr/>
          <p:nvPr/>
        </p:nvSpPr>
        <p:spPr>
          <a:xfrm>
            <a:off x="4219268" y="3746500"/>
            <a:ext cx="720096" cy="4500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/>
              <a:t>C</a:t>
            </a:r>
            <a:r>
              <a:rPr lang="en-US" altLang="ja-JP" dirty="0" smtClean="0"/>
              <a:t>0</a:t>
            </a:r>
          </a:p>
        </p:txBody>
      </p:sp>
      <p:sp>
        <p:nvSpPr>
          <p:cNvPr id="14" name="正方形/長方形 13"/>
          <p:cNvSpPr/>
          <p:nvPr/>
        </p:nvSpPr>
        <p:spPr>
          <a:xfrm>
            <a:off x="4932048" y="3746500"/>
            <a:ext cx="720096" cy="4500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/>
              <a:t>C</a:t>
            </a:r>
            <a:r>
              <a:rPr lang="en-US" altLang="ja-JP" dirty="0" smtClean="0"/>
              <a:t>1</a:t>
            </a:r>
          </a:p>
        </p:txBody>
      </p:sp>
      <p:sp>
        <p:nvSpPr>
          <p:cNvPr id="15" name="正方形/長方形 14"/>
          <p:cNvSpPr/>
          <p:nvPr/>
        </p:nvSpPr>
        <p:spPr>
          <a:xfrm>
            <a:off x="5652144" y="3746500"/>
            <a:ext cx="720096" cy="450060"/>
          </a:xfrm>
          <a:prstGeom prst="rect">
            <a:avLst/>
          </a:prstGeom>
          <a:solidFill>
            <a:srgbClr val="FFFF00"/>
          </a:solidFill>
          <a:ln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/>
              <a:t>C</a:t>
            </a:r>
            <a:r>
              <a:rPr lang="en-US" altLang="ja-JP" dirty="0" smtClean="0"/>
              <a:t>2</a:t>
            </a:r>
          </a:p>
        </p:txBody>
      </p:sp>
      <p:sp>
        <p:nvSpPr>
          <p:cNvPr id="16" name="正方形/長方形 15"/>
          <p:cNvSpPr/>
          <p:nvPr/>
        </p:nvSpPr>
        <p:spPr>
          <a:xfrm>
            <a:off x="4219268" y="4196560"/>
            <a:ext cx="720096" cy="4500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D0</a:t>
            </a:r>
          </a:p>
        </p:txBody>
      </p:sp>
      <p:sp>
        <p:nvSpPr>
          <p:cNvPr id="17" name="正方形/長方形 16"/>
          <p:cNvSpPr/>
          <p:nvPr/>
        </p:nvSpPr>
        <p:spPr>
          <a:xfrm>
            <a:off x="4932048" y="4196560"/>
            <a:ext cx="720096" cy="4500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D1</a:t>
            </a:r>
          </a:p>
        </p:txBody>
      </p:sp>
      <p:sp>
        <p:nvSpPr>
          <p:cNvPr id="19" name="正方形/長方形 18"/>
          <p:cNvSpPr/>
          <p:nvPr/>
        </p:nvSpPr>
        <p:spPr>
          <a:xfrm>
            <a:off x="2419028" y="5134780"/>
            <a:ext cx="720096" cy="4500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A0</a:t>
            </a:r>
          </a:p>
        </p:txBody>
      </p:sp>
      <p:sp>
        <p:nvSpPr>
          <p:cNvPr id="20" name="正方形/長方形 19"/>
          <p:cNvSpPr/>
          <p:nvPr/>
        </p:nvSpPr>
        <p:spPr>
          <a:xfrm>
            <a:off x="5292096" y="5134780"/>
            <a:ext cx="720096" cy="4500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A1</a:t>
            </a:r>
          </a:p>
        </p:txBody>
      </p:sp>
      <p:sp>
        <p:nvSpPr>
          <p:cNvPr id="21" name="正方形/長方形 20"/>
          <p:cNvSpPr/>
          <p:nvPr/>
        </p:nvSpPr>
        <p:spPr>
          <a:xfrm>
            <a:off x="4572000" y="5134780"/>
            <a:ext cx="720096" cy="4500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/>
              <a:t>B</a:t>
            </a:r>
            <a:r>
              <a:rPr lang="en-US" altLang="ja-JP" dirty="0" smtClean="0"/>
              <a:t>0</a:t>
            </a:r>
          </a:p>
        </p:txBody>
      </p:sp>
      <p:sp>
        <p:nvSpPr>
          <p:cNvPr id="22" name="正方形/長方形 21"/>
          <p:cNvSpPr/>
          <p:nvPr/>
        </p:nvSpPr>
        <p:spPr>
          <a:xfrm>
            <a:off x="3131808" y="5134780"/>
            <a:ext cx="720096" cy="4500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/>
              <a:t>C</a:t>
            </a:r>
            <a:r>
              <a:rPr lang="en-US" altLang="ja-JP" dirty="0" smtClean="0"/>
              <a:t>0</a:t>
            </a:r>
          </a:p>
        </p:txBody>
      </p:sp>
      <p:sp>
        <p:nvSpPr>
          <p:cNvPr id="23" name="正方形/長方形 22"/>
          <p:cNvSpPr/>
          <p:nvPr/>
        </p:nvSpPr>
        <p:spPr>
          <a:xfrm>
            <a:off x="6012192" y="5134780"/>
            <a:ext cx="720096" cy="4500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/>
              <a:t>C</a:t>
            </a:r>
            <a:r>
              <a:rPr lang="en-US" altLang="ja-JP" dirty="0" smtClean="0"/>
              <a:t>1</a:t>
            </a:r>
          </a:p>
        </p:txBody>
      </p:sp>
      <p:sp>
        <p:nvSpPr>
          <p:cNvPr id="24" name="正方形/長方形 23"/>
          <p:cNvSpPr/>
          <p:nvPr/>
        </p:nvSpPr>
        <p:spPr>
          <a:xfrm>
            <a:off x="7452384" y="5134780"/>
            <a:ext cx="720096" cy="4500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/>
              <a:t>C</a:t>
            </a:r>
            <a:r>
              <a:rPr lang="en-US" altLang="ja-JP" dirty="0" smtClean="0"/>
              <a:t>2</a:t>
            </a:r>
          </a:p>
        </p:txBody>
      </p:sp>
      <p:sp>
        <p:nvSpPr>
          <p:cNvPr id="25" name="正方形/長方形 24"/>
          <p:cNvSpPr/>
          <p:nvPr/>
        </p:nvSpPr>
        <p:spPr>
          <a:xfrm>
            <a:off x="6732288" y="5134780"/>
            <a:ext cx="720096" cy="4500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D1</a:t>
            </a:r>
          </a:p>
        </p:txBody>
      </p:sp>
      <p:sp>
        <p:nvSpPr>
          <p:cNvPr id="26" name="正方形/長方形 25"/>
          <p:cNvSpPr/>
          <p:nvPr/>
        </p:nvSpPr>
        <p:spPr>
          <a:xfrm>
            <a:off x="3851904" y="5134780"/>
            <a:ext cx="727412" cy="4500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D0</a:t>
            </a: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738416" y="5173056"/>
            <a:ext cx="16844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Global history</a:t>
            </a:r>
            <a:endParaRPr kumimoji="1" lang="ja-JP" altLang="en-US" dirty="0"/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738416" y="3521470"/>
            <a:ext cx="19618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Local history</a:t>
            </a:r>
            <a:endParaRPr kumimoji="1" lang="ja-JP" altLang="en-US" dirty="0"/>
          </a:p>
        </p:txBody>
      </p:sp>
      <p:grpSp>
        <p:nvGrpSpPr>
          <p:cNvPr id="11" name="グループ化 10"/>
          <p:cNvGrpSpPr/>
          <p:nvPr/>
        </p:nvGrpSpPr>
        <p:grpSpPr>
          <a:xfrm>
            <a:off x="2440770" y="2279580"/>
            <a:ext cx="5731710" cy="3775986"/>
            <a:chOff x="2440770" y="2279580"/>
            <a:chExt cx="5731710" cy="3775986"/>
          </a:xfrm>
        </p:grpSpPr>
        <p:cxnSp>
          <p:nvCxnSpPr>
            <p:cNvPr id="6" name="直線矢印コネクタ 5"/>
            <p:cNvCxnSpPr/>
            <p:nvPr/>
          </p:nvCxnSpPr>
          <p:spPr>
            <a:xfrm>
              <a:off x="4031928" y="2846380"/>
              <a:ext cx="0" cy="1800240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7" name="テキスト ボックス 6"/>
            <p:cNvSpPr txBox="1"/>
            <p:nvPr/>
          </p:nvSpPr>
          <p:spPr>
            <a:xfrm>
              <a:off x="3131808" y="2846609"/>
              <a:ext cx="99379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dirty="0"/>
                <a:t>4</a:t>
              </a:r>
              <a:r>
                <a:rPr kumimoji="1" lang="en-US" altLang="ja-JP" dirty="0" smtClean="0"/>
                <a:t> entry</a:t>
              </a:r>
              <a:endParaRPr kumimoji="1" lang="ja-JP" altLang="en-US" dirty="0"/>
            </a:p>
          </p:txBody>
        </p:sp>
        <p:cxnSp>
          <p:nvCxnSpPr>
            <p:cNvPr id="30" name="直線矢印コネクタ 29"/>
            <p:cNvCxnSpPr/>
            <p:nvPr/>
          </p:nvCxnSpPr>
          <p:spPr>
            <a:xfrm>
              <a:off x="4270068" y="2689447"/>
              <a:ext cx="1382076" cy="0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4" name="テキスト ボックス 33"/>
            <p:cNvSpPr txBox="1"/>
            <p:nvPr/>
          </p:nvSpPr>
          <p:spPr>
            <a:xfrm>
              <a:off x="4180421" y="2279580"/>
              <a:ext cx="154484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dirty="0" smtClean="0"/>
                <a:t>2 (= 8 / 4) bit</a:t>
              </a:r>
              <a:endParaRPr kumimoji="1" lang="ja-JP" altLang="en-US" dirty="0"/>
            </a:p>
          </p:txBody>
        </p:sp>
        <p:sp>
          <p:nvSpPr>
            <p:cNvPr id="29" name="テキスト ボックス 28"/>
            <p:cNvSpPr txBox="1"/>
            <p:nvPr/>
          </p:nvSpPr>
          <p:spPr>
            <a:xfrm>
              <a:off x="4283666" y="5686234"/>
              <a:ext cx="163851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dirty="0"/>
                <a:t>8</a:t>
              </a:r>
              <a:r>
                <a:rPr kumimoji="1" lang="en-US" altLang="ja-JP" dirty="0" smtClean="0"/>
                <a:t> bit history</a:t>
              </a:r>
              <a:endParaRPr kumimoji="1" lang="ja-JP" altLang="en-US" dirty="0"/>
            </a:p>
          </p:txBody>
        </p:sp>
        <p:cxnSp>
          <p:nvCxnSpPr>
            <p:cNvPr id="35" name="直線矢印コネクタ 34"/>
            <p:cNvCxnSpPr/>
            <p:nvPr/>
          </p:nvCxnSpPr>
          <p:spPr>
            <a:xfrm>
              <a:off x="2440770" y="5686234"/>
              <a:ext cx="5731710" cy="0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2" name="正方形/長方形 31"/>
          <p:cNvSpPr/>
          <p:nvPr/>
        </p:nvSpPr>
        <p:spPr>
          <a:xfrm>
            <a:off x="4932048" y="3296439"/>
            <a:ext cx="720096" cy="45006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 err="1" smtClean="0"/>
              <a:t>B</a:t>
            </a:r>
            <a:r>
              <a:rPr lang="en-US" altLang="ja-JP" dirty="0" err="1"/>
              <a:t>x</a:t>
            </a:r>
            <a:endParaRPr lang="en-US" altLang="ja-JP" dirty="0" smtClean="0"/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6381962" y="2870611"/>
            <a:ext cx="24117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Old branch history</a:t>
            </a:r>
            <a:endParaRPr kumimoji="1" lang="ja-JP" altLang="en-US" dirty="0"/>
          </a:p>
        </p:txBody>
      </p:sp>
      <p:cxnSp>
        <p:nvCxnSpPr>
          <p:cNvPr id="36" name="直線矢印コネクタ 35"/>
          <p:cNvCxnSpPr>
            <a:stCxn id="33" idx="1"/>
            <a:endCxn id="32" idx="3"/>
          </p:cNvCxnSpPr>
          <p:nvPr/>
        </p:nvCxnSpPr>
        <p:spPr>
          <a:xfrm flipH="1">
            <a:off x="5652144" y="3055277"/>
            <a:ext cx="729818" cy="4661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7" name="テキスト ボックス 36"/>
          <p:cNvSpPr txBox="1"/>
          <p:nvPr/>
        </p:nvSpPr>
        <p:spPr>
          <a:xfrm>
            <a:off x="6732288" y="4019801"/>
            <a:ext cx="18002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Disappeared </a:t>
            </a:r>
            <a:endParaRPr lang="en-US" altLang="ja-JP" dirty="0"/>
          </a:p>
          <a:p>
            <a:r>
              <a:rPr lang="en-US" altLang="ja-JP" dirty="0" smtClean="0"/>
              <a:t>from LHT</a:t>
            </a:r>
            <a:endParaRPr kumimoji="1" lang="ja-JP" altLang="en-US" dirty="0"/>
          </a:p>
        </p:txBody>
      </p:sp>
      <p:cxnSp>
        <p:nvCxnSpPr>
          <p:cNvPr id="38" name="直線矢印コネクタ 37"/>
          <p:cNvCxnSpPr>
            <a:stCxn id="37" idx="1"/>
            <a:endCxn id="15" idx="3"/>
          </p:cNvCxnSpPr>
          <p:nvPr/>
        </p:nvCxnSpPr>
        <p:spPr>
          <a:xfrm flipH="1" flipV="1">
            <a:off x="6372240" y="3971530"/>
            <a:ext cx="360048" cy="3714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3988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Case 1: Worked as global history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ja-JP" dirty="0" smtClean="0"/>
              <a:t>When the </a:t>
            </a:r>
            <a:r>
              <a:rPr lang="en-US" altLang="ja-JP" dirty="0" smtClean="0"/>
              <a:t>global history include all local </a:t>
            </a:r>
            <a:r>
              <a:rPr lang="en-US" altLang="ja-JP" dirty="0" smtClean="0"/>
              <a:t>history </a:t>
            </a:r>
            <a:r>
              <a:rPr lang="en-US" altLang="ja-JP" dirty="0" smtClean="0"/>
              <a:t>information, the combined </a:t>
            </a:r>
            <a:r>
              <a:rPr lang="en-US" altLang="ja-JP" dirty="0" smtClean="0"/>
              <a:t>history worked as the global history.</a:t>
            </a:r>
            <a:endParaRPr kumimoji="1" lang="ja-JP" altLang="en-US" dirty="0"/>
          </a:p>
        </p:txBody>
      </p:sp>
      <p:sp>
        <p:nvSpPr>
          <p:cNvPr id="4" name="正方形/長方形 3"/>
          <p:cNvSpPr/>
          <p:nvPr/>
        </p:nvSpPr>
        <p:spPr>
          <a:xfrm>
            <a:off x="4219268" y="2258844"/>
            <a:ext cx="720096" cy="4500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A0</a:t>
            </a:r>
          </a:p>
        </p:txBody>
      </p:sp>
      <p:sp>
        <p:nvSpPr>
          <p:cNvPr id="8" name="正方形/長方形 7"/>
          <p:cNvSpPr/>
          <p:nvPr/>
        </p:nvSpPr>
        <p:spPr>
          <a:xfrm>
            <a:off x="4932048" y="2258844"/>
            <a:ext cx="720096" cy="4500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A1</a:t>
            </a:r>
          </a:p>
        </p:txBody>
      </p:sp>
      <p:sp>
        <p:nvSpPr>
          <p:cNvPr id="10" name="正方形/長方形 9"/>
          <p:cNvSpPr/>
          <p:nvPr/>
        </p:nvSpPr>
        <p:spPr>
          <a:xfrm>
            <a:off x="4219268" y="2708904"/>
            <a:ext cx="712780" cy="4500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/>
              <a:t>B</a:t>
            </a:r>
            <a:r>
              <a:rPr lang="en-US" altLang="ja-JP" dirty="0" smtClean="0"/>
              <a:t>0</a:t>
            </a:r>
          </a:p>
        </p:txBody>
      </p:sp>
      <p:sp>
        <p:nvSpPr>
          <p:cNvPr id="13" name="正方形/長方形 12"/>
          <p:cNvSpPr/>
          <p:nvPr/>
        </p:nvSpPr>
        <p:spPr>
          <a:xfrm>
            <a:off x="4219268" y="3158964"/>
            <a:ext cx="720096" cy="4500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/>
              <a:t>C</a:t>
            </a:r>
            <a:r>
              <a:rPr lang="en-US" altLang="ja-JP" dirty="0" smtClean="0"/>
              <a:t>0</a:t>
            </a:r>
          </a:p>
        </p:txBody>
      </p:sp>
      <p:sp>
        <p:nvSpPr>
          <p:cNvPr id="14" name="正方形/長方形 13"/>
          <p:cNvSpPr/>
          <p:nvPr/>
        </p:nvSpPr>
        <p:spPr>
          <a:xfrm>
            <a:off x="4932048" y="3158964"/>
            <a:ext cx="720096" cy="4500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/>
              <a:t>C</a:t>
            </a:r>
            <a:r>
              <a:rPr lang="en-US" altLang="ja-JP" dirty="0" smtClean="0"/>
              <a:t>1</a:t>
            </a:r>
          </a:p>
        </p:txBody>
      </p:sp>
      <p:sp>
        <p:nvSpPr>
          <p:cNvPr id="16" name="正方形/長方形 15"/>
          <p:cNvSpPr/>
          <p:nvPr/>
        </p:nvSpPr>
        <p:spPr>
          <a:xfrm>
            <a:off x="4219268" y="3609024"/>
            <a:ext cx="720096" cy="4500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D0</a:t>
            </a:r>
          </a:p>
        </p:txBody>
      </p:sp>
      <p:sp>
        <p:nvSpPr>
          <p:cNvPr id="17" name="正方形/長方形 16"/>
          <p:cNvSpPr/>
          <p:nvPr/>
        </p:nvSpPr>
        <p:spPr>
          <a:xfrm>
            <a:off x="4932048" y="3609024"/>
            <a:ext cx="720096" cy="4500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D1</a:t>
            </a:r>
          </a:p>
        </p:txBody>
      </p:sp>
      <p:sp>
        <p:nvSpPr>
          <p:cNvPr id="19" name="正方形/長方形 18"/>
          <p:cNvSpPr/>
          <p:nvPr/>
        </p:nvSpPr>
        <p:spPr>
          <a:xfrm>
            <a:off x="2419028" y="4547244"/>
            <a:ext cx="720096" cy="4500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A0</a:t>
            </a:r>
          </a:p>
        </p:txBody>
      </p:sp>
      <p:sp>
        <p:nvSpPr>
          <p:cNvPr id="20" name="正方形/長方形 19"/>
          <p:cNvSpPr/>
          <p:nvPr/>
        </p:nvSpPr>
        <p:spPr>
          <a:xfrm>
            <a:off x="5292096" y="4547244"/>
            <a:ext cx="720096" cy="4500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A1</a:t>
            </a:r>
          </a:p>
        </p:txBody>
      </p:sp>
      <p:sp>
        <p:nvSpPr>
          <p:cNvPr id="21" name="正方形/長方形 20"/>
          <p:cNvSpPr/>
          <p:nvPr/>
        </p:nvSpPr>
        <p:spPr>
          <a:xfrm>
            <a:off x="4572000" y="4547244"/>
            <a:ext cx="720096" cy="4500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/>
              <a:t>B</a:t>
            </a:r>
            <a:r>
              <a:rPr lang="en-US" altLang="ja-JP" dirty="0" smtClean="0"/>
              <a:t>0</a:t>
            </a:r>
          </a:p>
        </p:txBody>
      </p:sp>
      <p:sp>
        <p:nvSpPr>
          <p:cNvPr id="22" name="正方形/長方形 21"/>
          <p:cNvSpPr/>
          <p:nvPr/>
        </p:nvSpPr>
        <p:spPr>
          <a:xfrm>
            <a:off x="3131808" y="4547244"/>
            <a:ext cx="720096" cy="4500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/>
              <a:t>C</a:t>
            </a:r>
            <a:r>
              <a:rPr lang="en-US" altLang="ja-JP" dirty="0" smtClean="0"/>
              <a:t>0</a:t>
            </a:r>
          </a:p>
        </p:txBody>
      </p:sp>
      <p:sp>
        <p:nvSpPr>
          <p:cNvPr id="23" name="正方形/長方形 22"/>
          <p:cNvSpPr/>
          <p:nvPr/>
        </p:nvSpPr>
        <p:spPr>
          <a:xfrm>
            <a:off x="6012192" y="4547244"/>
            <a:ext cx="720096" cy="4500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/>
              <a:t>C</a:t>
            </a:r>
            <a:r>
              <a:rPr lang="en-US" altLang="ja-JP" dirty="0" smtClean="0"/>
              <a:t>1</a:t>
            </a:r>
          </a:p>
        </p:txBody>
      </p:sp>
      <p:sp>
        <p:nvSpPr>
          <p:cNvPr id="24" name="正方形/長方形 23"/>
          <p:cNvSpPr/>
          <p:nvPr/>
        </p:nvSpPr>
        <p:spPr>
          <a:xfrm>
            <a:off x="7452384" y="4547244"/>
            <a:ext cx="720096" cy="4500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/>
              <a:t>C</a:t>
            </a:r>
            <a:r>
              <a:rPr lang="en-US" altLang="ja-JP" dirty="0" smtClean="0"/>
              <a:t>2</a:t>
            </a:r>
          </a:p>
        </p:txBody>
      </p:sp>
      <p:sp>
        <p:nvSpPr>
          <p:cNvPr id="25" name="正方形/長方形 24"/>
          <p:cNvSpPr/>
          <p:nvPr/>
        </p:nvSpPr>
        <p:spPr>
          <a:xfrm>
            <a:off x="6732288" y="4547244"/>
            <a:ext cx="720096" cy="4500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D1</a:t>
            </a:r>
          </a:p>
        </p:txBody>
      </p:sp>
      <p:sp>
        <p:nvSpPr>
          <p:cNvPr id="26" name="正方形/長方形 25"/>
          <p:cNvSpPr/>
          <p:nvPr/>
        </p:nvSpPr>
        <p:spPr>
          <a:xfrm>
            <a:off x="3851904" y="4547244"/>
            <a:ext cx="727412" cy="4500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D0</a:t>
            </a: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738416" y="4585520"/>
            <a:ext cx="16844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Global history</a:t>
            </a:r>
            <a:endParaRPr kumimoji="1" lang="ja-JP" altLang="en-US" dirty="0"/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2308240" y="2933934"/>
            <a:ext cx="19618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Local history</a:t>
            </a:r>
            <a:endParaRPr kumimoji="1" lang="ja-JP" altLang="en-US" dirty="0"/>
          </a:p>
        </p:txBody>
      </p:sp>
      <p:sp>
        <p:nvSpPr>
          <p:cNvPr id="29" name="正方形/長方形 28"/>
          <p:cNvSpPr/>
          <p:nvPr/>
        </p:nvSpPr>
        <p:spPr>
          <a:xfrm>
            <a:off x="7486893" y="5589288"/>
            <a:ext cx="720096" cy="45006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/>
              <a:t>C</a:t>
            </a:r>
            <a:r>
              <a:rPr lang="en-US" altLang="ja-JP" dirty="0" smtClean="0"/>
              <a:t>0</a:t>
            </a:r>
          </a:p>
        </p:txBody>
      </p:sp>
      <p:sp>
        <p:nvSpPr>
          <p:cNvPr id="30" name="正方形/長方形 29"/>
          <p:cNvSpPr/>
          <p:nvPr/>
        </p:nvSpPr>
        <p:spPr>
          <a:xfrm>
            <a:off x="8199673" y="5589288"/>
            <a:ext cx="720096" cy="45006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/>
              <a:t>C</a:t>
            </a:r>
            <a:r>
              <a:rPr lang="en-US" altLang="ja-JP" dirty="0" smtClean="0"/>
              <a:t>1</a:t>
            </a:r>
          </a:p>
        </p:txBody>
      </p:sp>
      <p:sp>
        <p:nvSpPr>
          <p:cNvPr id="31" name="正方形/長方形 30"/>
          <p:cNvSpPr/>
          <p:nvPr/>
        </p:nvSpPr>
        <p:spPr>
          <a:xfrm>
            <a:off x="1338884" y="5586888"/>
            <a:ext cx="720096" cy="4500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A0</a:t>
            </a:r>
          </a:p>
        </p:txBody>
      </p:sp>
      <p:sp>
        <p:nvSpPr>
          <p:cNvPr id="32" name="正方形/長方形 31"/>
          <p:cNvSpPr/>
          <p:nvPr/>
        </p:nvSpPr>
        <p:spPr>
          <a:xfrm>
            <a:off x="4211952" y="5586888"/>
            <a:ext cx="720096" cy="4500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A1</a:t>
            </a:r>
          </a:p>
        </p:txBody>
      </p:sp>
      <p:sp>
        <p:nvSpPr>
          <p:cNvPr id="33" name="正方形/長方形 32"/>
          <p:cNvSpPr/>
          <p:nvPr/>
        </p:nvSpPr>
        <p:spPr>
          <a:xfrm>
            <a:off x="3491856" y="5586888"/>
            <a:ext cx="720096" cy="4500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/>
              <a:t>B</a:t>
            </a:r>
            <a:r>
              <a:rPr lang="en-US" altLang="ja-JP" dirty="0" smtClean="0"/>
              <a:t>0</a:t>
            </a:r>
          </a:p>
        </p:txBody>
      </p:sp>
      <p:sp>
        <p:nvSpPr>
          <p:cNvPr id="34" name="正方形/長方形 33"/>
          <p:cNvSpPr/>
          <p:nvPr/>
        </p:nvSpPr>
        <p:spPr>
          <a:xfrm>
            <a:off x="2051664" y="5586888"/>
            <a:ext cx="720096" cy="45006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/>
              <a:t>C</a:t>
            </a:r>
            <a:r>
              <a:rPr lang="en-US" altLang="ja-JP" dirty="0" smtClean="0"/>
              <a:t>0</a:t>
            </a:r>
          </a:p>
        </p:txBody>
      </p:sp>
      <p:sp>
        <p:nvSpPr>
          <p:cNvPr id="35" name="正方形/長方形 34"/>
          <p:cNvSpPr/>
          <p:nvPr/>
        </p:nvSpPr>
        <p:spPr>
          <a:xfrm>
            <a:off x="4932048" y="5586888"/>
            <a:ext cx="720096" cy="45006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/>
              <a:t>C</a:t>
            </a:r>
            <a:r>
              <a:rPr lang="en-US" altLang="ja-JP" dirty="0" smtClean="0"/>
              <a:t>1</a:t>
            </a:r>
          </a:p>
        </p:txBody>
      </p:sp>
      <p:sp>
        <p:nvSpPr>
          <p:cNvPr id="36" name="正方形/長方形 35"/>
          <p:cNvSpPr/>
          <p:nvPr/>
        </p:nvSpPr>
        <p:spPr>
          <a:xfrm>
            <a:off x="6372240" y="5586888"/>
            <a:ext cx="720096" cy="4500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/>
              <a:t>C</a:t>
            </a:r>
            <a:r>
              <a:rPr lang="en-US" altLang="ja-JP" dirty="0" smtClean="0"/>
              <a:t>2</a:t>
            </a:r>
          </a:p>
        </p:txBody>
      </p:sp>
      <p:sp>
        <p:nvSpPr>
          <p:cNvPr id="37" name="正方形/長方形 36"/>
          <p:cNvSpPr/>
          <p:nvPr/>
        </p:nvSpPr>
        <p:spPr>
          <a:xfrm>
            <a:off x="5652144" y="5586888"/>
            <a:ext cx="720096" cy="4500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D1</a:t>
            </a:r>
          </a:p>
        </p:txBody>
      </p:sp>
      <p:sp>
        <p:nvSpPr>
          <p:cNvPr id="38" name="正方形/長方形 37"/>
          <p:cNvSpPr/>
          <p:nvPr/>
        </p:nvSpPr>
        <p:spPr>
          <a:xfrm>
            <a:off x="2771760" y="5586888"/>
            <a:ext cx="727412" cy="4500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D0</a:t>
            </a: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7126845" y="5627252"/>
            <a:ext cx="360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+</a:t>
            </a:r>
            <a:endParaRPr kumimoji="1" lang="ja-JP" altLang="en-US" dirty="0"/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555761" y="5217556"/>
            <a:ext cx="38964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Global-local combined history for C</a:t>
            </a:r>
            <a:endParaRPr kumimoji="1" lang="ja-JP" altLang="en-US" dirty="0"/>
          </a:p>
        </p:txBody>
      </p:sp>
      <p:sp>
        <p:nvSpPr>
          <p:cNvPr id="41" name="正方形/長方形 40"/>
          <p:cNvSpPr/>
          <p:nvPr/>
        </p:nvSpPr>
        <p:spPr>
          <a:xfrm>
            <a:off x="4932048" y="2708904"/>
            <a:ext cx="720096" cy="4500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 err="1" smtClean="0"/>
              <a:t>B</a:t>
            </a:r>
            <a:r>
              <a:rPr lang="en-US" altLang="ja-JP" dirty="0" err="1"/>
              <a:t>x</a:t>
            </a:r>
            <a:endParaRPr lang="en-US" altLang="ja-JP" dirty="0" smtClean="0"/>
          </a:p>
        </p:txBody>
      </p:sp>
      <p:cxnSp>
        <p:nvCxnSpPr>
          <p:cNvPr id="6" name="曲線コネクタ 5"/>
          <p:cNvCxnSpPr>
            <a:stCxn id="29" idx="2"/>
            <a:endCxn id="34" idx="2"/>
          </p:cNvCxnSpPr>
          <p:nvPr/>
        </p:nvCxnSpPr>
        <p:spPr>
          <a:xfrm rot="5400000" flipH="1">
            <a:off x="5128127" y="3320534"/>
            <a:ext cx="2400" cy="5435229"/>
          </a:xfrm>
          <a:prstGeom prst="curvedConnector3">
            <a:avLst>
              <a:gd name="adj1" fmla="val -9525000"/>
            </a:avLst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曲線コネクタ 44"/>
          <p:cNvCxnSpPr>
            <a:stCxn id="30" idx="2"/>
            <a:endCxn id="35" idx="2"/>
          </p:cNvCxnSpPr>
          <p:nvPr/>
        </p:nvCxnSpPr>
        <p:spPr>
          <a:xfrm rot="5400000" flipH="1">
            <a:off x="6924709" y="4404336"/>
            <a:ext cx="2400" cy="3267625"/>
          </a:xfrm>
          <a:prstGeom prst="curvedConnector3">
            <a:avLst>
              <a:gd name="adj1" fmla="val -9525000"/>
            </a:avLst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2" name="角丸四角形吹き出し 41"/>
          <p:cNvSpPr/>
          <p:nvPr/>
        </p:nvSpPr>
        <p:spPr>
          <a:xfrm>
            <a:off x="5845649" y="2933934"/>
            <a:ext cx="3226951" cy="1460825"/>
          </a:xfrm>
          <a:prstGeom prst="wedgeRoundRectCallout">
            <a:avLst>
              <a:gd name="adj1" fmla="val -54067"/>
              <a:gd name="adj2" fmla="val 129596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When all local history appeared in global history, the combined history worked as the global history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50531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アース">
  <a:themeElements>
    <a:clrScheme name="アース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ユーザー定義 1">
      <a:majorFont>
        <a:latin typeface="Arial"/>
        <a:ea typeface="HG明朝E"/>
        <a:cs typeface=""/>
      </a:majorFont>
      <a:minorFont>
        <a:latin typeface="Arial"/>
        <a:ea typeface="ＭＳ Ｐゴシック"/>
        <a:cs typeface=""/>
      </a:minorFont>
    </a:fontScheme>
    <a:fmtScheme name="アース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5301</TotalTime>
  <Words>899</Words>
  <Application>Microsoft Office PowerPoint</Application>
  <PresentationFormat>画面に合わせる (4:3)</PresentationFormat>
  <Paragraphs>275</Paragraphs>
  <Slides>16</Slides>
  <Notes>7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16</vt:i4>
      </vt:variant>
    </vt:vector>
  </HeadingPairs>
  <TitlesOfParts>
    <vt:vector size="23" baseType="lpstr">
      <vt:lpstr>HG明朝E</vt:lpstr>
      <vt:lpstr>ＭＳ Ｐゴシック</vt:lpstr>
      <vt:lpstr>Arial</vt:lpstr>
      <vt:lpstr>Calibri</vt:lpstr>
      <vt:lpstr>Wingdings</vt:lpstr>
      <vt:lpstr>Wingdings 3</vt:lpstr>
      <vt:lpstr>アース</vt:lpstr>
      <vt:lpstr>Global-Local Combined Branch History The Alternative Way to Improve  TAGE Branch Predictor</vt:lpstr>
      <vt:lpstr>Executive Summary</vt:lpstr>
      <vt:lpstr>Introduction</vt:lpstr>
      <vt:lpstr>How to Use Local Branch History?</vt:lpstr>
      <vt:lpstr> Cascaded predictor: TAGE branch predictor</vt:lpstr>
      <vt:lpstr>Key Idea: Branch History Combining</vt:lpstr>
      <vt:lpstr>Proposal: Combined Branch History</vt:lpstr>
      <vt:lpstr>How to decide history length ?</vt:lpstr>
      <vt:lpstr>Case 1: Worked as global history</vt:lpstr>
      <vt:lpstr>Case 2: Worked as local history</vt:lpstr>
      <vt:lpstr>Other Optimization Techniques</vt:lpstr>
      <vt:lpstr>Pseudo tagged component</vt:lpstr>
      <vt:lpstr>Dedicated UA Counters</vt:lpstr>
      <vt:lpstr>Tag Hashing</vt:lpstr>
      <vt:lpstr>Evaluation Result</vt:lpstr>
      <vt:lpstr>Summary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Adaptive Rehashing for ITTAGE Indirect Branch Predictor</dc:title>
  <dc:creator>yishii</dc:creator>
  <cp:lastModifiedBy>Yasuo Ishii</cp:lastModifiedBy>
  <cp:revision>231</cp:revision>
  <dcterms:created xsi:type="dcterms:W3CDTF">2011-05-24T12:21:14Z</dcterms:created>
  <dcterms:modified xsi:type="dcterms:W3CDTF">2014-06-15T12:21:39Z</dcterms:modified>
</cp:coreProperties>
</file>