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79" r:id="rId3"/>
    <p:sldId id="262" r:id="rId4"/>
    <p:sldId id="263" r:id="rId5"/>
    <p:sldId id="264" r:id="rId6"/>
    <p:sldId id="265" r:id="rId7"/>
    <p:sldId id="280" r:id="rId8"/>
    <p:sldId id="278" r:id="rId9"/>
    <p:sldId id="282" r:id="rId10"/>
    <p:sldId id="281" r:id="rId11"/>
    <p:sldId id="283" r:id="rId12"/>
    <p:sldId id="268" r:id="rId13"/>
    <p:sldId id="270" r:id="rId14"/>
    <p:sldId id="27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FF00"/>
    <a:srgbClr val="FF6600"/>
    <a:srgbClr val="514945"/>
    <a:srgbClr val="FFB742"/>
    <a:srgbClr val="FFFF6C"/>
    <a:srgbClr val="FFBE15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3609" autoAdjust="0"/>
  </p:normalViewPr>
  <p:slideViewPr>
    <p:cSldViewPr>
      <p:cViewPr varScale="1">
        <p:scale>
          <a:sx n="55" d="100"/>
          <a:sy n="55" d="100"/>
        </p:scale>
        <p:origin x="18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981278-048F-4A28-9AF7-B992C82702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40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DDF025-8D44-476B-AF3D-F65ED5D06BA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12226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81278-048F-4A28-9AF7-B992C827027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48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81278-048F-4A28-9AF7-B992C827027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16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81278-048F-4A28-9AF7-B992C827027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738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81278-048F-4A28-9AF7-B992C827027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42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81278-048F-4A28-9AF7-B992C827027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08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81278-048F-4A28-9AF7-B992C827027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79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81278-048F-4A28-9AF7-B992C827027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52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81278-048F-4A28-9AF7-B992C827027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74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81278-048F-4A28-9AF7-B992C827027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54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81278-048F-4A28-9AF7-B992C827027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525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81278-048F-4A28-9AF7-B992C827027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81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81278-048F-4A28-9AF7-B992C827027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35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81278-048F-4A28-9AF7-B992C827027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56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4" name="Group 28"/>
          <p:cNvGrpSpPr>
            <a:grpSpLocks/>
          </p:cNvGrpSpPr>
          <p:nvPr userDrawn="1"/>
        </p:nvGrpSpPr>
        <p:grpSpPr bwMode="auto">
          <a:xfrm>
            <a:off x="0" y="0"/>
            <a:ext cx="9144000" cy="6859588"/>
            <a:chOff x="0" y="0"/>
            <a:chExt cx="5760" cy="4321"/>
          </a:xfrm>
        </p:grpSpPr>
        <p:pic>
          <p:nvPicPr>
            <p:cNvPr id="4123" name="Picture 27" descr="PPT Template Sharp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43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21" name="Picture 25" descr="EGR-entity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624"/>
              <a:ext cx="816" cy="2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305800" cy="1143000"/>
          </a:xfrm>
        </p:spPr>
        <p:txBody>
          <a:bodyPr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86200"/>
            <a:ext cx="8382000" cy="762000"/>
          </a:xfrm>
        </p:spPr>
        <p:txBody>
          <a:bodyPr/>
          <a:lstStyle>
            <a:lvl1pPr marL="0" indent="0" algn="ctr">
              <a:buFontTx/>
              <a:buNone/>
              <a:defRPr sz="2800"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3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211455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19125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4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6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856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1529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76400"/>
            <a:ext cx="41529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2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0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5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540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91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045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 descr="PPT Temp_p2_sharp_fla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1788"/>
            <a:ext cx="9293225" cy="718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3058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8458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400" kern="1200">
          <a:solidFill>
            <a:srgbClr val="FFBE15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400">
          <a:solidFill>
            <a:srgbClr val="FFBE15"/>
          </a:solidFill>
          <a:latin typeface="Times New Roman" panose="02020603050405020304" pitchFamily="18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3400">
          <a:solidFill>
            <a:srgbClr val="FFBE15"/>
          </a:solidFill>
          <a:latin typeface="Times New Roman" panose="02020603050405020304" pitchFamily="18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3400">
          <a:solidFill>
            <a:srgbClr val="FFBE15"/>
          </a:solidFill>
          <a:latin typeface="Times New Roman" panose="02020603050405020304" pitchFamily="18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3400">
          <a:solidFill>
            <a:srgbClr val="FFBE15"/>
          </a:solidFill>
          <a:latin typeface="Times New Roman" panose="02020603050405020304" pitchFamily="18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rgbClr val="FFBE15"/>
          </a:solidFill>
          <a:latin typeface="Times New Roman" panose="02020603050405020304" pitchFamily="18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rgbClr val="FFBE15"/>
          </a:solidFill>
          <a:latin typeface="Times New Roman" panose="02020603050405020304" pitchFamily="18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rgbClr val="FFBE15"/>
          </a:solidFill>
          <a:latin typeface="Times New Roman" panose="02020603050405020304" pitchFamily="18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rgbClr val="FFBE15"/>
          </a:solidFill>
          <a:latin typeface="Times New Roman" panose="02020603050405020304" pitchFamily="18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0"/>
            <a:ext cx="8839200" cy="1143000"/>
          </a:xfrm>
        </p:spPr>
        <p:txBody>
          <a:bodyPr/>
          <a:lstStyle/>
          <a:p>
            <a:r>
              <a:rPr lang="tr-TR" sz="4000" b="0" dirty="0" smtClean="0"/>
              <a:t>T-BAG: Bootstrap </a:t>
            </a:r>
            <a:br>
              <a:rPr lang="tr-TR" sz="4000" b="0" dirty="0" smtClean="0"/>
            </a:br>
            <a:r>
              <a:rPr lang="tr-TR" sz="4000" b="0" dirty="0" smtClean="0"/>
              <a:t>Aggregating the TAGE Predictor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886200"/>
            <a:ext cx="8686800" cy="762000"/>
          </a:xfrm>
        </p:spPr>
        <p:txBody>
          <a:bodyPr/>
          <a:lstStyle/>
          <a:p>
            <a:r>
              <a:rPr lang="tr-TR" sz="3200" dirty="0" smtClean="0"/>
              <a:t>Ibrahim Burak Karsli, Resit Sendag</a:t>
            </a:r>
          </a:p>
          <a:p>
            <a:r>
              <a:rPr lang="tr-TR" sz="3200" dirty="0" smtClean="0"/>
              <a:t>University of Rhode Island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914400"/>
          </a:xfrm>
        </p:spPr>
        <p:txBody>
          <a:bodyPr/>
          <a:lstStyle/>
          <a:p>
            <a:r>
              <a:rPr lang="tr-TR" dirty="0" smtClean="0"/>
              <a:t>Sub Predictors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3810000"/>
          </a:xfrm>
        </p:spPr>
        <p:txBody>
          <a:bodyPr/>
          <a:lstStyle/>
          <a:p>
            <a:r>
              <a:rPr lang="en-US" sz="2400" dirty="0" smtClean="0"/>
              <a:t>32 predictors</a:t>
            </a:r>
          </a:p>
          <a:p>
            <a:r>
              <a:rPr lang="en-US" sz="2400" dirty="0" smtClean="0"/>
              <a:t>Variability in min/max history lengths, number of tables, and use of PC in table indexing</a:t>
            </a:r>
          </a:p>
          <a:p>
            <a:r>
              <a:rPr lang="en-US" sz="2400" dirty="0" err="1" smtClean="0"/>
              <a:t>ctr</a:t>
            </a:r>
            <a:r>
              <a:rPr lang="en-US" sz="2400" dirty="0" smtClean="0"/>
              <a:t> 3-bits for all</a:t>
            </a:r>
          </a:p>
          <a:p>
            <a:r>
              <a:rPr lang="en-US" sz="2400" dirty="0" smtClean="0"/>
              <a:t>Each predictor’s size is about 15MB (submitted predictor 492MB)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in history varies between 3 and 13</a:t>
            </a:r>
          </a:p>
          <a:p>
            <a:r>
              <a:rPr lang="en-US" sz="2400" dirty="0" smtClean="0"/>
              <a:t>Max history varies between 1,200 and 100,000</a:t>
            </a:r>
          </a:p>
          <a:p>
            <a:r>
              <a:rPr lang="en-US" sz="2400" dirty="0" smtClean="0"/>
              <a:t>Number of tables varies between 20 and 38</a:t>
            </a:r>
          </a:p>
          <a:p>
            <a:r>
              <a:rPr lang="en-US" sz="2400" dirty="0" smtClean="0"/>
              <a:t>16 predictors use PC, the other 16 do NOT!</a:t>
            </a:r>
          </a:p>
          <a:p>
            <a:pPr lvl="1"/>
            <a:r>
              <a:rPr lang="en-US" sz="1800" dirty="0" smtClean="0"/>
              <a:t>Use of PC in indexing tables for TAGE-like predictor is not significantly better!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342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838200"/>
          </a:xfrm>
        </p:spPr>
        <p:txBody>
          <a:bodyPr/>
          <a:lstStyle/>
          <a:p>
            <a:r>
              <a:rPr lang="tr-TR" dirty="0" smtClean="0"/>
              <a:t>Results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90600"/>
            <a:ext cx="6553200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09800" y="4953000"/>
            <a:ext cx="4648200" cy="990600"/>
          </a:xfrm>
        </p:spPr>
        <p:txBody>
          <a:bodyPr/>
          <a:lstStyle/>
          <a:p>
            <a:r>
              <a:rPr lang="en-US" sz="1800" dirty="0" err="1" smtClean="0"/>
              <a:t>AllSame_RandUpd</a:t>
            </a:r>
            <a:r>
              <a:rPr lang="en-US" sz="1800" dirty="0" smtClean="0"/>
              <a:t> -&gt; 1.952 </a:t>
            </a:r>
            <a:r>
              <a:rPr lang="en-US" sz="1800" dirty="0" err="1" smtClean="0"/>
              <a:t>misp</a:t>
            </a:r>
            <a:r>
              <a:rPr lang="en-US" sz="1800" dirty="0" smtClean="0"/>
              <a:t>/KI</a:t>
            </a:r>
          </a:p>
          <a:p>
            <a:r>
              <a:rPr lang="en-US" sz="1800" dirty="0" err="1" smtClean="0"/>
              <a:t>AllDifferent</a:t>
            </a:r>
            <a:r>
              <a:rPr lang="en-US" sz="1800" dirty="0" smtClean="0"/>
              <a:t> -&gt; 1.932 </a:t>
            </a:r>
            <a:r>
              <a:rPr lang="en-US" sz="1800" dirty="0" err="1" smtClean="0"/>
              <a:t>misp</a:t>
            </a:r>
            <a:r>
              <a:rPr lang="en-US" sz="1800" dirty="0" smtClean="0"/>
              <a:t>/KI</a:t>
            </a:r>
          </a:p>
          <a:p>
            <a:r>
              <a:rPr lang="en-US" sz="1800" dirty="0" err="1" smtClean="0"/>
              <a:t>AllDisfferent_RandUpd</a:t>
            </a:r>
            <a:r>
              <a:rPr lang="en-US" sz="1800" dirty="0" smtClean="0"/>
              <a:t> -&gt; 1.919 </a:t>
            </a:r>
            <a:r>
              <a:rPr lang="en-US" sz="1800" dirty="0" err="1" smtClean="0"/>
              <a:t>misp</a:t>
            </a:r>
            <a:r>
              <a:rPr lang="en-US" sz="1800" dirty="0" smtClean="0"/>
              <a:t>/KI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1687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misp</a:t>
            </a:r>
            <a:r>
              <a:rPr lang="en-US" b="1" dirty="0"/>
              <a:t>/KI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932668"/>
              </p:ext>
            </p:extLst>
          </p:nvPr>
        </p:nvGraphicFramePr>
        <p:xfrm>
          <a:off x="1143000" y="1460695"/>
          <a:ext cx="7315200" cy="3657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28800"/>
                <a:gridCol w="1828800"/>
                <a:gridCol w="1828800"/>
                <a:gridCol w="1828800"/>
              </a:tblGrid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Configuration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Baseline TAGE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</a:rPr>
                        <a:t>32x-size TAGE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</a:rPr>
                        <a:t>T-Bag32</a:t>
                      </a:r>
                      <a:endParaRPr lang="en-US" dirty="0"/>
                    </a:p>
                  </a:txBody>
                  <a:tcPr anchor="ctr"/>
                </a:tc>
              </a:tr>
              <a:tr h="1828800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</a:rPr>
                        <a:t>AMEAN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</a:rPr>
                        <a:t>2.007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</a:rPr>
                        <a:t>2.003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effectLst/>
                        </a:rPr>
                        <a:t>1.919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81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Conclusion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Simple </a:t>
            </a:r>
            <a:r>
              <a:rPr lang="en-US" dirty="0" smtClean="0"/>
              <a:t>idea</a:t>
            </a:r>
          </a:p>
          <a:p>
            <a:r>
              <a:rPr lang="tr-TR" dirty="0" smtClean="0"/>
              <a:t>Different types of predictors</a:t>
            </a:r>
          </a:p>
          <a:p>
            <a:r>
              <a:rPr lang="tr-TR" dirty="0" smtClean="0"/>
              <a:t>Implementation with storage budget</a:t>
            </a:r>
          </a:p>
          <a:p>
            <a:pPr marL="0" indent="0">
              <a:buNone/>
            </a:pP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0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2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914400"/>
          </a:xfrm>
        </p:spPr>
        <p:txBody>
          <a:bodyPr/>
          <a:lstStyle/>
          <a:p>
            <a:r>
              <a:rPr lang="tr-TR" dirty="0" smtClean="0"/>
              <a:t>Bootstrap Aggregating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3810000"/>
          </a:xfrm>
        </p:spPr>
        <p:txBody>
          <a:bodyPr/>
          <a:lstStyle/>
          <a:p>
            <a:r>
              <a:rPr lang="en-US" sz="2800" dirty="0" smtClean="0"/>
              <a:t>Statistical method introduced by </a:t>
            </a:r>
            <a:r>
              <a:rPr lang="en-US" sz="2800" dirty="0" err="1" smtClean="0"/>
              <a:t>Breiman</a:t>
            </a:r>
            <a:r>
              <a:rPr lang="en-US" sz="2800" dirty="0" smtClean="0"/>
              <a:t> in 1996</a:t>
            </a:r>
          </a:p>
          <a:p>
            <a:r>
              <a:rPr lang="en-US" sz="2800" dirty="0" smtClean="0"/>
              <a:t>Use ensemble of predictors</a:t>
            </a:r>
          </a:p>
          <a:p>
            <a:pPr lvl="1"/>
            <a:r>
              <a:rPr lang="en-US" sz="2400" dirty="0" smtClean="0"/>
              <a:t>sub-predictors could be the same or different</a:t>
            </a:r>
          </a:p>
          <a:p>
            <a:r>
              <a:rPr lang="en-US" sz="2800" dirty="0" smtClean="0"/>
              <a:t>Train each slightly differently and independently</a:t>
            </a:r>
          </a:p>
          <a:p>
            <a:pPr lvl="2"/>
            <a:r>
              <a:rPr lang="en-US" sz="2000" dirty="0" smtClean="0"/>
              <a:t>Each predictor trained with resampled (with replacement) data set (bootstrapping)</a:t>
            </a:r>
          </a:p>
          <a:p>
            <a:r>
              <a:rPr lang="en-US" sz="2800" dirty="0" smtClean="0"/>
              <a:t>Aggregate their predictions</a:t>
            </a:r>
            <a:endParaRPr lang="en-US" sz="2800" dirty="0"/>
          </a:p>
          <a:p>
            <a:r>
              <a:rPr lang="en-US" sz="2800" dirty="0" smtClean="0"/>
              <a:t>The IDEA is: </a:t>
            </a:r>
            <a:r>
              <a:rPr lang="en-US" sz="2400" dirty="0" smtClean="0"/>
              <a:t>Many weak learners make strong learner</a:t>
            </a:r>
          </a:p>
          <a:p>
            <a:pPr lvl="2"/>
            <a:r>
              <a:rPr lang="en-US" sz="2000" dirty="0" smtClean="0"/>
              <a:t>Theoretically proven to perform better than single learner in an ensemble</a:t>
            </a:r>
            <a:endParaRPr lang="tr-TR" sz="20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890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Offline Bagging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968168"/>
              </p:ext>
            </p:extLst>
          </p:nvPr>
        </p:nvGraphicFramePr>
        <p:xfrm>
          <a:off x="1" y="1447800"/>
          <a:ext cx="9296399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r:id="rId4" imgW="6682549" imgH="3892590" progId="Visio.Drawing.11">
                  <p:embed/>
                </p:oleObj>
              </mc:Choice>
              <mc:Fallback>
                <p:oleObj r:id="rId4" imgW="6682549" imgH="389259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1447800"/>
                        <a:ext cx="9296399" cy="441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659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Online Bagging</a:t>
            </a:r>
            <a:endParaRPr lang="en-US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7313973"/>
              </p:ext>
            </p:extLst>
          </p:nvPr>
        </p:nvGraphicFramePr>
        <p:xfrm>
          <a:off x="0" y="1371600"/>
          <a:ext cx="929640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r:id="rId4" imgW="6596917" imgH="4210110" progId="Visio.Drawing.11">
                  <p:embed/>
                </p:oleObj>
              </mc:Choice>
              <mc:Fallback>
                <p:oleObj r:id="rId4" imgW="6596917" imgH="4210110" progId="Visio.Drawing.11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71600"/>
                        <a:ext cx="9296400" cy="457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459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TAGE Predictor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Winner of CBP3</a:t>
            </a:r>
          </a:p>
          <a:p>
            <a:r>
              <a:rPr lang="tr-TR" dirty="0" smtClean="0"/>
              <a:t>State-of-art branch predictor</a:t>
            </a:r>
          </a:p>
          <a:p>
            <a:r>
              <a:rPr lang="tr-TR" dirty="0" smtClean="0"/>
              <a:t>Many parameters to allow variety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2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T-BAG: Prediction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81579" y="4366004"/>
            <a:ext cx="75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x32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352800" y="2057400"/>
            <a:ext cx="3048000" cy="1828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05200" y="2209800"/>
            <a:ext cx="3048000" cy="1828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657600" y="2362200"/>
            <a:ext cx="3048000" cy="1828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810000" y="2514600"/>
            <a:ext cx="3048000" cy="1828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TAGE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1371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6600"/>
                </a:solidFill>
              </a:rPr>
              <a:t>PC</a:t>
            </a:r>
          </a:p>
        </p:txBody>
      </p:sp>
      <p:grpSp>
        <p:nvGrpSpPr>
          <p:cNvPr id="12304" name="Group 12303"/>
          <p:cNvGrpSpPr/>
          <p:nvPr/>
        </p:nvGrpSpPr>
        <p:grpSpPr>
          <a:xfrm>
            <a:off x="1524000" y="1602433"/>
            <a:ext cx="3505200" cy="912168"/>
            <a:chOff x="1524000" y="1602433"/>
            <a:chExt cx="3505200" cy="912168"/>
          </a:xfrm>
        </p:grpSpPr>
        <p:cxnSp>
          <p:nvCxnSpPr>
            <p:cNvPr id="10" name="Straight Connector 9"/>
            <p:cNvCxnSpPr>
              <a:stCxn id="11" idx="3"/>
            </p:cNvCxnSpPr>
            <p:nvPr/>
          </p:nvCxnSpPr>
          <p:spPr bwMode="auto">
            <a:xfrm>
              <a:off x="1524000" y="1602433"/>
              <a:ext cx="3505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Arrow Connector 12"/>
            <p:cNvCxnSpPr/>
            <p:nvPr/>
          </p:nvCxnSpPr>
          <p:spPr bwMode="auto">
            <a:xfrm flipV="1">
              <a:off x="4572000" y="1602433"/>
              <a:ext cx="0" cy="45496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triangl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V="1">
              <a:off x="4724400" y="1602433"/>
              <a:ext cx="0" cy="60736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triangl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V="1">
              <a:off x="4876800" y="1602433"/>
              <a:ext cx="0" cy="75976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triangl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5029200" y="1602433"/>
              <a:ext cx="0" cy="91216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triangl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3" name="Straight Arrow Connector 22"/>
          <p:cNvCxnSpPr/>
          <p:nvPr/>
        </p:nvCxnSpPr>
        <p:spPr bwMode="auto">
          <a:xfrm flipV="1">
            <a:off x="4876800" y="43434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 flipV="1">
            <a:off x="5029200" y="4355928"/>
            <a:ext cx="0" cy="6732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/>
          <p:nvPr/>
        </p:nvCxnSpPr>
        <p:spPr bwMode="auto">
          <a:xfrm flipV="1">
            <a:off x="5181600" y="4343400"/>
            <a:ext cx="0" cy="6928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endCxn id="6" idx="2"/>
          </p:cNvCxnSpPr>
          <p:nvPr/>
        </p:nvCxnSpPr>
        <p:spPr bwMode="auto">
          <a:xfrm flipV="1">
            <a:off x="5334000" y="43434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Rectangle 35"/>
          <p:cNvSpPr/>
          <p:nvPr/>
        </p:nvSpPr>
        <p:spPr bwMode="auto">
          <a:xfrm>
            <a:off x="4267200" y="5036235"/>
            <a:ext cx="1752600" cy="4501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aggregation</a:t>
            </a:r>
          </a:p>
        </p:txBody>
      </p:sp>
      <p:cxnSp>
        <p:nvCxnSpPr>
          <p:cNvPr id="38" name="Straight Arrow Connector 37"/>
          <p:cNvCxnSpPr>
            <a:stCxn id="36" idx="3"/>
          </p:cNvCxnSpPr>
          <p:nvPr/>
        </p:nvCxnSpPr>
        <p:spPr bwMode="auto">
          <a:xfrm flipV="1">
            <a:off x="6019800" y="5257800"/>
            <a:ext cx="914400" cy="35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7010400" y="5024735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prediction</a:t>
            </a:r>
          </a:p>
        </p:txBody>
      </p:sp>
    </p:spTree>
    <p:extLst>
      <p:ext uri="{BB962C8B-B14F-4D97-AF65-F5344CB8AC3E}">
        <p14:creationId xmlns:p14="http://schemas.microsoft.com/office/powerpoint/2010/main" val="212226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Predict</a:t>
            </a:r>
            <a:r>
              <a:rPr lang="en-US" dirty="0" smtClean="0"/>
              <a:t>o</a:t>
            </a:r>
            <a:r>
              <a:rPr lang="tr-TR" dirty="0" smtClean="0"/>
              <a:t>r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Bagging in nature uses 10s to 100s of predictors, so we target unlimited track</a:t>
            </a:r>
          </a:p>
          <a:p>
            <a:r>
              <a:rPr lang="en-US" sz="2800" dirty="0" smtClean="0"/>
              <a:t>Submitted predictor uses 32 TAGE predictors</a:t>
            </a:r>
          </a:p>
          <a:p>
            <a:r>
              <a:rPr lang="tr-TR" sz="2800" dirty="0" smtClean="0"/>
              <a:t>Keep track </a:t>
            </a:r>
            <a:r>
              <a:rPr lang="en-US" sz="2800" dirty="0" smtClean="0"/>
              <a:t>of successes of last 16 predictions </a:t>
            </a:r>
            <a:r>
              <a:rPr lang="tr-TR" sz="2800" dirty="0" smtClean="0"/>
              <a:t>with a sliding window for each predictor</a:t>
            </a:r>
          </a:p>
          <a:p>
            <a:r>
              <a:rPr lang="en-US" sz="2800" dirty="0" smtClean="0"/>
              <a:t>Aggregate the predictions using weighted sum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325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457200" y="125456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800" dirty="0" smtClean="0">
                <a:solidFill>
                  <a:srgbClr val="FF6600"/>
                </a:solidFill>
              </a:rPr>
              <a:t>PC &amp; resolveDir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T-BAG: Update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81579" y="4366004"/>
            <a:ext cx="752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x32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352800" y="2057400"/>
            <a:ext cx="3048000" cy="1828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05200" y="2209800"/>
            <a:ext cx="3048000" cy="1828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657600" y="2362200"/>
            <a:ext cx="3048000" cy="1828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810000" y="2514600"/>
            <a:ext cx="3048000" cy="1828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34" charset="-128"/>
              </a:rPr>
              <a:t>TAGE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grpSp>
        <p:nvGrpSpPr>
          <p:cNvPr id="12304" name="Group 12303"/>
          <p:cNvGrpSpPr/>
          <p:nvPr/>
        </p:nvGrpSpPr>
        <p:grpSpPr>
          <a:xfrm>
            <a:off x="1524000" y="1602433"/>
            <a:ext cx="3505200" cy="912168"/>
            <a:chOff x="1524000" y="1602433"/>
            <a:chExt cx="3505200" cy="912168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1524000" y="1602433"/>
              <a:ext cx="35052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Arrow Connector 12"/>
            <p:cNvCxnSpPr/>
            <p:nvPr/>
          </p:nvCxnSpPr>
          <p:spPr bwMode="auto">
            <a:xfrm flipV="1">
              <a:off x="4572000" y="1602433"/>
              <a:ext cx="0" cy="45496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triangl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V="1">
              <a:off x="4724400" y="1602433"/>
              <a:ext cx="0" cy="60736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triangl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V="1">
              <a:off x="4876800" y="1602433"/>
              <a:ext cx="0" cy="75976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triangl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5029200" y="1602433"/>
              <a:ext cx="0" cy="91216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6600"/>
              </a:solidFill>
              <a:prstDash val="solid"/>
              <a:round/>
              <a:headEnd type="triangl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7" name="TextBox 76"/>
          <p:cNvSpPr txBox="1"/>
          <p:nvPr/>
        </p:nvSpPr>
        <p:spPr>
          <a:xfrm>
            <a:off x="990600" y="1676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800" dirty="0" smtClean="0">
                <a:solidFill>
                  <a:srgbClr val="008000"/>
                </a:solidFill>
              </a:rPr>
              <a:t>Update Count</a:t>
            </a:r>
            <a:endParaRPr lang="tr-TR" sz="1800" dirty="0">
              <a:solidFill>
                <a:srgbClr val="008000"/>
              </a:solidFill>
            </a:endParaRPr>
          </a:p>
        </p:txBody>
      </p:sp>
      <p:grpSp>
        <p:nvGrpSpPr>
          <p:cNvPr id="12303" name="Group 12302"/>
          <p:cNvGrpSpPr/>
          <p:nvPr/>
        </p:nvGrpSpPr>
        <p:grpSpPr>
          <a:xfrm>
            <a:off x="2590800" y="1826916"/>
            <a:ext cx="3048000" cy="687684"/>
            <a:chOff x="2590800" y="1826916"/>
            <a:chExt cx="3048000" cy="687684"/>
          </a:xfrm>
        </p:grpSpPr>
        <p:cxnSp>
          <p:nvCxnSpPr>
            <p:cNvPr id="45" name="Straight Arrow Connector 44"/>
            <p:cNvCxnSpPr/>
            <p:nvPr/>
          </p:nvCxnSpPr>
          <p:spPr bwMode="auto">
            <a:xfrm flipV="1">
              <a:off x="5181600" y="1828802"/>
              <a:ext cx="0" cy="22859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triangl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Straight Arrow Connector 45"/>
            <p:cNvCxnSpPr/>
            <p:nvPr/>
          </p:nvCxnSpPr>
          <p:spPr bwMode="auto">
            <a:xfrm flipV="1">
              <a:off x="5334000" y="1828801"/>
              <a:ext cx="0" cy="38099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triangl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traight Arrow Connector 46"/>
            <p:cNvCxnSpPr/>
            <p:nvPr/>
          </p:nvCxnSpPr>
          <p:spPr bwMode="auto">
            <a:xfrm flipV="1">
              <a:off x="5486400" y="1828801"/>
              <a:ext cx="0" cy="53339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triangl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V="1">
              <a:off x="5638800" y="1828801"/>
              <a:ext cx="0" cy="68579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triangle" w="med" len="med"/>
              <a:tailEnd type="non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Straight Connector 77"/>
            <p:cNvCxnSpPr>
              <a:stCxn id="77" idx="3"/>
            </p:cNvCxnSpPr>
            <p:nvPr/>
          </p:nvCxnSpPr>
          <p:spPr bwMode="auto">
            <a:xfrm flipV="1">
              <a:off x="2590800" y="1826916"/>
              <a:ext cx="3048000" cy="3415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06856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Random Update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3810000"/>
          </a:xfrm>
        </p:spPr>
        <p:txBody>
          <a:bodyPr/>
          <a:lstStyle/>
          <a:p>
            <a:r>
              <a:rPr lang="en-US" sz="2800" dirty="0" smtClean="0"/>
              <a:t>Each </a:t>
            </a:r>
            <a:r>
              <a:rPr lang="en-US" sz="2800" dirty="0"/>
              <a:t>predictor is updated on each sample </a:t>
            </a:r>
            <a:r>
              <a:rPr lang="en-US" sz="2800" i="1" dirty="0"/>
              <a:t>k</a:t>
            </a:r>
            <a:r>
              <a:rPr lang="en-US" sz="2800" dirty="0"/>
              <a:t> times in a row where </a:t>
            </a:r>
            <a:r>
              <a:rPr lang="en-US" sz="2800" i="1" dirty="0"/>
              <a:t>k</a:t>
            </a:r>
            <a:r>
              <a:rPr lang="en-US" sz="2800" dirty="0"/>
              <a:t> is a random number generated by multinomial </a:t>
            </a:r>
            <a:r>
              <a:rPr lang="en-US" sz="2800" dirty="0" smtClean="0"/>
              <a:t>distribution</a:t>
            </a:r>
          </a:p>
          <a:p>
            <a:r>
              <a:rPr lang="en-US" sz="2800" dirty="0" smtClean="0"/>
              <a:t>Max k = 2 (because </a:t>
            </a:r>
            <a:r>
              <a:rPr lang="en-US" sz="2800" dirty="0" err="1" smtClean="0"/>
              <a:t>ctr</a:t>
            </a:r>
            <a:r>
              <a:rPr lang="en-US" sz="2800" dirty="0" smtClean="0"/>
              <a:t> width is 3bits)</a:t>
            </a:r>
          </a:p>
          <a:p>
            <a:r>
              <a:rPr lang="en-US" sz="2800" dirty="0" smtClean="0"/>
              <a:t>For submission, update on each sample 20%, 60%, 20% of the time, 0, 1, 2 times, respectively.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413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355</Words>
  <Application>Microsoft Office PowerPoint</Application>
  <PresentationFormat>On-screen Show (4:3)</PresentationFormat>
  <Paragraphs>80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ＭＳ Ｐゴシック</vt:lpstr>
      <vt:lpstr>Arial</vt:lpstr>
      <vt:lpstr>Times New Roman</vt:lpstr>
      <vt:lpstr>Blank Presentation</vt:lpstr>
      <vt:lpstr>Visio.Drawing.11</vt:lpstr>
      <vt:lpstr>T-BAG: Bootstrap  Aggregating the TAGE Predictor</vt:lpstr>
      <vt:lpstr>Bootstrap Aggregating</vt:lpstr>
      <vt:lpstr>Offline Bagging</vt:lpstr>
      <vt:lpstr>Online Bagging</vt:lpstr>
      <vt:lpstr>TAGE Predictor</vt:lpstr>
      <vt:lpstr>T-BAG: Prediction</vt:lpstr>
      <vt:lpstr>Predictor Aggregation</vt:lpstr>
      <vt:lpstr>T-BAG: Update</vt:lpstr>
      <vt:lpstr>Random Update</vt:lpstr>
      <vt:lpstr>Sub Predictors</vt:lpstr>
      <vt:lpstr>Results</vt:lpstr>
      <vt:lpstr>misp/KI</vt:lpstr>
      <vt:lpstr>Conclusion and Future Work</vt:lpstr>
      <vt:lpstr>Q&amp;A</vt:lpstr>
    </vt:vector>
  </TitlesOfParts>
  <Company>URI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Sabato</dc:creator>
  <cp:lastModifiedBy>HIMAKARZ</cp:lastModifiedBy>
  <cp:revision>124</cp:revision>
  <dcterms:created xsi:type="dcterms:W3CDTF">2009-02-13T14:18:16Z</dcterms:created>
  <dcterms:modified xsi:type="dcterms:W3CDTF">2014-06-15T21:09:49Z</dcterms:modified>
</cp:coreProperties>
</file>