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618" r:id="rId3"/>
    <p:sldId id="648" r:id="rId4"/>
    <p:sldId id="649" r:id="rId5"/>
    <p:sldId id="640" r:id="rId6"/>
    <p:sldId id="624" r:id="rId7"/>
    <p:sldId id="652" r:id="rId8"/>
    <p:sldId id="634" r:id="rId9"/>
    <p:sldId id="644" r:id="rId10"/>
    <p:sldId id="637" r:id="rId11"/>
    <p:sldId id="635" r:id="rId12"/>
    <p:sldId id="629" r:id="rId13"/>
    <p:sldId id="642" r:id="rId14"/>
    <p:sldId id="625" r:id="rId15"/>
    <p:sldId id="628" r:id="rId16"/>
    <p:sldId id="641" r:id="rId17"/>
    <p:sldId id="631" r:id="rId18"/>
    <p:sldId id="647" r:id="rId19"/>
    <p:sldId id="645" r:id="rId20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0EF"/>
    <a:srgbClr val="FECECE"/>
    <a:srgbClr val="FF6666"/>
    <a:srgbClr val="CC3300"/>
    <a:srgbClr val="008000"/>
    <a:srgbClr val="FC5656"/>
    <a:srgbClr val="FBBBBC"/>
    <a:srgbClr val="FF7C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89700" autoAdjust="0"/>
  </p:normalViewPr>
  <p:slideViewPr>
    <p:cSldViewPr>
      <p:cViewPr>
        <p:scale>
          <a:sx n="60" d="100"/>
          <a:sy n="60" d="100"/>
        </p:scale>
        <p:origin x="-172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[cbp2014_traces.xlsx]branch_profiling!$A$3</c:f>
              <c:strCache>
                <c:ptCount val="1"/>
                <c:pt idx="0">
                  <c:v>completely-biased(static tracking)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[cbp2014_traces.xlsx]branch_profiling!$AS$2:$CJ$2</c:f>
              <c:strCache>
                <c:ptCount val="44"/>
                <c:pt idx="0">
                  <c:v>SPEC00</c:v>
                </c:pt>
                <c:pt idx="1">
                  <c:v>SPEC01</c:v>
                </c:pt>
                <c:pt idx="2">
                  <c:v>SPEC02</c:v>
                </c:pt>
                <c:pt idx="3">
                  <c:v>SPEC03</c:v>
                </c:pt>
                <c:pt idx="4">
                  <c:v>SPEC04</c:v>
                </c:pt>
                <c:pt idx="5">
                  <c:v>SPEC05</c:v>
                </c:pt>
                <c:pt idx="6">
                  <c:v>SPEC06</c:v>
                </c:pt>
                <c:pt idx="7">
                  <c:v>SPEC07</c:v>
                </c:pt>
                <c:pt idx="8">
                  <c:v>SPEC08</c:v>
                </c:pt>
                <c:pt idx="9">
                  <c:v>SPEC09</c:v>
                </c:pt>
                <c:pt idx="10">
                  <c:v>SPEC10</c:v>
                </c:pt>
                <c:pt idx="11">
                  <c:v>SPEC11</c:v>
                </c:pt>
                <c:pt idx="12">
                  <c:v>SPEC12</c:v>
                </c:pt>
                <c:pt idx="13">
                  <c:v>SPEC13</c:v>
                </c:pt>
                <c:pt idx="14">
                  <c:v>SPEC14</c:v>
                </c:pt>
                <c:pt idx="15">
                  <c:v>SPEC15</c:v>
                </c:pt>
                <c:pt idx="16">
                  <c:v>SPEC16</c:v>
                </c:pt>
                <c:pt idx="17">
                  <c:v>SPEC17</c:v>
                </c:pt>
                <c:pt idx="18">
                  <c:v>SPEC18</c:v>
                </c:pt>
                <c:pt idx="19">
                  <c:v>SPEC19</c:v>
                </c:pt>
                <c:pt idx="21">
                  <c:v>FP1</c:v>
                </c:pt>
                <c:pt idx="22">
                  <c:v>FP2</c:v>
                </c:pt>
                <c:pt idx="23">
                  <c:v>FP3</c:v>
                </c:pt>
                <c:pt idx="24">
                  <c:v>FP4</c:v>
                </c:pt>
                <c:pt idx="25">
                  <c:v>FP5</c:v>
                </c:pt>
                <c:pt idx="27">
                  <c:v>INT1</c:v>
                </c:pt>
                <c:pt idx="28">
                  <c:v>INT2</c:v>
                </c:pt>
                <c:pt idx="29">
                  <c:v>INT3</c:v>
                </c:pt>
                <c:pt idx="30">
                  <c:v>INT4</c:v>
                </c:pt>
                <c:pt idx="31">
                  <c:v>INT5</c:v>
                </c:pt>
                <c:pt idx="33">
                  <c:v>MM1</c:v>
                </c:pt>
                <c:pt idx="34">
                  <c:v>MM2</c:v>
                </c:pt>
                <c:pt idx="35">
                  <c:v>MM3</c:v>
                </c:pt>
                <c:pt idx="36">
                  <c:v>MM4</c:v>
                </c:pt>
                <c:pt idx="37">
                  <c:v>MM5</c:v>
                </c:pt>
                <c:pt idx="39">
                  <c:v>SERV1</c:v>
                </c:pt>
                <c:pt idx="40">
                  <c:v>SERV2</c:v>
                </c:pt>
                <c:pt idx="41">
                  <c:v>SERV3</c:v>
                </c:pt>
                <c:pt idx="42">
                  <c:v>SERV4</c:v>
                </c:pt>
                <c:pt idx="43">
                  <c:v>SERV5</c:v>
                </c:pt>
              </c:strCache>
            </c:strRef>
          </c:cat>
          <c:val>
            <c:numRef>
              <c:f>[cbp2014_traces.xlsx]branch_profiling!$AS$3:$CJ$3</c:f>
              <c:numCache>
                <c:formatCode>General</c:formatCode>
                <c:ptCount val="44"/>
                <c:pt idx="0">
                  <c:v>36.67</c:v>
                </c:pt>
                <c:pt idx="1">
                  <c:v>6.69</c:v>
                </c:pt>
                <c:pt idx="2">
                  <c:v>34.18</c:v>
                </c:pt>
                <c:pt idx="3">
                  <c:v>6.4</c:v>
                </c:pt>
                <c:pt idx="4">
                  <c:v>5.12</c:v>
                </c:pt>
                <c:pt idx="5">
                  <c:v>25.8</c:v>
                </c:pt>
                <c:pt idx="6">
                  <c:v>70.94</c:v>
                </c:pt>
                <c:pt idx="7">
                  <c:v>22.47</c:v>
                </c:pt>
                <c:pt idx="8">
                  <c:v>50.92</c:v>
                </c:pt>
                <c:pt idx="9">
                  <c:v>35.43</c:v>
                </c:pt>
                <c:pt idx="10">
                  <c:v>49.32</c:v>
                </c:pt>
                <c:pt idx="11">
                  <c:v>2.88</c:v>
                </c:pt>
                <c:pt idx="12">
                  <c:v>1.91</c:v>
                </c:pt>
                <c:pt idx="13">
                  <c:v>12.14</c:v>
                </c:pt>
                <c:pt idx="14">
                  <c:v>19.57</c:v>
                </c:pt>
                <c:pt idx="15">
                  <c:v>38.39</c:v>
                </c:pt>
                <c:pt idx="16">
                  <c:v>51.58</c:v>
                </c:pt>
                <c:pt idx="17">
                  <c:v>18.97</c:v>
                </c:pt>
                <c:pt idx="18">
                  <c:v>0.66</c:v>
                </c:pt>
                <c:pt idx="19">
                  <c:v>10.8</c:v>
                </c:pt>
                <c:pt idx="21">
                  <c:v>65.900000000000006</c:v>
                </c:pt>
                <c:pt idx="22">
                  <c:v>4.25</c:v>
                </c:pt>
                <c:pt idx="23">
                  <c:v>2.2400000000000002</c:v>
                </c:pt>
                <c:pt idx="24">
                  <c:v>12.15</c:v>
                </c:pt>
                <c:pt idx="25">
                  <c:v>19.809999999999999</c:v>
                </c:pt>
                <c:pt idx="27">
                  <c:v>29.96</c:v>
                </c:pt>
                <c:pt idx="28">
                  <c:v>20.99</c:v>
                </c:pt>
                <c:pt idx="29">
                  <c:v>21.2</c:v>
                </c:pt>
                <c:pt idx="30">
                  <c:v>42.67</c:v>
                </c:pt>
                <c:pt idx="31">
                  <c:v>3.52</c:v>
                </c:pt>
                <c:pt idx="33">
                  <c:v>18.68</c:v>
                </c:pt>
                <c:pt idx="34">
                  <c:v>12.44</c:v>
                </c:pt>
                <c:pt idx="35">
                  <c:v>63.68</c:v>
                </c:pt>
                <c:pt idx="36">
                  <c:v>4.5999999999999996</c:v>
                </c:pt>
                <c:pt idx="37">
                  <c:v>26.9</c:v>
                </c:pt>
                <c:pt idx="39">
                  <c:v>58.14</c:v>
                </c:pt>
                <c:pt idx="40">
                  <c:v>60.12</c:v>
                </c:pt>
                <c:pt idx="41">
                  <c:v>46.92</c:v>
                </c:pt>
                <c:pt idx="42">
                  <c:v>57.24</c:v>
                </c:pt>
                <c:pt idx="43">
                  <c:v>61.65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4160"/>
        <c:axId val="21282816"/>
      </c:barChart>
      <c:catAx>
        <c:axId val="2124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US"/>
          </a:p>
        </c:txPr>
        <c:crossAx val="21282816"/>
        <c:crosses val="autoZero"/>
        <c:auto val="1"/>
        <c:lblAlgn val="ctr"/>
        <c:lblOffset val="100"/>
        <c:noMultiLvlLbl val="0"/>
      </c:catAx>
      <c:valAx>
        <c:axId val="21282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% of Total Branches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24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bf_neural_accuracy_32kb!$AT$4</c:f>
              <c:strCache>
                <c:ptCount val="1"/>
                <c:pt idx="0">
                  <c:v>BFN (3 Optis.)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bf_neural_accuracy_32kb!$BV$2:$CA$2</c:f>
              <c:strCache>
                <c:ptCount val="6"/>
                <c:pt idx="0">
                  <c:v>SPEC Avg.</c:v>
                </c:pt>
                <c:pt idx="1">
                  <c:v>FP Avg.</c:v>
                </c:pt>
                <c:pt idx="2">
                  <c:v>INT Avg.</c:v>
                </c:pt>
                <c:pt idx="3">
                  <c:v>MM Avg.</c:v>
                </c:pt>
                <c:pt idx="4">
                  <c:v>SERV Avg.</c:v>
                </c:pt>
                <c:pt idx="5">
                  <c:v>Avg.</c:v>
                </c:pt>
              </c:strCache>
            </c:strRef>
          </c:cat>
          <c:val>
            <c:numRef>
              <c:f>bf_neural_accuracy_32kb!$BV$4:$CA$4</c:f>
              <c:numCache>
                <c:formatCode>General</c:formatCode>
                <c:ptCount val="6"/>
                <c:pt idx="0">
                  <c:v>3.5529000000000002</c:v>
                </c:pt>
                <c:pt idx="1">
                  <c:v>0.63900000000000001</c:v>
                </c:pt>
                <c:pt idx="2">
                  <c:v>2.9704000000000002</c:v>
                </c:pt>
                <c:pt idx="3">
                  <c:v>4.2594000000000003</c:v>
                </c:pt>
                <c:pt idx="4">
                  <c:v>2.0425999999999997</c:v>
                </c:pt>
                <c:pt idx="5">
                  <c:v>3.0153750000000001</c:v>
                </c:pt>
              </c:numCache>
            </c:numRef>
          </c:val>
        </c:ser>
        <c:ser>
          <c:idx val="1"/>
          <c:order val="1"/>
          <c:tx>
            <c:strRef>
              <c:f>bf_neural_accuracy_32kb!$AT$5</c:f>
              <c:strCache>
                <c:ptCount val="1"/>
                <c:pt idx="0">
                  <c:v>BFN(ghist bias-free + 3 Optis.)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bf_neural_accuracy_32kb!$BV$2:$CA$2</c:f>
              <c:strCache>
                <c:ptCount val="6"/>
                <c:pt idx="0">
                  <c:v>SPEC Avg.</c:v>
                </c:pt>
                <c:pt idx="1">
                  <c:v>FP Avg.</c:v>
                </c:pt>
                <c:pt idx="2">
                  <c:v>INT Avg.</c:v>
                </c:pt>
                <c:pt idx="3">
                  <c:v>MM Avg.</c:v>
                </c:pt>
                <c:pt idx="4">
                  <c:v>SERV Avg.</c:v>
                </c:pt>
                <c:pt idx="5">
                  <c:v>Avg.</c:v>
                </c:pt>
              </c:strCache>
            </c:strRef>
          </c:cat>
          <c:val>
            <c:numRef>
              <c:f>bf_neural_accuracy_32kb!$BV$5:$CA$5</c:f>
              <c:numCache>
                <c:formatCode>General</c:formatCode>
                <c:ptCount val="6"/>
                <c:pt idx="0">
                  <c:v>3.4031500000000001</c:v>
                </c:pt>
                <c:pt idx="1">
                  <c:v>0.46739999999999987</c:v>
                </c:pt>
                <c:pt idx="2">
                  <c:v>2.8343999999999996</c:v>
                </c:pt>
                <c:pt idx="3">
                  <c:v>4.1154000000000002</c:v>
                </c:pt>
                <c:pt idx="4">
                  <c:v>2.0628000000000002</c:v>
                </c:pt>
                <c:pt idx="5">
                  <c:v>2.8865750000000006</c:v>
                </c:pt>
              </c:numCache>
            </c:numRef>
          </c:val>
        </c:ser>
        <c:ser>
          <c:idx val="2"/>
          <c:order val="2"/>
          <c:tx>
            <c:strRef>
              <c:f>bf_neural_accuracy_32kb!$AT$6</c:f>
              <c:strCache>
                <c:ptCount val="1"/>
                <c:pt idx="0">
                  <c:v>BFN (ghist bias-free + RS + 3 Optis.)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bf_neural_accuracy_32kb!$BV$2:$CA$2</c:f>
              <c:strCache>
                <c:ptCount val="6"/>
                <c:pt idx="0">
                  <c:v>SPEC Avg.</c:v>
                </c:pt>
                <c:pt idx="1">
                  <c:v>FP Avg.</c:v>
                </c:pt>
                <c:pt idx="2">
                  <c:v>INT Avg.</c:v>
                </c:pt>
                <c:pt idx="3">
                  <c:v>MM Avg.</c:v>
                </c:pt>
                <c:pt idx="4">
                  <c:v>SERV Avg.</c:v>
                </c:pt>
                <c:pt idx="5">
                  <c:v>Avg.</c:v>
                </c:pt>
              </c:strCache>
            </c:strRef>
          </c:cat>
          <c:val>
            <c:numRef>
              <c:f>bf_neural_accuracy_32kb!$BV$6:$CA$6</c:f>
              <c:numCache>
                <c:formatCode>General</c:formatCode>
                <c:ptCount val="6"/>
                <c:pt idx="0">
                  <c:v>3.1465000000000001</c:v>
                </c:pt>
                <c:pt idx="1">
                  <c:v>0.37479999999999997</c:v>
                </c:pt>
                <c:pt idx="2">
                  <c:v>2.7658</c:v>
                </c:pt>
                <c:pt idx="3">
                  <c:v>4.0941999999999998</c:v>
                </c:pt>
                <c:pt idx="4">
                  <c:v>2.016</c:v>
                </c:pt>
                <c:pt idx="5">
                  <c:v>2.7296000000000005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26304"/>
        <c:axId val="46627840"/>
      </c:barChart>
      <c:catAx>
        <c:axId val="46626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6627840"/>
        <c:crosses val="autoZero"/>
        <c:auto val="1"/>
        <c:lblAlgn val="ctr"/>
        <c:lblOffset val="100"/>
        <c:noMultiLvlLbl val="0"/>
      </c:catAx>
      <c:valAx>
        <c:axId val="4662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err="1">
                    <a:effectLst/>
                    <a:latin typeface="+mn-lt"/>
                  </a:rPr>
                  <a:t>Mispredictions</a:t>
                </a:r>
                <a:r>
                  <a:rPr lang="en-US" sz="1400" b="1" i="0" baseline="0" dirty="0">
                    <a:effectLst/>
                    <a:latin typeface="+mn-lt"/>
                  </a:rPr>
                  <a:t> per 1000 </a:t>
                </a:r>
                <a:r>
                  <a:rPr lang="en-US" sz="1400" b="1" i="0" baseline="0" dirty="0" err="1">
                    <a:effectLst/>
                    <a:latin typeface="+mn-lt"/>
                  </a:rPr>
                  <a:t>Insts</a:t>
                </a:r>
                <a:r>
                  <a:rPr lang="en-US" sz="1400" b="1" i="0" baseline="0" dirty="0">
                    <a:effectLst/>
                    <a:latin typeface="+mn-lt"/>
                  </a:rPr>
                  <a:t>.</a:t>
                </a:r>
                <a:endParaRPr lang="en-US" sz="1400" dirty="0">
                  <a:effectLst/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662630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7417672666291439"/>
          <c:y val="5.0925925925925923E-2"/>
          <c:w val="0.3048441140748086"/>
          <c:h val="0.2547280548264800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6742" y="0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644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6742" y="8823644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5F9C611-485A-4DB5-93D9-47D6CCA3D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defTabSz="931118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742" y="0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algn="r" defTabSz="931118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3409"/>
            <a:ext cx="5601971" cy="41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644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defTabSz="931118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742" y="8823644"/>
            <a:ext cx="303572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algn="r" defTabSz="931118" eaLnBrk="0" hangingPunct="0">
              <a:defRPr sz="1200">
                <a:latin typeface="Times New Roman" pitchFamily="18" charset="0"/>
              </a:defRPr>
            </a:lvl1pPr>
          </a:lstStyle>
          <a:p>
            <a:fld id="{1C40CBFA-2507-4255-9164-DE606634D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EA24-0D3F-499F-BB8E-61B05EA9F565}" type="slidenum">
              <a:rPr lang="en-US"/>
              <a:pPr/>
              <a:t>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Here in this work, we propose BFN predictor that attempts to learn distant branch correlations by capturing only useful information in a branch </a:t>
            </a:r>
            <a:r>
              <a:rPr lang="en-US" sz="1200" i="0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predictor’s history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change in the direction of the Branch A provides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sufficient evidence to cause a change in the direction of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Branch E. In other words, the control flow through either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Branch B or the Branches C and D in the two program paths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merely reinforces the prediction decision of the Branch E that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independently be established by correlating only with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non-biased branch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figure demonstrates the sizable presence of biased branches in the given traces. In other words it confirms the substantial presence of redundant information in a branch predictor’s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Probabilistic Updates/partial tags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BFN predictor implements a direct-mapped structure BST to maintain those FSMs and classify the branches as biased or non-biased.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BFA-2507-4255-9164-DE606634D0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 userDrawn="1"/>
        </p:nvSpPr>
        <p:spPr bwMode="auto">
          <a:xfrm>
            <a:off x="0" y="762000"/>
            <a:ext cx="9144000" cy="137160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004E66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810000"/>
            <a:ext cx="3886200" cy="22860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A09B-8DE2-4994-93E1-0613D2532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8153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99AA0-481E-4B5D-8FE1-D72D45F0D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463"/>
            <a:ext cx="2209800" cy="5875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44463"/>
            <a:ext cx="6477000" cy="5875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B9F9-6B79-494A-A496-F660FDCF2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381750"/>
            <a:ext cx="41910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816DA2-8477-4AD7-8EFD-733D593E0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CDF72E-1B89-4370-AE3C-E1B6A901C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8DCA-17FA-4F39-984E-89A5CC73D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96DA-F8EE-48B2-BC87-42ACADE14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638A-FDFF-4C95-85A6-ACE34CC0E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8F03D-BE1E-43A4-BC62-96632BEE1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DC44C-AF46-464C-A72C-B16DFDD0B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C4431-050D-4317-9FF3-2F56F2BA4528}" type="datetime1">
              <a:rPr lang="en-US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ECE752         Gilchrist, Buchli, &amp; Nere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BF6C-3C07-46E1-B810-EBEFBF1EC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10D4-8D0C-495B-968D-4A1CC0AFF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1800"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63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05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81750"/>
            <a:ext cx="419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B4461C-4667-4AE9-8069-FD2FC04C57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8686800" cy="2286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Dibakar</a:t>
            </a:r>
            <a:r>
              <a:rPr lang="en-US" sz="2800" dirty="0" smtClean="0"/>
              <a:t> </a:t>
            </a:r>
            <a:r>
              <a:rPr lang="en-US" sz="2800" dirty="0" err="1" smtClean="0"/>
              <a:t>Gope</a:t>
            </a:r>
            <a:r>
              <a:rPr lang="en-US" sz="2800" dirty="0" smtClean="0"/>
              <a:t> and </a:t>
            </a:r>
            <a:r>
              <a:rPr lang="en-US" sz="2800" dirty="0" err="1" smtClean="0"/>
              <a:t>Mikko</a:t>
            </a:r>
            <a:r>
              <a:rPr lang="en-US" sz="2800" dirty="0" smtClean="0"/>
              <a:t> H. </a:t>
            </a:r>
            <a:r>
              <a:rPr lang="en-US" sz="2800" dirty="0" err="1" smtClean="0"/>
              <a:t>Lipasti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University </a:t>
            </a:r>
            <a:r>
              <a:rPr lang="en-US" sz="2400" dirty="0"/>
              <a:t>of Wisconsin – Madison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Championship </a:t>
            </a:r>
            <a:r>
              <a:rPr lang="en-US" sz="2400" dirty="0"/>
              <a:t>Branch Prediction </a:t>
            </a:r>
            <a:r>
              <a:rPr lang="en-US" sz="2400" dirty="0" smtClean="0"/>
              <a:t>2014</a:t>
            </a:r>
            <a:endParaRPr lang="en-US" sz="2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/>
          <a:lstStyle/>
          <a:p>
            <a:pPr algn="ctr"/>
            <a:r>
              <a:rPr lang="en-US" sz="3200" b="1" dirty="0"/>
              <a:t>Bias-Free Neural Predictor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546624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Idea 2:</a:t>
            </a:r>
            <a:r>
              <a:rPr lang="en-US" sz="3200" b="1" dirty="0" smtClean="0">
                <a:solidFill>
                  <a:schemeClr val="tx1"/>
                </a:solidFill>
              </a:rPr>
              <a:t> Filtering Recurring Instances (I)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534400" cy="1524000"/>
          </a:xfrm>
        </p:spPr>
        <p:txBody>
          <a:bodyPr/>
          <a:lstStyle/>
          <a:p>
            <a:r>
              <a:rPr lang="en-US" dirty="0" smtClean="0"/>
              <a:t>Minimize footprint of a branch in the history</a:t>
            </a:r>
          </a:p>
          <a:p>
            <a:endParaRPr lang="en-US" dirty="0" smtClean="0"/>
          </a:p>
          <a:p>
            <a:r>
              <a:rPr lang="en-US" dirty="0" smtClean="0"/>
              <a:t>Assists </a:t>
            </a:r>
            <a:r>
              <a:rPr lang="en-US" dirty="0"/>
              <a:t>in </a:t>
            </a:r>
            <a:r>
              <a:rPr lang="en-US" dirty="0" smtClean="0"/>
              <a:t>reaching </a:t>
            </a:r>
            <a:r>
              <a:rPr lang="en-US" u="sng" dirty="0" smtClean="0"/>
              <a:t>very deep </a:t>
            </a:r>
            <a:r>
              <a:rPr lang="en-US" dirty="0" smtClean="0"/>
              <a:t>into the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0" y="212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Unfiltered GHR:</a:t>
            </a:r>
            <a:endParaRPr lang="en-US" b="1" u="sng" dirty="0"/>
          </a:p>
        </p:txBody>
      </p:sp>
      <p:sp>
        <p:nvSpPr>
          <p:cNvPr id="106" name="TextBox 105"/>
          <p:cNvSpPr txBox="1"/>
          <p:nvPr/>
        </p:nvSpPr>
        <p:spPr>
          <a:xfrm>
            <a:off x="2743200" y="2129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	0	1	0	0	1	0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667000" y="1600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A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6666"/>
                </a:solidFill>
              </a:rPr>
              <a:t>B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6666"/>
                </a:solidFill>
              </a:rPr>
              <a:t>B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C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92D050"/>
                </a:solidFill>
              </a:rPr>
              <a:t>A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C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6666"/>
                </a:solidFill>
              </a:rPr>
              <a:t>B</a:t>
            </a:r>
            <a:endParaRPr lang="en-US" sz="2800" b="1" dirty="0">
              <a:solidFill>
                <a:srgbClr val="FF6666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0" y="3500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Bias-Free GHR:</a:t>
            </a:r>
            <a:endParaRPr lang="en-US" b="1" u="sng" dirty="0"/>
          </a:p>
        </p:txBody>
      </p:sp>
      <p:sp>
        <p:nvSpPr>
          <p:cNvPr id="109" name="TextBox 108"/>
          <p:cNvSpPr txBox="1"/>
          <p:nvPr/>
        </p:nvSpPr>
        <p:spPr>
          <a:xfrm>
            <a:off x="2667000" y="3058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A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6666"/>
                </a:solidFill>
              </a:rPr>
              <a:t>B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C</a:t>
            </a:r>
            <a:endParaRPr lang="en-US" sz="2800" b="1" dirty="0">
              <a:solidFill>
                <a:srgbClr val="FF6666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43200" y="35007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	0</a:t>
            </a:r>
            <a:r>
              <a:rPr lang="en-US" b="1" dirty="0"/>
              <a:t>	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0" y="1600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Non-Biased: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49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Idea 2:</a:t>
            </a:r>
            <a:r>
              <a:rPr lang="en-US" sz="3200" b="1" dirty="0" smtClean="0">
                <a:solidFill>
                  <a:schemeClr val="tx1"/>
                </a:solidFill>
              </a:rPr>
              <a:t> Filtering Recurring Instances (II)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534400" cy="1524000"/>
          </a:xfrm>
        </p:spPr>
        <p:txBody>
          <a:bodyPr/>
          <a:lstStyle/>
          <a:p>
            <a:r>
              <a:rPr lang="en-US" dirty="0" err="1" smtClean="0"/>
              <a:t>Recency</a:t>
            </a:r>
            <a:r>
              <a:rPr lang="en-US" dirty="0" smtClean="0"/>
              <a:t> stack tracks </a:t>
            </a:r>
            <a:r>
              <a:rPr lang="en-US" u="sng" dirty="0" smtClean="0"/>
              <a:t>most recent </a:t>
            </a:r>
            <a:r>
              <a:rPr lang="en-US" dirty="0" smtClean="0"/>
              <a:t>occurrence</a:t>
            </a:r>
          </a:p>
          <a:p>
            <a:endParaRPr lang="en-US" dirty="0" smtClean="0"/>
          </a:p>
          <a:p>
            <a:r>
              <a:rPr lang="en-US" dirty="0" smtClean="0"/>
              <a:t>Replace traditional GHR-like shift register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1611868"/>
            <a:ext cx="5489448" cy="2883932"/>
            <a:chOff x="1752600" y="1828800"/>
            <a:chExt cx="5489448" cy="28839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74520" y="4648200"/>
              <a:ext cx="42062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2380488" y="4325112"/>
              <a:ext cx="0" cy="3200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353056" y="4617720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25368" y="4413504"/>
              <a:ext cx="0" cy="2468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294888" y="4623816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87168" y="3581401"/>
              <a:ext cx="640080" cy="914399"/>
              <a:chOff x="1874520" y="1737360"/>
              <a:chExt cx="1219200" cy="138684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905000" y="1752600"/>
                <a:ext cx="1188720" cy="13716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 rot="5400000">
                <a:off x="1882139" y="2743202"/>
                <a:ext cx="228600" cy="182880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8745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619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496312" y="3310128"/>
              <a:ext cx="17556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" name="Flowchart: Delay 14"/>
            <p:cNvSpPr>
              <a:spLocks noChangeAspect="1"/>
            </p:cNvSpPr>
            <p:nvPr/>
          </p:nvSpPr>
          <p:spPr>
            <a:xfrm>
              <a:off x="3477768" y="4191000"/>
              <a:ext cx="274320" cy="274320"/>
            </a:xfrm>
            <a:prstGeom prst="flowChartDelay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25368" y="3291840"/>
              <a:ext cx="0" cy="9784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3752088" y="4322064"/>
              <a:ext cx="11887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291840" y="3282696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25368" y="4419600"/>
              <a:ext cx="1554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3130296" y="3749040"/>
              <a:ext cx="7315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874520" y="3749040"/>
              <a:ext cx="640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2380488" y="4325112"/>
              <a:ext cx="11887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2251519" y="1833824"/>
              <a:ext cx="491681" cy="452176"/>
              <a:chOff x="2468880" y="1452825"/>
              <a:chExt cx="491681" cy="45217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499361" y="1452825"/>
                <a:ext cx="461200" cy="45217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468880" y="1459468"/>
                    <a:ext cx="4556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PC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8880" y="1459468"/>
                    <a:ext cx="45567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251550" y="2633662"/>
              <a:ext cx="5032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=?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502375" y="2286000"/>
              <a:ext cx="0" cy="402336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>
              <a:off x="2327750" y="2679700"/>
              <a:ext cx="361950" cy="2159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74520" y="2788920"/>
              <a:ext cx="4572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752600" y="2743200"/>
                  <a:ext cx="4556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PC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𝑛𝑏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2743200"/>
                  <a:ext cx="45567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9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2505456" y="2898648"/>
              <a:ext cx="0" cy="4114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4696968" y="4417624"/>
              <a:ext cx="0" cy="2468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666488" y="4627936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58768" y="3585521"/>
              <a:ext cx="640080" cy="914399"/>
              <a:chOff x="1874520" y="1737360"/>
              <a:chExt cx="1219200" cy="138684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905000" y="1752600"/>
                <a:ext cx="1188720" cy="13716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rot="5400000">
                <a:off x="1882139" y="2743202"/>
                <a:ext cx="228600" cy="182880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8745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619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4480560" y="3314248"/>
              <a:ext cx="1143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" name="Flowchart: Delay 33"/>
            <p:cNvSpPr>
              <a:spLocks noChangeAspect="1"/>
            </p:cNvSpPr>
            <p:nvPr/>
          </p:nvSpPr>
          <p:spPr>
            <a:xfrm>
              <a:off x="4849368" y="4195120"/>
              <a:ext cx="274320" cy="274320"/>
            </a:xfrm>
            <a:prstGeom prst="flowChartDelay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696968" y="3295960"/>
              <a:ext cx="0" cy="9784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5123688" y="4326184"/>
              <a:ext cx="11887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663440" y="3286816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696968" y="4423720"/>
              <a:ext cx="1554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4501896" y="3753160"/>
              <a:ext cx="7315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3623119" y="1837944"/>
              <a:ext cx="491681" cy="452176"/>
              <a:chOff x="2468880" y="1452825"/>
              <a:chExt cx="491681" cy="452176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99361" y="1452825"/>
                <a:ext cx="461200" cy="45217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468880" y="1459468"/>
                    <a:ext cx="455676" cy="391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PC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8880" y="1459468"/>
                    <a:ext cx="455676" cy="39126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16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3623150" y="2637782"/>
              <a:ext cx="5032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=?</a:t>
              </a: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3873975" y="2290120"/>
              <a:ext cx="0" cy="402336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AutoShape 29"/>
            <p:cNvSpPr>
              <a:spLocks noChangeArrowheads="1"/>
            </p:cNvSpPr>
            <p:nvPr/>
          </p:nvSpPr>
          <p:spPr bwMode="auto">
            <a:xfrm>
              <a:off x="3699350" y="2683820"/>
              <a:ext cx="361950" cy="2159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6"/>
            <p:cNvSpPr>
              <a:spLocks noChangeAspect="1" noChangeArrowheads="1"/>
            </p:cNvSpPr>
            <p:nvPr/>
          </p:nvSpPr>
          <p:spPr bwMode="auto">
            <a:xfrm>
              <a:off x="4191000" y="3140512"/>
              <a:ext cx="307600" cy="292608"/>
            </a:xfrm>
            <a:custGeom>
              <a:avLst/>
              <a:gdLst>
                <a:gd name="T0" fmla="*/ 2147483647 w 2997"/>
                <a:gd name="T1" fmla="*/ 2147483647 h 2006"/>
                <a:gd name="T2" fmla="*/ 2147483647 w 2997"/>
                <a:gd name="T3" fmla="*/ 2147483647 h 2006"/>
                <a:gd name="T4" fmla="*/ 2147483647 w 2997"/>
                <a:gd name="T5" fmla="*/ 2147483647 h 2006"/>
                <a:gd name="T6" fmla="*/ 0 w 2997"/>
                <a:gd name="T7" fmla="*/ 2147483647 h 2006"/>
                <a:gd name="T8" fmla="*/ 2147483647 w 2997"/>
                <a:gd name="T9" fmla="*/ 2147483647 h 2006"/>
                <a:gd name="T10" fmla="*/ 0 w 2997"/>
                <a:gd name="T11" fmla="*/ 2147483647 h 2006"/>
                <a:gd name="T12" fmla="*/ 2147483647 w 2997"/>
                <a:gd name="T13" fmla="*/ 2147483647 h 2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7"/>
                <a:gd name="T22" fmla="*/ 0 h 2006"/>
                <a:gd name="T23" fmla="*/ 2997 w 2997"/>
                <a:gd name="T24" fmla="*/ 2006 h 20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7" h="2006">
                  <a:moveTo>
                    <a:pt x="989" y="4"/>
                  </a:moveTo>
                  <a:cubicBezTo>
                    <a:pt x="1989" y="4"/>
                    <a:pt x="2789" y="604"/>
                    <a:pt x="2996" y="1004"/>
                  </a:cubicBezTo>
                  <a:cubicBezTo>
                    <a:pt x="2789" y="1404"/>
                    <a:pt x="1989" y="2004"/>
                    <a:pt x="989" y="2004"/>
                  </a:cubicBezTo>
                  <a:cubicBezTo>
                    <a:pt x="690" y="2005"/>
                    <a:pt x="666" y="2004"/>
                    <a:pt x="0" y="2004"/>
                  </a:cubicBezTo>
                  <a:cubicBezTo>
                    <a:pt x="199" y="1902"/>
                    <a:pt x="599" y="1602"/>
                    <a:pt x="599" y="1003"/>
                  </a:cubicBezTo>
                  <a:cubicBezTo>
                    <a:pt x="599" y="404"/>
                    <a:pt x="199" y="104"/>
                    <a:pt x="0" y="6"/>
                  </a:cubicBezTo>
                  <a:cubicBezTo>
                    <a:pt x="666" y="6"/>
                    <a:pt x="718" y="0"/>
                    <a:pt x="989" y="4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337560" y="2793040"/>
              <a:ext cx="36576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877056" y="2902768"/>
              <a:ext cx="0" cy="2926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867912" y="3195376"/>
              <a:ext cx="36576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none" w="lg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6068568" y="4408480"/>
              <a:ext cx="0" cy="2468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038088" y="4618792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230368" y="3584448"/>
              <a:ext cx="640080" cy="914399"/>
              <a:chOff x="1874520" y="1737360"/>
              <a:chExt cx="1219200" cy="138684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905000" y="1752600"/>
                <a:ext cx="1188720" cy="13716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 rot="5400000">
                <a:off x="1882139" y="2743202"/>
                <a:ext cx="228600" cy="182880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745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6619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</a:t>
                </a: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5870448" y="3305104"/>
              <a:ext cx="20116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2" name="Flowchart: Delay 51"/>
            <p:cNvSpPr>
              <a:spLocks noChangeAspect="1"/>
            </p:cNvSpPr>
            <p:nvPr/>
          </p:nvSpPr>
          <p:spPr>
            <a:xfrm>
              <a:off x="6220968" y="4185976"/>
              <a:ext cx="274320" cy="274320"/>
            </a:xfrm>
            <a:prstGeom prst="flowChartDelay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080760" y="3291840"/>
              <a:ext cx="0" cy="9784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6495288" y="4317040"/>
              <a:ext cx="11887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6068568" y="4414576"/>
              <a:ext cx="1554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5873496" y="3744016"/>
              <a:ext cx="7315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57" name="Group 56"/>
            <p:cNvGrpSpPr/>
            <p:nvPr/>
          </p:nvGrpSpPr>
          <p:grpSpPr>
            <a:xfrm>
              <a:off x="4994719" y="1828800"/>
              <a:ext cx="491681" cy="452176"/>
              <a:chOff x="2468880" y="1452825"/>
              <a:chExt cx="491681" cy="452176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499361" y="1452825"/>
                <a:ext cx="461200" cy="45217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2468880" y="1459468"/>
                    <a:ext cx="4556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PC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8880" y="1459468"/>
                    <a:ext cx="45567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4994750" y="2628638"/>
              <a:ext cx="5032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=?</a:t>
              </a:r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5245575" y="2280976"/>
              <a:ext cx="0" cy="402336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AutoShape 29"/>
            <p:cNvSpPr>
              <a:spLocks noChangeArrowheads="1"/>
            </p:cNvSpPr>
            <p:nvPr/>
          </p:nvSpPr>
          <p:spPr bwMode="auto">
            <a:xfrm>
              <a:off x="5070950" y="2674676"/>
              <a:ext cx="361950" cy="2159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Freeform 16"/>
            <p:cNvSpPr>
              <a:spLocks noChangeAspect="1" noChangeArrowheads="1"/>
            </p:cNvSpPr>
            <p:nvPr/>
          </p:nvSpPr>
          <p:spPr bwMode="auto">
            <a:xfrm>
              <a:off x="5562600" y="3131368"/>
              <a:ext cx="307600" cy="292608"/>
            </a:xfrm>
            <a:custGeom>
              <a:avLst/>
              <a:gdLst>
                <a:gd name="T0" fmla="*/ 2147483647 w 2997"/>
                <a:gd name="T1" fmla="*/ 2147483647 h 2006"/>
                <a:gd name="T2" fmla="*/ 2147483647 w 2997"/>
                <a:gd name="T3" fmla="*/ 2147483647 h 2006"/>
                <a:gd name="T4" fmla="*/ 2147483647 w 2997"/>
                <a:gd name="T5" fmla="*/ 2147483647 h 2006"/>
                <a:gd name="T6" fmla="*/ 0 w 2997"/>
                <a:gd name="T7" fmla="*/ 2147483647 h 2006"/>
                <a:gd name="T8" fmla="*/ 2147483647 w 2997"/>
                <a:gd name="T9" fmla="*/ 2147483647 h 2006"/>
                <a:gd name="T10" fmla="*/ 0 w 2997"/>
                <a:gd name="T11" fmla="*/ 2147483647 h 2006"/>
                <a:gd name="T12" fmla="*/ 2147483647 w 2997"/>
                <a:gd name="T13" fmla="*/ 2147483647 h 2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7"/>
                <a:gd name="T22" fmla="*/ 0 h 2006"/>
                <a:gd name="T23" fmla="*/ 2997 w 2997"/>
                <a:gd name="T24" fmla="*/ 2006 h 20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7" h="2006">
                  <a:moveTo>
                    <a:pt x="989" y="4"/>
                  </a:moveTo>
                  <a:cubicBezTo>
                    <a:pt x="1989" y="4"/>
                    <a:pt x="2789" y="604"/>
                    <a:pt x="2996" y="1004"/>
                  </a:cubicBezTo>
                  <a:cubicBezTo>
                    <a:pt x="2789" y="1404"/>
                    <a:pt x="1989" y="2004"/>
                    <a:pt x="989" y="2004"/>
                  </a:cubicBezTo>
                  <a:cubicBezTo>
                    <a:pt x="690" y="2005"/>
                    <a:pt x="666" y="2004"/>
                    <a:pt x="0" y="2004"/>
                  </a:cubicBezTo>
                  <a:cubicBezTo>
                    <a:pt x="199" y="1902"/>
                    <a:pt x="599" y="1602"/>
                    <a:pt x="599" y="1003"/>
                  </a:cubicBezTo>
                  <a:cubicBezTo>
                    <a:pt x="599" y="404"/>
                    <a:pt x="199" y="104"/>
                    <a:pt x="0" y="6"/>
                  </a:cubicBezTo>
                  <a:cubicBezTo>
                    <a:pt x="666" y="6"/>
                    <a:pt x="718" y="0"/>
                    <a:pt x="989" y="4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00016" y="2798064"/>
              <a:ext cx="37490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5248656" y="2893624"/>
              <a:ext cx="0" cy="2926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5239512" y="3186232"/>
              <a:ext cx="36576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none" w="lg" len="med"/>
            </a:ln>
            <a:effectLst/>
          </p:spPr>
        </p:cxnSp>
        <p:grpSp>
          <p:nvGrpSpPr>
            <p:cNvPr id="65" name="Group 64"/>
            <p:cNvGrpSpPr/>
            <p:nvPr/>
          </p:nvGrpSpPr>
          <p:grpSpPr>
            <a:xfrm>
              <a:off x="6601968" y="3584448"/>
              <a:ext cx="640080" cy="914399"/>
              <a:chOff x="1874520" y="1737360"/>
              <a:chExt cx="1219200" cy="138684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905000" y="1752600"/>
                <a:ext cx="1188720" cy="13716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5400000">
                <a:off x="1882139" y="2743202"/>
                <a:ext cx="228600" cy="182880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745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61920" y="173736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</a:t>
                </a: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2112264" y="2514600"/>
              <a:ext cx="259689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2121408" y="2514600"/>
              <a:ext cx="0" cy="2743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093976" y="2761488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337560" y="2514600"/>
              <a:ext cx="0" cy="2743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709160" y="2514600"/>
              <a:ext cx="0" cy="2743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307080" y="2487168"/>
              <a:ext cx="45720" cy="457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752600" y="3364468"/>
                  <a:ext cx="4556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364468"/>
                  <a:ext cx="4556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754124" y="4343400"/>
                  <a:ext cx="4556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CLK</m:t>
                            </m:r>
                          </m:e>
                          <m:sub/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2" name="TextBox 3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124" y="4343400"/>
                  <a:ext cx="45567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6071616" y="4233672"/>
              <a:ext cx="149352" cy="73152"/>
              <a:chOff x="6071616" y="4224528"/>
              <a:chExt cx="149352" cy="7315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6071616" y="4262176"/>
                <a:ext cx="7315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82" name="Oval 81"/>
              <p:cNvSpPr/>
              <p:nvPr/>
            </p:nvSpPr>
            <p:spPr>
              <a:xfrm>
                <a:off x="6144768" y="4224528"/>
                <a:ext cx="76200" cy="73152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690872" y="4233672"/>
              <a:ext cx="149352" cy="73152"/>
              <a:chOff x="6071616" y="4224528"/>
              <a:chExt cx="149352" cy="7315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071616" y="4262176"/>
                <a:ext cx="7315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80" name="Oval 79"/>
              <p:cNvSpPr/>
              <p:nvPr/>
            </p:nvSpPr>
            <p:spPr>
              <a:xfrm>
                <a:off x="6144768" y="4224528"/>
                <a:ext cx="76200" cy="73152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319272" y="4233672"/>
              <a:ext cx="149352" cy="73152"/>
              <a:chOff x="6071616" y="4224528"/>
              <a:chExt cx="149352" cy="7315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6071616" y="4262176"/>
                <a:ext cx="7315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8" name="Oval 77"/>
              <p:cNvSpPr/>
              <p:nvPr/>
            </p:nvSpPr>
            <p:spPr>
              <a:xfrm>
                <a:off x="6144768" y="4224528"/>
                <a:ext cx="76200" cy="73152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Re-learning Correlations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534400" cy="7620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96738" y="2545080"/>
            <a:ext cx="1645920" cy="2560320"/>
            <a:chOff x="2596738" y="2545080"/>
            <a:chExt cx="1645920" cy="2560320"/>
          </a:xfrm>
        </p:grpSpPr>
        <p:grpSp>
          <p:nvGrpSpPr>
            <p:cNvPr id="53" name="Group 52"/>
            <p:cNvGrpSpPr/>
            <p:nvPr/>
          </p:nvGrpSpPr>
          <p:grpSpPr>
            <a:xfrm>
              <a:off x="2596738" y="3459480"/>
              <a:ext cx="1645920" cy="1645920"/>
              <a:chOff x="2209800" y="3200400"/>
              <a:chExt cx="1645920" cy="164592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209800" y="3611880"/>
                <a:ext cx="1645920" cy="411480"/>
                <a:chOff x="4267200" y="3657600"/>
                <a:chExt cx="1828800" cy="4572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1816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6388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2672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244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2209800" y="4023360"/>
                <a:ext cx="164592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09800" y="4434840"/>
                <a:ext cx="164592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200400"/>
                <a:ext cx="164592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41969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C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117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673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92D050"/>
                  </a:solidFill>
                </a:rPr>
                <a:t>A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0821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6666"/>
                  </a:solidFill>
                </a:rPr>
                <a:t>B</a:t>
              </a:r>
              <a:endParaRPr lang="en-US" sz="2000" b="1" dirty="0">
                <a:solidFill>
                  <a:srgbClr val="FF6666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1" idx="2"/>
              <a:endCxn id="40" idx="0"/>
            </p:cNvCxnSpPr>
            <p:nvPr/>
          </p:nvCxnSpPr>
          <p:spPr>
            <a:xfrm>
              <a:off x="2802478" y="2956560"/>
              <a:ext cx="0" cy="914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206338" y="2956560"/>
              <a:ext cx="0" cy="914400"/>
            </a:xfrm>
            <a:prstGeom prst="straightConnector1">
              <a:avLst/>
            </a:prstGeom>
            <a:ln w="254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625438" y="2956560"/>
              <a:ext cx="0" cy="91440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00800" y="3459480"/>
            <a:ext cx="1645920" cy="1645920"/>
            <a:chOff x="2209800" y="3200400"/>
            <a:chExt cx="1645920" cy="1645920"/>
          </a:xfrm>
        </p:grpSpPr>
        <p:grpSp>
          <p:nvGrpSpPr>
            <p:cNvPr id="72" name="Group 71"/>
            <p:cNvGrpSpPr/>
            <p:nvPr/>
          </p:nvGrpSpPr>
          <p:grpSpPr>
            <a:xfrm>
              <a:off x="2209800" y="3611880"/>
              <a:ext cx="1645920" cy="411480"/>
              <a:chOff x="4267200" y="3657600"/>
              <a:chExt cx="1828800" cy="4572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1816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388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2672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7244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2209800" y="4023360"/>
              <a:ext cx="164592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209800" y="4434840"/>
              <a:ext cx="164592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9800" y="3200400"/>
              <a:ext cx="164592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00800" y="2545080"/>
            <a:ext cx="1645920" cy="411480"/>
            <a:chOff x="4267200" y="3657600"/>
            <a:chExt cx="1828800" cy="457200"/>
          </a:xfrm>
        </p:grpSpPr>
        <p:sp>
          <p:nvSpPr>
            <p:cNvPr id="68" name="Rectangle 67"/>
            <p:cNvSpPr/>
            <p:nvPr/>
          </p:nvSpPr>
          <p:spPr>
            <a:xfrm>
              <a:off x="5181600" y="3657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6666"/>
                  </a:solidFill>
                </a:rPr>
                <a:t>B</a:t>
              </a:r>
              <a:endParaRPr lang="en-US" b="1" dirty="0">
                <a:solidFill>
                  <a:srgbClr val="FF6666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38800" y="3657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C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67200" y="3657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92D050"/>
                  </a:solidFill>
                </a:rPr>
                <a:t>A</a:t>
              </a:r>
              <a:endParaRPr lang="en-US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24400" y="3657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X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64" name="Straight Arrow Connector 63"/>
          <p:cNvCxnSpPr>
            <a:stCxn id="70" idx="2"/>
            <a:endCxn id="78" idx="0"/>
          </p:cNvCxnSpPr>
          <p:nvPr/>
        </p:nvCxnSpPr>
        <p:spPr>
          <a:xfrm>
            <a:off x="6606540" y="2956560"/>
            <a:ext cx="0" cy="91440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010400" y="2956560"/>
            <a:ext cx="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429500" y="2956560"/>
            <a:ext cx="0" cy="914400"/>
          </a:xfrm>
          <a:prstGeom prst="straightConnector1">
            <a:avLst/>
          </a:prstGeom>
          <a:ln w="2540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35537" y="2956560"/>
            <a:ext cx="0" cy="9144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4648200" y="3810000"/>
            <a:ext cx="1295400" cy="266700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577938" y="3200400"/>
            <a:ext cx="144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X Detected Non-biased</a:t>
            </a:r>
            <a:endParaRPr lang="en-US" sz="1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2510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Bias-Free GHR:</a:t>
            </a:r>
            <a:endParaRPr lang="en-US" b="1" u="sng" dirty="0"/>
          </a:p>
        </p:txBody>
      </p:sp>
      <p:sp>
        <p:nvSpPr>
          <p:cNvPr id="87" name="TextBox 86"/>
          <p:cNvSpPr txBox="1"/>
          <p:nvPr/>
        </p:nvSpPr>
        <p:spPr>
          <a:xfrm>
            <a:off x="0" y="1447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Unfiltered GHR:</a:t>
            </a:r>
            <a:endParaRPr lang="en-US" b="1" u="sng" dirty="0"/>
          </a:p>
        </p:txBody>
      </p:sp>
      <p:sp>
        <p:nvSpPr>
          <p:cNvPr id="89" name="TextBox 88"/>
          <p:cNvSpPr txBox="1"/>
          <p:nvPr/>
        </p:nvSpPr>
        <p:spPr>
          <a:xfrm>
            <a:off x="2584862" y="1509355"/>
            <a:ext cx="17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A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7030A0"/>
                </a:solidFill>
              </a:rPr>
              <a:t>X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6666"/>
                </a:solidFill>
              </a:rPr>
              <a:t>B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00B0F0"/>
                </a:solidFill>
              </a:rPr>
              <a:t>C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4862" y="1509355"/>
            <a:ext cx="17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A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7030A0"/>
                </a:solidFill>
              </a:rPr>
              <a:t>X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6666"/>
                </a:solidFill>
              </a:rPr>
              <a:t>B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00B0F0"/>
                </a:solidFill>
              </a:rPr>
              <a:t>C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3213958" y="1985665"/>
            <a:ext cx="4215542" cy="1138535"/>
          </a:xfrm>
          <a:prstGeom prst="arc">
            <a:avLst>
              <a:gd name="adj1" fmla="val 10823932"/>
              <a:gd name="adj2" fmla="val 21585759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3633058" y="1981200"/>
            <a:ext cx="4215542" cy="1138535"/>
          </a:xfrm>
          <a:prstGeom prst="arc">
            <a:avLst>
              <a:gd name="adj1" fmla="val 10823932"/>
              <a:gd name="adj2" fmla="val 21585759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40" idx="1"/>
          </p:cNvCxnSpPr>
          <p:nvPr/>
        </p:nvCxnSpPr>
        <p:spPr>
          <a:xfrm>
            <a:off x="1752600" y="4076700"/>
            <a:ext cx="844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17470" y="3733800"/>
            <a:ext cx="87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</a:t>
            </a:r>
          </a:p>
          <a:p>
            <a:r>
              <a:rPr lang="en-US" sz="1800" b="1" dirty="0" smtClean="0"/>
              <a:t>Index</a:t>
            </a:r>
            <a:endParaRPr lang="en-US" sz="1800" b="1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11330" y="3840480"/>
            <a:ext cx="1565070" cy="436781"/>
          </a:xfrm>
          <a:prstGeom prst="flowChartTermina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Hash </a:t>
            </a:r>
            <a:r>
              <a:rPr lang="en-US" sz="1800" dirty="0" err="1" smtClean="0">
                <a:solidFill>
                  <a:schemeClr val="tx1"/>
                </a:solidFill>
              </a:rPr>
              <a:t>Func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912522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2800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41522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162800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43800" y="3093720"/>
            <a:ext cx="28787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61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90" grpId="0"/>
      <p:bldP spid="8" grpId="0" animBg="1"/>
      <p:bldP spid="54" grpId="0" animBg="1"/>
      <p:bldP spid="61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Idea 3:</a:t>
            </a:r>
            <a:r>
              <a:rPr lang="en-US" sz="3600" b="1" dirty="0" smtClean="0">
                <a:solidFill>
                  <a:schemeClr val="tx1"/>
                </a:solidFill>
              </a:rPr>
              <a:t> One-Dimensional </a:t>
            </a:r>
            <a:r>
              <a:rPr lang="en-US" sz="3600" b="1" dirty="0">
                <a:solidFill>
                  <a:schemeClr val="tx1"/>
                </a:solidFill>
              </a:rPr>
              <a:t>Weight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93920"/>
            <a:ext cx="8534400" cy="1325880"/>
          </a:xfrm>
        </p:spPr>
        <p:txBody>
          <a:bodyPr/>
          <a:lstStyle/>
          <a:p>
            <a:r>
              <a:rPr lang="en-US" dirty="0" smtClean="0"/>
              <a:t>Branches </a:t>
            </a:r>
            <a:r>
              <a:rPr lang="en-US" u="sng" dirty="0" smtClean="0"/>
              <a:t>Do NOT</a:t>
            </a:r>
            <a:r>
              <a:rPr lang="en-US" dirty="0" smtClean="0"/>
              <a:t> depend on relative depths in BF-GHR</a:t>
            </a:r>
          </a:p>
          <a:p>
            <a:r>
              <a:rPr lang="en-US" dirty="0" smtClean="0"/>
              <a:t>Use absolute depths to 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96738" y="2545080"/>
            <a:ext cx="1645920" cy="1737360"/>
            <a:chOff x="2596738" y="2545080"/>
            <a:chExt cx="1645920" cy="1737360"/>
          </a:xfrm>
        </p:grpSpPr>
        <p:sp>
          <p:nvSpPr>
            <p:cNvPr id="38" name="Rectangle 37"/>
            <p:cNvSpPr/>
            <p:nvPr/>
          </p:nvSpPr>
          <p:spPr>
            <a:xfrm>
              <a:off x="3419698" y="387096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31178" y="387096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96738" y="387096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08218" y="387096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1969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C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117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673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92D050"/>
                  </a:solidFill>
                </a:rPr>
                <a:t>A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08218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6666"/>
                  </a:solidFill>
                </a:rPr>
                <a:t>B</a:t>
              </a:r>
              <a:endParaRPr lang="en-US" b="1" dirty="0">
                <a:solidFill>
                  <a:srgbClr val="FF6666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1" idx="2"/>
              <a:endCxn id="39" idx="0"/>
            </p:cNvCxnSpPr>
            <p:nvPr/>
          </p:nvCxnSpPr>
          <p:spPr>
            <a:xfrm>
              <a:off x="2802478" y="2956560"/>
              <a:ext cx="1234440" cy="914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40" idx="0"/>
            </p:cNvCxnSpPr>
            <p:nvPr/>
          </p:nvCxnSpPr>
          <p:spPr>
            <a:xfrm flipH="1">
              <a:off x="2802478" y="2956560"/>
              <a:ext cx="403860" cy="914400"/>
            </a:xfrm>
            <a:prstGeom prst="straightConnector1">
              <a:avLst/>
            </a:prstGeom>
            <a:ln w="254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41" idx="0"/>
            </p:cNvCxnSpPr>
            <p:nvPr/>
          </p:nvCxnSpPr>
          <p:spPr>
            <a:xfrm flipH="1">
              <a:off x="3213958" y="2956560"/>
              <a:ext cx="411480" cy="91440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400800" y="2545080"/>
            <a:ext cx="1645920" cy="1737360"/>
            <a:chOff x="6400800" y="2545080"/>
            <a:chExt cx="1645920" cy="1737360"/>
          </a:xfrm>
        </p:grpSpPr>
        <p:grpSp>
          <p:nvGrpSpPr>
            <p:cNvPr id="72" name="Group 71"/>
            <p:cNvGrpSpPr/>
            <p:nvPr/>
          </p:nvGrpSpPr>
          <p:grpSpPr>
            <a:xfrm>
              <a:off x="6400800" y="3870960"/>
              <a:ext cx="1645920" cy="411480"/>
              <a:chOff x="4267200" y="3657600"/>
              <a:chExt cx="1828800" cy="4572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1816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388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2672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7244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7223760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6666"/>
                  </a:solidFill>
                </a:rPr>
                <a:t>B</a:t>
              </a:r>
              <a:endParaRPr lang="en-US" b="1" dirty="0">
                <a:solidFill>
                  <a:srgbClr val="FF6666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635240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C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00800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92D050"/>
                  </a:solidFill>
                </a:rPr>
                <a:t>A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12280" y="254508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X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70" idx="2"/>
              <a:endCxn id="77" idx="0"/>
            </p:cNvCxnSpPr>
            <p:nvPr/>
          </p:nvCxnSpPr>
          <p:spPr>
            <a:xfrm>
              <a:off x="6606540" y="2956560"/>
              <a:ext cx="1234440" cy="914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76" idx="0"/>
            </p:cNvCxnSpPr>
            <p:nvPr/>
          </p:nvCxnSpPr>
          <p:spPr>
            <a:xfrm>
              <a:off x="7010400" y="2956560"/>
              <a:ext cx="419100" cy="9144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78" idx="0"/>
            </p:cNvCxnSpPr>
            <p:nvPr/>
          </p:nvCxnSpPr>
          <p:spPr>
            <a:xfrm flipH="1">
              <a:off x="6606540" y="2956560"/>
              <a:ext cx="822960" cy="914400"/>
            </a:xfrm>
            <a:prstGeom prst="straightConnector1">
              <a:avLst/>
            </a:prstGeom>
            <a:ln w="254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79" idx="0"/>
            </p:cNvCxnSpPr>
            <p:nvPr/>
          </p:nvCxnSpPr>
          <p:spPr>
            <a:xfrm flipH="1">
              <a:off x="7018020" y="2956560"/>
              <a:ext cx="817517" cy="91440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ight Arrow 81"/>
          <p:cNvSpPr/>
          <p:nvPr/>
        </p:nvSpPr>
        <p:spPr>
          <a:xfrm>
            <a:off x="4648200" y="3810000"/>
            <a:ext cx="1295400" cy="266700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577938" y="3200400"/>
            <a:ext cx="144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X Detected Non-biased</a:t>
            </a:r>
            <a:endParaRPr lang="en-US" sz="1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2510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Bias-Free GHR:</a:t>
            </a:r>
            <a:endParaRPr lang="en-US" b="1" u="sng" dirty="0"/>
          </a:p>
        </p:txBody>
      </p:sp>
      <p:sp>
        <p:nvSpPr>
          <p:cNvPr id="87" name="TextBox 86"/>
          <p:cNvSpPr txBox="1"/>
          <p:nvPr/>
        </p:nvSpPr>
        <p:spPr>
          <a:xfrm>
            <a:off x="0" y="1447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Unfiltered GHR:</a:t>
            </a:r>
            <a:endParaRPr lang="en-US" b="1" u="sng" dirty="0"/>
          </a:p>
        </p:txBody>
      </p:sp>
      <p:sp>
        <p:nvSpPr>
          <p:cNvPr id="89" name="TextBox 88"/>
          <p:cNvSpPr txBox="1"/>
          <p:nvPr/>
        </p:nvSpPr>
        <p:spPr>
          <a:xfrm>
            <a:off x="2584862" y="1509355"/>
            <a:ext cx="17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A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7030A0"/>
                </a:solidFill>
              </a:rPr>
              <a:t>X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6666"/>
                </a:solidFill>
              </a:rPr>
              <a:t>B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00B0F0"/>
                </a:solidFill>
              </a:rPr>
              <a:t>C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4862" y="1509355"/>
            <a:ext cx="17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A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7030A0"/>
                </a:solidFill>
              </a:rPr>
              <a:t>X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6666"/>
                </a:solidFill>
              </a:rPr>
              <a:t>B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00B0F0"/>
                </a:solidFill>
              </a:rPr>
              <a:t>C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9144000" y="428244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213958" y="1985665"/>
            <a:ext cx="4215542" cy="1138535"/>
          </a:xfrm>
          <a:prstGeom prst="arc">
            <a:avLst>
              <a:gd name="adj1" fmla="val 10823932"/>
              <a:gd name="adj2" fmla="val 21585759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3633058" y="1981200"/>
            <a:ext cx="4215542" cy="1138535"/>
          </a:xfrm>
          <a:prstGeom prst="arc">
            <a:avLst>
              <a:gd name="adj1" fmla="val 10823932"/>
              <a:gd name="adj2" fmla="val 21585759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40" idx="1"/>
          </p:cNvCxnSpPr>
          <p:nvPr/>
        </p:nvCxnSpPr>
        <p:spPr>
          <a:xfrm>
            <a:off x="1752600" y="4076700"/>
            <a:ext cx="844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17470" y="3733800"/>
            <a:ext cx="87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</a:t>
            </a:r>
          </a:p>
          <a:p>
            <a:r>
              <a:rPr lang="en-US" sz="1800" b="1" dirty="0" smtClean="0"/>
              <a:t>Index</a:t>
            </a:r>
            <a:endParaRPr lang="en-US" sz="1800" b="1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11330" y="3840480"/>
            <a:ext cx="1565070" cy="436781"/>
          </a:xfrm>
          <a:prstGeom prst="flowChartTermina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Hash </a:t>
            </a:r>
            <a:r>
              <a:rPr lang="en-US" sz="1800" dirty="0" err="1" smtClean="0">
                <a:solidFill>
                  <a:schemeClr val="tx1"/>
                </a:solidFill>
              </a:rPr>
              <a:t>Func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2" grpId="0" animBg="1"/>
      <p:bldP spid="83" grpId="0"/>
      <p:bldP spid="90" grpId="0"/>
      <p:bldP spid="8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Idea 4:</a:t>
            </a:r>
            <a:r>
              <a:rPr lang="en-US" b="1" dirty="0" smtClean="0">
                <a:solidFill>
                  <a:schemeClr val="tx1"/>
                </a:solidFill>
              </a:rPr>
              <a:t> Positional History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pt-BR" sz="1600" dirty="0" smtClean="0"/>
              <a:t>if (Some Condition)		/ </a:t>
            </a:r>
            <a:r>
              <a:rPr lang="pt-BR" sz="1600" dirty="0"/>
              <a:t>/ Branch </a:t>
            </a:r>
            <a:r>
              <a:rPr lang="pt-BR" sz="1600" dirty="0" smtClean="0"/>
              <a:t>A</a:t>
            </a:r>
            <a:endParaRPr lang="pt-BR" sz="1600" dirty="0"/>
          </a:p>
          <a:p>
            <a:pPr marL="0" indent="0">
              <a:buNone/>
            </a:pPr>
            <a:r>
              <a:rPr lang="pt-BR" sz="1600" dirty="0"/>
              <a:t> </a:t>
            </a:r>
            <a:r>
              <a:rPr lang="pt-BR" sz="1600" dirty="0" smtClean="0"/>
              <a:t>        array [ 10 ] </a:t>
            </a:r>
            <a:r>
              <a:rPr lang="pt-BR" sz="1600" dirty="0"/>
              <a:t>= 1</a:t>
            </a:r>
            <a:r>
              <a:rPr lang="pt-BR" sz="1600" dirty="0" smtClean="0"/>
              <a:t>;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for </a:t>
            </a:r>
            <a:r>
              <a:rPr lang="pt-BR" sz="1600" dirty="0"/>
              <a:t>( </a:t>
            </a:r>
            <a:r>
              <a:rPr lang="pt-BR" sz="1600" dirty="0" smtClean="0"/>
              <a:t>i = 0 ; i </a:t>
            </a:r>
            <a:r>
              <a:rPr lang="pt-BR" sz="1600" dirty="0"/>
              <a:t>&lt; </a:t>
            </a:r>
            <a:r>
              <a:rPr lang="pt-BR" sz="1600" dirty="0" smtClean="0"/>
              <a:t>100 ; i ++)		/ </a:t>
            </a:r>
            <a:r>
              <a:rPr lang="pt-BR" sz="1600" dirty="0"/>
              <a:t>/ Branch </a:t>
            </a:r>
            <a:r>
              <a:rPr lang="pt-BR" sz="1600" dirty="0" smtClean="0"/>
              <a:t>L</a:t>
            </a:r>
          </a:p>
          <a:p>
            <a:pPr marL="0" indent="0">
              <a:buNone/>
            </a:pPr>
            <a:r>
              <a:rPr lang="pt-BR" sz="1600" dirty="0"/>
              <a:t>{</a:t>
            </a:r>
          </a:p>
          <a:p>
            <a:pPr marL="0" indent="0">
              <a:buNone/>
            </a:pPr>
            <a:r>
              <a:rPr lang="pt-BR" sz="1600" dirty="0"/>
              <a:t> </a:t>
            </a:r>
            <a:r>
              <a:rPr lang="pt-BR" sz="1600" dirty="0" smtClean="0"/>
              <a:t>        if </a:t>
            </a:r>
            <a:r>
              <a:rPr lang="pt-BR" sz="1600" dirty="0"/>
              <a:t>( </a:t>
            </a:r>
            <a:r>
              <a:rPr lang="pt-BR" sz="1600" dirty="0" smtClean="0"/>
              <a:t>array </a:t>
            </a:r>
            <a:r>
              <a:rPr lang="pt-BR" sz="1600" dirty="0"/>
              <a:t>[ i ] == 1 </a:t>
            </a:r>
            <a:r>
              <a:rPr lang="pt-BR" sz="1600" dirty="0" smtClean="0"/>
              <a:t>)  { ..... }	/ </a:t>
            </a:r>
            <a:r>
              <a:rPr lang="pt-BR" sz="1600" dirty="0"/>
              <a:t>/ Branch </a:t>
            </a:r>
            <a:r>
              <a:rPr lang="pt-BR" sz="1600" dirty="0" smtClean="0"/>
              <a:t>X</a:t>
            </a: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}</a:t>
            </a:r>
          </a:p>
          <a:p>
            <a:endParaRPr lang="pt-BR" dirty="0" smtClean="0"/>
          </a:p>
          <a:p>
            <a:r>
              <a:rPr lang="pt-BR" dirty="0" smtClean="0"/>
              <a:t>Recency-stack-like GHR capture same history across all instances</a:t>
            </a:r>
          </a:p>
          <a:p>
            <a:pPr marL="457200" lvl="1" indent="0">
              <a:buNone/>
            </a:pPr>
            <a:r>
              <a:rPr lang="pt-BR" dirty="0" smtClean="0"/>
              <a:t>	Aliasing </a:t>
            </a:r>
            <a:endParaRPr lang="pt-BR" dirty="0"/>
          </a:p>
          <a:p>
            <a:r>
              <a:rPr lang="en-US" u="sng" dirty="0" smtClean="0"/>
              <a:t>Positional history </a:t>
            </a:r>
            <a:r>
              <a:rPr lang="en-US" dirty="0" smtClean="0"/>
              <a:t>solves that!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Arc 11"/>
          <p:cNvSpPr/>
          <p:nvPr/>
        </p:nvSpPr>
        <p:spPr>
          <a:xfrm>
            <a:off x="4876800" y="1752600"/>
            <a:ext cx="1143000" cy="1524000"/>
          </a:xfrm>
          <a:prstGeom prst="arc">
            <a:avLst>
              <a:gd name="adj1" fmla="val 16200000"/>
              <a:gd name="adj2" fmla="val 5250627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2200" y="1828800"/>
            <a:ext cx="2667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</a:t>
            </a:r>
          </a:p>
          <a:p>
            <a:pPr algn="ctr"/>
            <a:r>
              <a:rPr lang="en-US" dirty="0" smtClean="0"/>
              <a:t>One instance </a:t>
            </a:r>
            <a:r>
              <a:rPr lang="en-US" dirty="0"/>
              <a:t>o</a:t>
            </a:r>
            <a:r>
              <a:rPr lang="en-US" dirty="0" smtClean="0"/>
              <a:t>f X correlates w/ A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914400" y="5105400"/>
            <a:ext cx="304800" cy="533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Idea 5:</a:t>
            </a:r>
            <a:r>
              <a:rPr lang="en-US" b="1" dirty="0" smtClean="0">
                <a:solidFill>
                  <a:schemeClr val="tx1"/>
                </a:solidFill>
              </a:rPr>
              <a:t> Folded Path History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5120641" cy="4419600"/>
          </a:xfrm>
        </p:spPr>
        <p:txBody>
          <a:bodyPr/>
          <a:lstStyle/>
          <a:p>
            <a:r>
              <a:rPr lang="en-US" dirty="0" smtClean="0"/>
              <a:t>A influences B differently</a:t>
            </a:r>
          </a:p>
          <a:p>
            <a:pPr lvl="1"/>
            <a:r>
              <a:rPr lang="en-US" dirty="0" smtClean="0"/>
              <a:t>If path changes from </a:t>
            </a:r>
          </a:p>
          <a:p>
            <a:pPr marL="457200" lvl="1" indent="0">
              <a:buNone/>
            </a:pPr>
            <a:r>
              <a:rPr lang="en-US" dirty="0" smtClean="0"/>
              <a:t>	M-N to X-Y</a:t>
            </a:r>
          </a:p>
          <a:p>
            <a:endParaRPr lang="en-US" dirty="0" smtClean="0"/>
          </a:p>
          <a:p>
            <a:r>
              <a:rPr lang="en-US" dirty="0" smtClean="0"/>
              <a:t>Folded history solves that</a:t>
            </a:r>
          </a:p>
          <a:p>
            <a:pPr lvl="1"/>
            <a:r>
              <a:rPr lang="en-US" dirty="0" smtClean="0"/>
              <a:t>Reduce aliasing on </a:t>
            </a:r>
            <a:r>
              <a:rPr lang="en-US" u="sng" dirty="0" smtClean="0"/>
              <a:t>recent histories</a:t>
            </a:r>
          </a:p>
          <a:p>
            <a:pPr lvl="1"/>
            <a:r>
              <a:rPr lang="en-US" dirty="0" smtClean="0"/>
              <a:t>Prevent collecting noise from </a:t>
            </a:r>
            <a:r>
              <a:rPr lang="en-US" u="sng" dirty="0" smtClean="0"/>
              <a:t>distant histories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27" name="Group 1026"/>
          <p:cNvGrpSpPr/>
          <p:nvPr/>
        </p:nvGrpSpPr>
        <p:grpSpPr>
          <a:xfrm>
            <a:off x="5669280" y="1828800"/>
            <a:ext cx="3017520" cy="2762310"/>
            <a:chOff x="5669280" y="1828800"/>
            <a:chExt cx="3017520" cy="2762310"/>
          </a:xfrm>
        </p:grpSpPr>
        <p:grpSp>
          <p:nvGrpSpPr>
            <p:cNvPr id="10" name="Group 9"/>
            <p:cNvGrpSpPr/>
            <p:nvPr/>
          </p:nvGrpSpPr>
          <p:grpSpPr>
            <a:xfrm>
              <a:off x="5669280" y="2362200"/>
              <a:ext cx="1767840" cy="411480"/>
              <a:chOff x="3130138" y="2092345"/>
              <a:chExt cx="1767840" cy="4114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48649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F0"/>
                    </a:solidFill>
                  </a:rPr>
                  <a:t>N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3013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A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0069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C5656"/>
                    </a:solidFill>
                  </a:rPr>
                  <a:t>M</a:t>
                </a:r>
                <a:endParaRPr lang="en-US" b="1" dirty="0">
                  <a:solidFill>
                    <a:srgbClr val="FC5656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669280" y="3703320"/>
              <a:ext cx="1767840" cy="411480"/>
              <a:chOff x="3130138" y="2092345"/>
              <a:chExt cx="1767840" cy="41148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48649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F0"/>
                    </a:solidFill>
                  </a:rPr>
                  <a:t>Y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3013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A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0069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C5656"/>
                    </a:solidFill>
                  </a:rPr>
                  <a:t>X</a:t>
                </a:r>
                <a:endParaRPr lang="en-US" b="1" dirty="0">
                  <a:solidFill>
                    <a:srgbClr val="FC5656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821680" y="1828800"/>
              <a:ext cx="1615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Path A-M-N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6920" y="4191000"/>
              <a:ext cx="1615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Path A-X-Y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75320" y="304800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CC3300"/>
                  </a:solidFill>
                </a:rPr>
                <a:t>B</a:t>
              </a:r>
              <a:endParaRPr lang="en-US" b="1" dirty="0">
                <a:solidFill>
                  <a:srgbClr val="CC3300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7437120" y="2567940"/>
              <a:ext cx="838200" cy="48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/>
            <p:cNvCxnSpPr>
              <a:stCxn id="24" idx="3"/>
            </p:cNvCxnSpPr>
            <p:nvPr/>
          </p:nvCxnSpPr>
          <p:spPr>
            <a:xfrm flipV="1">
              <a:off x="7437120" y="3459480"/>
              <a:ext cx="838200" cy="4495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Conventional Perceptron </a:t>
            </a:r>
            <a:r>
              <a:rPr lang="en-US" sz="3600" b="1" dirty="0" smtClean="0">
                <a:solidFill>
                  <a:schemeClr val="tx1"/>
                </a:solidFill>
              </a:rPr>
              <a:t>Component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dirty="0" smtClean="0"/>
              <a:t>Some branches have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trong bias towards one direction</a:t>
            </a:r>
          </a:p>
          <a:p>
            <a:pPr lvl="1"/>
            <a:r>
              <a:rPr lang="en-US" dirty="0" smtClean="0"/>
              <a:t>No correlations at remote histories</a:t>
            </a:r>
          </a:p>
          <a:p>
            <a:pPr lvl="1"/>
            <a:endParaRPr lang="en-US" dirty="0"/>
          </a:p>
          <a:p>
            <a:r>
              <a:rPr lang="en-US" u="sng" dirty="0" smtClean="0"/>
              <a:t>Problem:</a:t>
            </a:r>
            <a:r>
              <a:rPr lang="en-US" dirty="0" smtClean="0"/>
              <a:t> BF-GHR can not outweigh bias weight during training</a:t>
            </a:r>
          </a:p>
          <a:p>
            <a:endParaRPr lang="en-US" dirty="0"/>
          </a:p>
          <a:p>
            <a:r>
              <a:rPr lang="en-US" u="sng" dirty="0" smtClean="0"/>
              <a:t>Solution:</a:t>
            </a:r>
            <a:r>
              <a:rPr lang="en-US" dirty="0" smtClean="0"/>
              <a:t> No filtering for few recent history bits</a:t>
            </a:r>
            <a:endParaRPr lang="en-US" u="sng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BFN Configuration (32KB)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3130138" y="2092345"/>
            <a:ext cx="1234440" cy="2148840"/>
            <a:chOff x="3130138" y="2092345"/>
            <a:chExt cx="1234440" cy="2148840"/>
          </a:xfrm>
        </p:grpSpPr>
        <p:grpSp>
          <p:nvGrpSpPr>
            <p:cNvPr id="28" name="Group 27"/>
            <p:cNvGrpSpPr/>
            <p:nvPr/>
          </p:nvGrpSpPr>
          <p:grpSpPr>
            <a:xfrm>
              <a:off x="3130138" y="3006745"/>
              <a:ext cx="1234440" cy="1234440"/>
              <a:chOff x="2209800" y="3200400"/>
              <a:chExt cx="1234440" cy="123444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209800" y="3611880"/>
                <a:ext cx="1234440" cy="411480"/>
                <a:chOff x="4267200" y="3657600"/>
                <a:chExt cx="1371600" cy="4572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51816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2672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724400" y="36576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2209800" y="4023360"/>
                <a:ext cx="123444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09800" y="3200400"/>
                <a:ext cx="123444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130138" y="2092345"/>
              <a:ext cx="1234440" cy="411480"/>
              <a:chOff x="3130138" y="2092345"/>
              <a:chExt cx="1234440" cy="4114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95309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F0"/>
                    </a:solidFill>
                  </a:rPr>
                  <a:t>C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3013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92D050"/>
                    </a:solidFill>
                  </a:rPr>
                  <a:t>A</a:t>
                </a:r>
                <a:endParaRPr lang="en-US" sz="20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41618" y="2092345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6666"/>
                    </a:solidFill>
                  </a:rPr>
                  <a:t>B</a:t>
                </a:r>
                <a:endParaRPr lang="en-US" b="1" dirty="0">
                  <a:solidFill>
                    <a:srgbClr val="FF6666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stCxn id="35" idx="2"/>
              <a:endCxn id="43" idx="0"/>
            </p:cNvCxnSpPr>
            <p:nvPr/>
          </p:nvCxnSpPr>
          <p:spPr>
            <a:xfrm>
              <a:off x="3335878" y="2503825"/>
              <a:ext cx="0" cy="914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39738" y="2503825"/>
              <a:ext cx="0" cy="914400"/>
            </a:xfrm>
            <a:prstGeom prst="straightConnector1">
              <a:avLst/>
            </a:prstGeom>
            <a:ln w="254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58838" y="2503825"/>
              <a:ext cx="0" cy="91440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57400" y="205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GHR:</a:t>
            </a:r>
            <a:endParaRPr lang="en-US" b="1" u="sng" dirty="0"/>
          </a:p>
        </p:txBody>
      </p:sp>
      <p:cxnSp>
        <p:nvCxnSpPr>
          <p:cNvPr id="46" name="Straight Arrow Connector 45"/>
          <p:cNvCxnSpPr>
            <a:endCxn id="43" idx="1"/>
          </p:cNvCxnSpPr>
          <p:nvPr/>
        </p:nvCxnSpPr>
        <p:spPr>
          <a:xfrm>
            <a:off x="2286000" y="3623965"/>
            <a:ext cx="844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50870" y="3281065"/>
            <a:ext cx="87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Table </a:t>
            </a:r>
          </a:p>
          <a:p>
            <a:r>
              <a:rPr lang="en-US" sz="1800" b="1" dirty="0" smtClean="0"/>
              <a:t>Index</a:t>
            </a:r>
            <a:endParaRPr lang="en-US" sz="1800" b="1" dirty="0"/>
          </a:p>
        </p:txBody>
      </p:sp>
      <p:sp>
        <p:nvSpPr>
          <p:cNvPr id="48" name="Flowchart: Terminator 47"/>
          <p:cNvSpPr/>
          <p:nvPr/>
        </p:nvSpPr>
        <p:spPr>
          <a:xfrm>
            <a:off x="644730" y="3387745"/>
            <a:ext cx="1565070" cy="436781"/>
          </a:xfrm>
          <a:prstGeom prst="flowChartTermina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Hash </a:t>
            </a:r>
            <a:r>
              <a:rPr lang="en-US" sz="1800" dirty="0" err="1" smtClean="0">
                <a:solidFill>
                  <a:schemeClr val="tx1"/>
                </a:solidFill>
              </a:rPr>
              <a:t>Func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7150" y="4267200"/>
            <a:ext cx="160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2-dim weight table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72150" y="3849469"/>
            <a:ext cx="25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1</a:t>
            </a:r>
            <a:r>
              <a:rPr lang="en-US" sz="1800" b="1" dirty="0" smtClean="0"/>
              <a:t>-dim weight table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4922520" y="2090928"/>
            <a:ext cx="2468880" cy="1738777"/>
            <a:chOff x="4922520" y="2090928"/>
            <a:chExt cx="2468880" cy="1738777"/>
          </a:xfrm>
        </p:grpSpPr>
        <p:cxnSp>
          <p:nvCxnSpPr>
            <p:cNvPr id="53" name="Straight Arrow Connector 52"/>
            <p:cNvCxnSpPr>
              <a:stCxn id="58" idx="2"/>
              <a:endCxn id="61" idx="0"/>
            </p:cNvCxnSpPr>
            <p:nvPr/>
          </p:nvCxnSpPr>
          <p:spPr>
            <a:xfrm>
              <a:off x="5539740" y="2503825"/>
              <a:ext cx="1234440" cy="914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62" idx="0"/>
            </p:cNvCxnSpPr>
            <p:nvPr/>
          </p:nvCxnSpPr>
          <p:spPr>
            <a:xfrm flipH="1">
              <a:off x="5539740" y="2503825"/>
              <a:ext cx="403860" cy="914400"/>
            </a:xfrm>
            <a:prstGeom prst="straightConnector1">
              <a:avLst/>
            </a:prstGeom>
            <a:ln w="254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63" idx="0"/>
            </p:cNvCxnSpPr>
            <p:nvPr/>
          </p:nvCxnSpPr>
          <p:spPr>
            <a:xfrm flipH="1">
              <a:off x="5951220" y="2503825"/>
              <a:ext cx="411480" cy="91440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334000" y="3418225"/>
              <a:ext cx="1645920" cy="411480"/>
              <a:chOff x="4267200" y="3657600"/>
              <a:chExt cx="1828800" cy="457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1816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6388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672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724400" y="3657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979920" y="3416808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22520" y="3416808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56960" y="2092345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B0F0"/>
                  </a:solidFill>
                </a:rPr>
                <a:t>Z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68440" y="2092345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0" y="2092345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45480" y="2092345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6666"/>
                  </a:solidFill>
                </a:rPr>
                <a:t>Y</a:t>
              </a:r>
              <a:endParaRPr lang="en-US" b="1" dirty="0">
                <a:solidFill>
                  <a:srgbClr val="FF6666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22520" y="2090928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001000" y="2092345"/>
            <a:ext cx="838200" cy="868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Loop Pred.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>
            <a:spLocks noChangeAspect="1"/>
          </p:cNvSpPr>
          <p:nvPr/>
        </p:nvSpPr>
        <p:spPr>
          <a:xfrm>
            <a:off x="5932935" y="4825169"/>
            <a:ext cx="411480" cy="446503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>
            <a:stCxn id="68" idx="2"/>
            <a:endCxn id="18" idx="1"/>
          </p:cNvCxnSpPr>
          <p:nvPr/>
        </p:nvCxnSpPr>
        <p:spPr>
          <a:xfrm rot="16200000" flipH="1">
            <a:off x="4783810" y="3899296"/>
            <a:ext cx="134890" cy="2163360"/>
          </a:xfrm>
          <a:prstGeom prst="bentConnector2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9" idx="2"/>
          </p:cNvCxnSpPr>
          <p:nvPr/>
        </p:nvCxnSpPr>
        <p:spPr>
          <a:xfrm>
            <a:off x="6131775" y="4218800"/>
            <a:ext cx="0" cy="59436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Manual Operation 72"/>
          <p:cNvSpPr/>
          <p:nvPr/>
        </p:nvSpPr>
        <p:spPr>
          <a:xfrm>
            <a:off x="6985858" y="5638800"/>
            <a:ext cx="731520" cy="320040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-4800600" y="3748326"/>
            <a:ext cx="3937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6" idx="2"/>
          </p:cNvCxnSpPr>
          <p:nvPr/>
        </p:nvCxnSpPr>
        <p:spPr>
          <a:xfrm rot="5400000">
            <a:off x="6643062" y="3861763"/>
            <a:ext cx="2677777" cy="876300"/>
          </a:xfrm>
          <a:prstGeom prst="bentConnector3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355078" y="5046970"/>
            <a:ext cx="822960" cy="1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185660" y="5046970"/>
            <a:ext cx="0" cy="591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60920" y="5961370"/>
            <a:ext cx="0" cy="36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635240" y="583692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696200" y="5486400"/>
            <a:ext cx="110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Is Loop?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91400" y="6031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Prediction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61785" y="1367135"/>
            <a:ext cx="162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Bias-Free</a:t>
            </a:r>
            <a:endParaRPr lang="en-US" b="1" dirty="0"/>
          </a:p>
        </p:txBody>
      </p:sp>
      <p:sp>
        <p:nvSpPr>
          <p:cNvPr id="118" name="Right Brace 117"/>
          <p:cNvSpPr/>
          <p:nvPr/>
        </p:nvSpPr>
        <p:spPr>
          <a:xfrm rot="-5400000">
            <a:off x="5793432" y="916632"/>
            <a:ext cx="300335" cy="1981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048000" y="1371600"/>
            <a:ext cx="162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Unfiltered</a:t>
            </a:r>
            <a:endParaRPr lang="en-US" b="1" dirty="0"/>
          </a:p>
        </p:txBody>
      </p:sp>
      <p:sp>
        <p:nvSpPr>
          <p:cNvPr id="120" name="Right Brace 119"/>
          <p:cNvSpPr/>
          <p:nvPr/>
        </p:nvSpPr>
        <p:spPr>
          <a:xfrm rot="-5400000">
            <a:off x="3576751" y="1304514"/>
            <a:ext cx="335280" cy="124037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9782" y="5188803"/>
            <a:ext cx="35416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Unfiltered: recent 11 bits</a:t>
            </a:r>
          </a:p>
          <a:p>
            <a:r>
              <a:rPr lang="en-US" dirty="0" smtClean="0"/>
              <a:t>Bias-Free: 36 bits</a:t>
            </a:r>
          </a:p>
        </p:txBody>
      </p:sp>
    </p:spTree>
    <p:extLst>
      <p:ext uri="{BB962C8B-B14F-4D97-AF65-F5344CB8AC3E}">
        <p14:creationId xmlns:p14="http://schemas.microsoft.com/office/powerpoint/2010/main" val="23483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Contributions of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5344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3 Optimizations : </a:t>
            </a:r>
            <a:r>
              <a:rPr lang="en-US" sz="2000" u="sng" dirty="0"/>
              <a:t>1-dim weight table + </a:t>
            </a:r>
            <a:r>
              <a:rPr lang="en-US" sz="2000" u="sng" dirty="0" err="1"/>
              <a:t>phist</a:t>
            </a:r>
            <a:r>
              <a:rPr lang="en-US" sz="2000" u="sng" dirty="0"/>
              <a:t> + </a:t>
            </a:r>
            <a:r>
              <a:rPr lang="en-US" sz="2000" u="sng" dirty="0" err="1" smtClean="0"/>
              <a:t>fhist</a:t>
            </a:r>
            <a:endParaRPr lang="en-US" sz="2000" u="sng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BFN (3 </a:t>
            </a:r>
            <a:r>
              <a:rPr lang="en-US" sz="2000" dirty="0" smtClean="0"/>
              <a:t>Optimizations) MPKI:</a:t>
            </a:r>
            <a:r>
              <a:rPr lang="en-US" sz="2000" dirty="0"/>
              <a:t>	</a:t>
            </a:r>
            <a:r>
              <a:rPr lang="en-US" sz="2000" dirty="0" smtClean="0"/>
              <a:t>				3.01</a:t>
            </a:r>
          </a:p>
          <a:p>
            <a:pPr marL="0" indent="0">
              <a:buNone/>
            </a:pPr>
            <a:r>
              <a:rPr lang="en-US" sz="2000" dirty="0" smtClean="0"/>
              <a:t>BFN (</a:t>
            </a:r>
            <a:r>
              <a:rPr lang="en-US" sz="2000" dirty="0" err="1" smtClean="0"/>
              <a:t>ghist</a:t>
            </a:r>
            <a:r>
              <a:rPr lang="en-US" sz="2000" dirty="0" smtClean="0"/>
              <a:t> bias-free + </a:t>
            </a:r>
            <a:r>
              <a:rPr lang="en-US" sz="2000" dirty="0"/>
              <a:t>3 </a:t>
            </a:r>
            <a:r>
              <a:rPr lang="en-US" sz="2000" dirty="0" smtClean="0"/>
              <a:t>Optimizations) MPKI:			2.88</a:t>
            </a:r>
          </a:p>
          <a:p>
            <a:pPr marL="0" indent="0">
              <a:buNone/>
            </a:pPr>
            <a:r>
              <a:rPr lang="en-US" sz="2000" dirty="0"/>
              <a:t>BFN (</a:t>
            </a:r>
            <a:r>
              <a:rPr lang="en-US" sz="2000" dirty="0" err="1"/>
              <a:t>ghist</a:t>
            </a:r>
            <a:r>
              <a:rPr lang="en-US" sz="2000" dirty="0"/>
              <a:t> bias-free + </a:t>
            </a:r>
            <a:r>
              <a:rPr lang="en-US" sz="2000" dirty="0" smtClean="0"/>
              <a:t>RS+ </a:t>
            </a:r>
            <a:r>
              <a:rPr lang="en-US" sz="2000" dirty="0"/>
              <a:t>3 </a:t>
            </a:r>
            <a:r>
              <a:rPr lang="en-US" sz="2000" dirty="0" smtClean="0"/>
              <a:t>Optimizations) MPKI:		2.73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40318"/>
              </p:ext>
            </p:extLst>
          </p:nvPr>
        </p:nvGraphicFramePr>
        <p:xfrm>
          <a:off x="533400" y="1295400"/>
          <a:ext cx="80009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7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sz="2400" dirty="0" smtClean="0"/>
              <a:t>Correlate only w/ non-biased branches</a:t>
            </a:r>
          </a:p>
          <a:p>
            <a:endParaRPr lang="en-US" sz="2400" dirty="0"/>
          </a:p>
          <a:p>
            <a:r>
              <a:rPr lang="en-US" sz="2400" dirty="0" err="1" smtClean="0"/>
              <a:t>Recency</a:t>
            </a:r>
            <a:r>
              <a:rPr lang="en-US" sz="2400" dirty="0" smtClean="0"/>
              <a:t>-Stack-like policy for GHR</a:t>
            </a:r>
          </a:p>
          <a:p>
            <a:endParaRPr lang="en-US" sz="2400" dirty="0"/>
          </a:p>
          <a:p>
            <a:r>
              <a:rPr lang="en-US" sz="2400" dirty="0" smtClean="0"/>
              <a:t>3 Optimizations</a:t>
            </a:r>
          </a:p>
          <a:p>
            <a:pPr lvl="1"/>
            <a:r>
              <a:rPr lang="en-US" sz="2000" dirty="0" smtClean="0"/>
              <a:t>one-dim weight table</a:t>
            </a:r>
          </a:p>
          <a:p>
            <a:pPr lvl="1"/>
            <a:r>
              <a:rPr lang="en-US" sz="2000" dirty="0" smtClean="0"/>
              <a:t>positional history</a:t>
            </a:r>
          </a:p>
          <a:p>
            <a:pPr lvl="1"/>
            <a:r>
              <a:rPr lang="en-US" sz="2000" dirty="0" smtClean="0"/>
              <a:t>folded path  history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47 bits to reach </a:t>
            </a:r>
            <a:r>
              <a:rPr lang="en-US" sz="2400" u="sng" dirty="0" smtClean="0"/>
              <a:t>very deep</a:t>
            </a:r>
            <a:r>
              <a:rPr lang="en-US" sz="2400" dirty="0" smtClean="0"/>
              <a:t> </a:t>
            </a:r>
            <a:r>
              <a:rPr lang="en-US" sz="2400" dirty="0"/>
              <a:t>into the </a:t>
            </a:r>
            <a:r>
              <a:rPr lang="en-US" sz="2400" dirty="0" smtClean="0"/>
              <a:t>history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Executive Summary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Problem:</a:t>
            </a:r>
          </a:p>
          <a:p>
            <a:r>
              <a:rPr lang="en-US" sz="2000" dirty="0" smtClean="0"/>
              <a:t>Neural </a:t>
            </a:r>
            <a:r>
              <a:rPr lang="en-US" sz="2000" smtClean="0"/>
              <a:t>predictors show </a:t>
            </a:r>
            <a:r>
              <a:rPr lang="en-US" sz="2000" dirty="0" smtClean="0"/>
              <a:t>high accuracy</a:t>
            </a:r>
          </a:p>
          <a:p>
            <a:endParaRPr lang="en-US" sz="2000" dirty="0" smtClean="0"/>
          </a:p>
          <a:p>
            <a:r>
              <a:rPr lang="en-US" sz="2000" dirty="0" smtClean="0"/>
              <a:t>64KB restrict correlations to ~256 branches</a:t>
            </a:r>
          </a:p>
          <a:p>
            <a:endParaRPr lang="en-US" sz="2000" dirty="0"/>
          </a:p>
          <a:p>
            <a:r>
              <a:rPr lang="en-US" sz="2000" dirty="0" smtClean="0"/>
              <a:t>Longer history still useful (</a:t>
            </a:r>
            <a:r>
              <a:rPr lang="en-US" sz="2000" u="sng" dirty="0" smtClean="0"/>
              <a:t>TAGE showed that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Bigger h/w increases power &amp; training cost!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dirty="0" smtClean="0"/>
              <a:t>:				     </a:t>
            </a:r>
            <a:r>
              <a:rPr lang="en-US" sz="4000" dirty="0" smtClean="0"/>
              <a:t>+</a:t>
            </a: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09800" y="5257800"/>
            <a:ext cx="1676400" cy="762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5257800"/>
            <a:ext cx="1676400" cy="762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H/W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2819400"/>
            <a:ext cx="6096000" cy="1752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Our Solution: </a:t>
            </a:r>
          </a:p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Filter useless context out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dibakar\AppData\Local\Microsoft\Windows\Temporary Internet Files\Content.IE5\SU3YYLNR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ibakar\AppData\Local\Microsoft\Windows\Temporary Internet Files\Content.IE5\SU3YYLNR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Terms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Biased</a:t>
            </a:r>
            <a:r>
              <a:rPr lang="en-US" dirty="0" smtClean="0"/>
              <a:t>– Resolve as T/NT virtually every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Non-Biased</a:t>
            </a:r>
            <a:r>
              <a:rPr lang="en-US" dirty="0" smtClean="0"/>
              <a:t>– </a:t>
            </a:r>
            <a:r>
              <a:rPr lang="en-US" dirty="0"/>
              <a:t>Resolve </a:t>
            </a:r>
            <a:r>
              <a:rPr lang="en-US" dirty="0" smtClean="0"/>
              <a:t>in both directions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see an example …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Motivating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86251" y="1563306"/>
            <a:ext cx="3490809" cy="3954246"/>
            <a:chOff x="4324703" y="1738841"/>
            <a:chExt cx="3490809" cy="3954246"/>
          </a:xfrm>
        </p:grpSpPr>
        <p:sp>
          <p:nvSpPr>
            <p:cNvPr id="31" name="Flowchart: Decision 30"/>
            <p:cNvSpPr/>
            <p:nvPr/>
          </p:nvSpPr>
          <p:spPr>
            <a:xfrm>
              <a:off x="5267325" y="1981199"/>
              <a:ext cx="914400" cy="640080"/>
            </a:xfrm>
            <a:prstGeom prst="flowChartDecisi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</a:t>
              </a:r>
            </a:p>
          </p:txBody>
        </p:sp>
        <p:sp>
          <p:nvSpPr>
            <p:cNvPr id="32" name="Flowchart: Decision 31"/>
            <p:cNvSpPr/>
            <p:nvPr/>
          </p:nvSpPr>
          <p:spPr>
            <a:xfrm>
              <a:off x="4571949" y="2867690"/>
              <a:ext cx="914400" cy="640080"/>
            </a:xfrm>
            <a:prstGeom prst="flowChartDecisi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</a:t>
              </a:r>
            </a:p>
          </p:txBody>
        </p:sp>
        <p:sp>
          <p:nvSpPr>
            <p:cNvPr id="33" name="Flowchart: Decision 32"/>
            <p:cNvSpPr/>
            <p:nvPr/>
          </p:nvSpPr>
          <p:spPr>
            <a:xfrm>
              <a:off x="5965290" y="2863631"/>
              <a:ext cx="914400" cy="640080"/>
            </a:xfrm>
            <a:prstGeom prst="flowChartDecisi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</a:t>
              </a:r>
            </a:p>
          </p:txBody>
        </p:sp>
        <p:cxnSp>
          <p:nvCxnSpPr>
            <p:cNvPr id="34" name="Straight Arrow Connector 33"/>
            <p:cNvCxnSpPr>
              <a:endCxn id="33" idx="0"/>
            </p:cNvCxnSpPr>
            <p:nvPr/>
          </p:nvCxnSpPr>
          <p:spPr>
            <a:xfrm>
              <a:off x="5878152" y="2516621"/>
              <a:ext cx="544338" cy="3470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endCxn id="32" idx="0"/>
            </p:cNvCxnSpPr>
            <p:nvPr/>
          </p:nvCxnSpPr>
          <p:spPr>
            <a:xfrm flipH="1">
              <a:off x="5029149" y="2516621"/>
              <a:ext cx="532471" cy="3510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6" name="Flowchart: Decision 35"/>
            <p:cNvSpPr/>
            <p:nvPr/>
          </p:nvSpPr>
          <p:spPr>
            <a:xfrm>
              <a:off x="6662367" y="3745181"/>
              <a:ext cx="914400" cy="640080"/>
            </a:xfrm>
            <a:prstGeom prst="flowChartDecisi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</a:t>
              </a:r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6575229" y="3398171"/>
              <a:ext cx="544338" cy="3470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 flipH="1">
              <a:off x="5726226" y="3398171"/>
              <a:ext cx="532471" cy="3510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>
            <a:xfrm>
              <a:off x="7271174" y="4281351"/>
              <a:ext cx="544338" cy="3470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 flipH="1">
              <a:off x="5915181" y="4281351"/>
              <a:ext cx="1039462" cy="65886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1" name="Flowchart: Decision 40"/>
            <p:cNvSpPr/>
            <p:nvPr/>
          </p:nvSpPr>
          <p:spPr>
            <a:xfrm>
              <a:off x="5268261" y="4806596"/>
              <a:ext cx="914400" cy="640080"/>
            </a:xfrm>
            <a:prstGeom prst="flowChartDecisi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879088" y="5342018"/>
              <a:ext cx="544338" cy="3470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>
            <a:xfrm flipH="1">
              <a:off x="5030085" y="5342018"/>
              <a:ext cx="532471" cy="3510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>
            <a:xfrm>
              <a:off x="5193308" y="3389900"/>
              <a:ext cx="333030" cy="155031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 flipH="1">
              <a:off x="4324703" y="3398171"/>
              <a:ext cx="532471" cy="3510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endCxn id="31" idx="0"/>
            </p:cNvCxnSpPr>
            <p:nvPr/>
          </p:nvCxnSpPr>
          <p:spPr>
            <a:xfrm flipH="1">
              <a:off x="5724525" y="1738841"/>
              <a:ext cx="1701" cy="24235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4776538" y="1720726"/>
            <a:ext cx="17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Non-Biased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4400" y="4719935"/>
            <a:ext cx="17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Non-Biased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0200" y="2738735"/>
            <a:ext cx="1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iased</a:t>
            </a:r>
            <a:endParaRPr lang="en-US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3653135"/>
            <a:ext cx="1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iased</a:t>
            </a:r>
            <a:endParaRPr lang="en-US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85738" y="2814935"/>
            <a:ext cx="1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iased</a:t>
            </a:r>
            <a:endParaRPr lang="en-US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Arc 56"/>
          <p:cNvSpPr/>
          <p:nvPr/>
        </p:nvSpPr>
        <p:spPr>
          <a:xfrm>
            <a:off x="5777162" y="2133600"/>
            <a:ext cx="1325880" cy="2768710"/>
          </a:xfrm>
          <a:prstGeom prst="arc">
            <a:avLst>
              <a:gd name="adj1" fmla="val 16200000"/>
              <a:gd name="adj2" fmla="val 5374688"/>
            </a:avLst>
          </a:prstGeom>
          <a:ln w="25400">
            <a:solidFill>
              <a:srgbClr val="7030A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H="1">
            <a:off x="2057400" y="2182057"/>
            <a:ext cx="1329285" cy="2768710"/>
          </a:xfrm>
          <a:prstGeom prst="arc">
            <a:avLst>
              <a:gd name="adj1" fmla="val 16200000"/>
              <a:gd name="adj2" fmla="val 5374688"/>
            </a:avLst>
          </a:prstGeom>
          <a:ln w="25400">
            <a:solidFill>
              <a:srgbClr val="7030A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62000" y="3724870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Left-Path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599" y="3729335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Right-Path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8400" y="2590800"/>
            <a:ext cx="3938660" cy="1938992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B, C &amp; D provide 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No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additional information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7" grpId="0" animBg="1"/>
      <p:bldP spid="57" grpId="1" animBg="1"/>
      <p:bldP spid="58" grpId="0" animBg="1"/>
      <p:bldP spid="58" grpId="1" animBg="1"/>
      <p:bldP spid="59" grpId="0"/>
      <p:bldP spid="59" grpId="1"/>
      <p:bldP spid="60" grpId="0"/>
      <p:bldP spid="60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Takeaway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r>
              <a:rPr lang="en-US" dirty="0"/>
              <a:t>NOT all branches provide useful </a:t>
            </a:r>
            <a:r>
              <a:rPr lang="en-US" dirty="0" smtClean="0"/>
              <a:t>context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Biased</a:t>
            </a:r>
            <a:r>
              <a:rPr lang="en-US" dirty="0" smtClean="0"/>
              <a:t> branches resolve as T/NT every time</a:t>
            </a:r>
            <a:endParaRPr lang="en-US" dirty="0"/>
          </a:p>
          <a:p>
            <a:pPr lvl="1"/>
            <a:r>
              <a:rPr lang="en-US" dirty="0" smtClean="0"/>
              <a:t>Contribute NO useful information</a:t>
            </a:r>
          </a:p>
          <a:p>
            <a:pPr lvl="1"/>
            <a:r>
              <a:rPr lang="en-US" dirty="0" smtClean="0"/>
              <a:t>Existing predictors include them!</a:t>
            </a:r>
          </a:p>
          <a:p>
            <a:pPr lvl="1"/>
            <a:endParaRPr lang="en-US" dirty="0"/>
          </a:p>
          <a:p>
            <a:r>
              <a:rPr lang="en-US" dirty="0" smtClean="0"/>
              <a:t>Branches w/ No useful context can be omitted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Biased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ranches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534400" cy="9144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14426"/>
              </p:ext>
            </p:extLst>
          </p:nvPr>
        </p:nvGraphicFramePr>
        <p:xfrm>
          <a:off x="10510" y="1905000"/>
          <a:ext cx="89963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Bias-Free Neural Predictor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86400" y="1371600"/>
            <a:ext cx="13716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Conventional Weight Table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00200" y="1874520"/>
            <a:ext cx="2468880" cy="411480"/>
            <a:chOff x="1143000" y="1493520"/>
            <a:chExt cx="2468880" cy="411480"/>
          </a:xfrm>
        </p:grpSpPr>
        <p:sp>
          <p:nvSpPr>
            <p:cNvPr id="10" name="Rectangle 9"/>
            <p:cNvSpPr/>
            <p:nvPr/>
          </p:nvSpPr>
          <p:spPr>
            <a:xfrm>
              <a:off x="1965960" y="149352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7440" y="1493520"/>
              <a:ext cx="123444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3000" y="149352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4480" y="149352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6666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00200" y="3124200"/>
            <a:ext cx="1234440" cy="411480"/>
            <a:chOff x="1143000" y="1493520"/>
            <a:chExt cx="1234440" cy="411480"/>
          </a:xfrm>
        </p:grpSpPr>
        <p:sp>
          <p:nvSpPr>
            <p:cNvPr id="37" name="Rectangle 36"/>
            <p:cNvSpPr/>
            <p:nvPr/>
          </p:nvSpPr>
          <p:spPr>
            <a:xfrm>
              <a:off x="1143000" y="1493520"/>
              <a:ext cx="4114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54480" y="1493520"/>
              <a:ext cx="82296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…..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486400" y="28956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BFN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Weight Table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5029200" y="3962400"/>
            <a:ext cx="118872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Recency</a:t>
            </a:r>
            <a:r>
              <a:rPr lang="en-US" sz="1600" b="1" dirty="0" smtClean="0">
                <a:solidFill>
                  <a:schemeClr val="tx1"/>
                </a:solidFill>
              </a:rPr>
              <a:t>-Stack-like GHR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>
          <a:xfrm>
            <a:off x="3962400" y="5288280"/>
            <a:ext cx="118872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Positional History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>
          <a:xfrm>
            <a:off x="6202680" y="5288280"/>
            <a:ext cx="118872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Folded Path </a:t>
            </a:r>
            <a:r>
              <a:rPr lang="en-US" sz="1600" b="1" dirty="0">
                <a:solidFill>
                  <a:schemeClr val="tx1"/>
                </a:solidFill>
              </a:rPr>
              <a:t>H</a:t>
            </a:r>
            <a:r>
              <a:rPr lang="en-US" sz="1600" b="1" dirty="0" smtClean="0">
                <a:solidFill>
                  <a:schemeClr val="tx1"/>
                </a:solidFill>
              </a:rPr>
              <a:t>istory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1706880" y="5288280"/>
            <a:ext cx="118872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One-Dim.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Weight Table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2849880" y="3962400"/>
            <a:ext cx="118872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Filter Biased Branches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900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GHR:</a:t>
            </a:r>
            <a:endParaRPr lang="en-US" b="1" u="sng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3124200"/>
            <a:ext cx="154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BF-GHR:</a:t>
            </a:r>
            <a:endParaRPr lang="en-US" b="1" u="sng" dirty="0"/>
          </a:p>
        </p:txBody>
      </p:sp>
      <p:cxnSp>
        <p:nvCxnSpPr>
          <p:cNvPr id="59" name="Straight Arrow Connector 58"/>
          <p:cNvCxnSpPr>
            <a:stCxn id="55" idx="0"/>
          </p:cNvCxnSpPr>
          <p:nvPr/>
        </p:nvCxnSpPr>
        <p:spPr>
          <a:xfrm flipH="1" flipV="1">
            <a:off x="2895600" y="3585865"/>
            <a:ext cx="548640" cy="376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4" idx="0"/>
          </p:cNvCxnSpPr>
          <p:nvPr/>
        </p:nvCxnSpPr>
        <p:spPr>
          <a:xfrm flipH="1" flipV="1">
            <a:off x="3040380" y="3585865"/>
            <a:ext cx="2583180" cy="376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0" y="4191000"/>
            <a:ext cx="456080" cy="5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0"/>
            <a:ext cx="456080" cy="5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20" y="5486400"/>
            <a:ext cx="456080" cy="5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 animBg="1"/>
      <p:bldP spid="51" grpId="0" animBg="1"/>
      <p:bldP spid="52" grpId="0" animBg="1"/>
      <p:bldP spid="55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Idea 1:</a:t>
            </a:r>
            <a:r>
              <a:rPr lang="en-US" b="1" dirty="0" smtClean="0">
                <a:solidFill>
                  <a:schemeClr val="tx1"/>
                </a:solidFill>
              </a:rPr>
              <a:t> Filtering </a:t>
            </a:r>
            <a:r>
              <a:rPr lang="en-US" b="1" dirty="0">
                <a:solidFill>
                  <a:schemeClr val="tx1"/>
                </a:solidFill>
              </a:rPr>
              <a:t>Biased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5344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0" y="3348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Unfiltered GHR:</a:t>
            </a:r>
            <a:endParaRPr lang="en-US" b="1" u="sng" dirty="0"/>
          </a:p>
        </p:txBody>
      </p:sp>
      <p:sp>
        <p:nvSpPr>
          <p:cNvPr id="106" name="TextBox 105"/>
          <p:cNvSpPr txBox="1"/>
          <p:nvPr/>
        </p:nvSpPr>
        <p:spPr>
          <a:xfrm>
            <a:off x="2743200" y="33483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	0	1	0	0	1	0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667000" y="2819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X	</a:t>
            </a:r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/>
              <a:t>	</a:t>
            </a:r>
            <a:r>
              <a:rPr lang="en-US" sz="2800" b="1" dirty="0">
                <a:solidFill>
                  <a:srgbClr val="00B050"/>
                </a:solidFill>
              </a:rPr>
              <a:t>B</a:t>
            </a:r>
            <a:r>
              <a:rPr lang="en-US" sz="2800" b="1" dirty="0" smtClean="0"/>
              <a:t>	</a:t>
            </a:r>
            <a:r>
              <a:rPr lang="en-US" sz="2800" b="1" dirty="0">
                <a:solidFill>
                  <a:srgbClr val="FF0000"/>
                </a:solidFill>
              </a:rPr>
              <a:t>Z</a:t>
            </a:r>
            <a:r>
              <a:rPr lang="en-US" sz="2800" b="1" dirty="0" smtClean="0"/>
              <a:t>	</a:t>
            </a:r>
            <a:r>
              <a:rPr lang="en-US" sz="2800" b="1" dirty="0">
                <a:solidFill>
                  <a:srgbClr val="00B050"/>
                </a:solidFill>
              </a:rPr>
              <a:t>B</a:t>
            </a:r>
            <a:r>
              <a:rPr lang="en-US" sz="2800" b="1" dirty="0" smtClean="0">
                <a:solidFill>
                  <a:srgbClr val="00B050"/>
                </a:solidFill>
              </a:rPr>
              <a:t>	C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0" y="47199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Bias-Free GHR:</a:t>
            </a:r>
            <a:endParaRPr lang="en-US" b="1" u="sng" dirty="0"/>
          </a:p>
        </p:txBody>
      </p:sp>
      <p:sp>
        <p:nvSpPr>
          <p:cNvPr id="109" name="TextBox 108"/>
          <p:cNvSpPr txBox="1"/>
          <p:nvPr/>
        </p:nvSpPr>
        <p:spPr>
          <a:xfrm>
            <a:off x="2667000" y="42773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	B	B	C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43200" y="47199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	0</a:t>
            </a:r>
            <a:r>
              <a:rPr lang="en-US" b="1" dirty="0"/>
              <a:t>	</a:t>
            </a:r>
            <a:r>
              <a:rPr lang="en-US" b="1" dirty="0" smtClean="0"/>
              <a:t>1	0</a:t>
            </a:r>
            <a:endParaRPr lang="en-US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76200" y="1536918"/>
            <a:ext cx="251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Biased: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b="1" dirty="0" smtClean="0"/>
              <a:t>Non-Biased: </a:t>
            </a:r>
            <a:r>
              <a:rPr lang="en-US" b="1" dirty="0" smtClean="0">
                <a:solidFill>
                  <a:srgbClr val="00B050"/>
                </a:solidFill>
              </a:rPr>
              <a:t>NB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67000" y="1524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NB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</a:rPr>
              <a:t>NB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</a:rPr>
              <a:t>NB</a:t>
            </a:r>
            <a:r>
              <a:rPr lang="en-US" sz="2800" b="1" dirty="0" smtClean="0">
                <a:solidFill>
                  <a:srgbClr val="92D050"/>
                </a:solidFill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</a:rPr>
              <a:t>NB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  <p:bldP spid="106" grpId="0"/>
      <p:bldP spid="107" grpId="0"/>
      <p:bldP spid="108" grpId="0"/>
      <p:bldP spid="109" grpId="0"/>
      <p:bldP spid="110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Idea 1:</a:t>
            </a:r>
            <a:r>
              <a:rPr lang="en-US" b="1" dirty="0" smtClean="0">
                <a:solidFill>
                  <a:schemeClr val="tx1"/>
                </a:solidFill>
              </a:rPr>
              <a:t> Biased </a:t>
            </a:r>
            <a:r>
              <a:rPr lang="en-US" b="1" dirty="0">
                <a:solidFill>
                  <a:schemeClr val="tx1"/>
                </a:solidFill>
              </a:rPr>
              <a:t>Branch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4541837" cy="4419600"/>
          </a:xfrm>
        </p:spPr>
        <p:txBody>
          <a:bodyPr/>
          <a:lstStyle/>
          <a:p>
            <a:r>
              <a:rPr lang="en-US" dirty="0" smtClean="0"/>
              <a:t>All branches </a:t>
            </a:r>
            <a:r>
              <a:rPr lang="en-US" dirty="0"/>
              <a:t>begin </a:t>
            </a:r>
            <a:r>
              <a:rPr lang="en-US" dirty="0" smtClean="0"/>
              <a:t>being considered as </a:t>
            </a:r>
            <a:r>
              <a:rPr lang="en-US" u="sng" dirty="0" smtClean="0"/>
              <a:t>biased</a:t>
            </a:r>
          </a:p>
          <a:p>
            <a:endParaRPr lang="en-US" u="sng" dirty="0"/>
          </a:p>
          <a:p>
            <a:r>
              <a:rPr lang="en-US" dirty="0" smtClean="0"/>
              <a:t>Branch Status Table (BST) </a:t>
            </a:r>
          </a:p>
          <a:p>
            <a:pPr lvl="1"/>
            <a:r>
              <a:rPr lang="en-US" dirty="0" smtClean="0"/>
              <a:t>Direct-mapped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racks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72E-1B89-4370-AE3C-E1B6A901C0B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7" y="1600200"/>
            <a:ext cx="41449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55004</TotalTime>
  <Words>773</Words>
  <Application>Microsoft Office PowerPoint</Application>
  <PresentationFormat>On-screen Show (4:3)</PresentationFormat>
  <Paragraphs>296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Bias-Free Neural Predictor</vt:lpstr>
      <vt:lpstr>Executive Summary</vt:lpstr>
      <vt:lpstr>Key Terms</vt:lpstr>
      <vt:lpstr>Motivating Example</vt:lpstr>
      <vt:lpstr>Takeaway</vt:lpstr>
      <vt:lpstr>Biased Branches</vt:lpstr>
      <vt:lpstr>Bias-Free Neural Predictor</vt:lpstr>
      <vt:lpstr>Idea 1: Filtering Biased Branches</vt:lpstr>
      <vt:lpstr>Idea 1: Biased Branch Detection</vt:lpstr>
      <vt:lpstr>Idea 2: Filtering Recurring Instances (I)</vt:lpstr>
      <vt:lpstr>Idea 2: Filtering Recurring Instances (II)</vt:lpstr>
      <vt:lpstr>Re-learning Correlations</vt:lpstr>
      <vt:lpstr>Idea 3: One-Dimensional Weight Table</vt:lpstr>
      <vt:lpstr>Idea 4: Positional History</vt:lpstr>
      <vt:lpstr>Idea 5: Folded Path History</vt:lpstr>
      <vt:lpstr>Conventional Perceptron Component</vt:lpstr>
      <vt:lpstr>BFN Configuration (32KB)</vt:lpstr>
      <vt:lpstr>Contributions of Optimizations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enemyben</dc:creator>
  <cp:lastModifiedBy>dibakar</cp:lastModifiedBy>
  <cp:revision>2059</cp:revision>
  <dcterms:created xsi:type="dcterms:W3CDTF">1601-01-01T00:00:00Z</dcterms:created>
  <dcterms:modified xsi:type="dcterms:W3CDTF">2014-06-15T17:46:43Z</dcterms:modified>
</cp:coreProperties>
</file>