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71" r:id="rId4"/>
    <p:sldId id="266" r:id="rId5"/>
    <p:sldId id="267" r:id="rId6"/>
    <p:sldId id="268" r:id="rId7"/>
    <p:sldId id="269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202"/>
    <a:srgbClr val="4CFF19"/>
    <a:srgbClr val="BBCFE6"/>
    <a:srgbClr val="E7E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580" autoAdjust="0"/>
    <p:restoredTop sz="98284" autoAdjust="0"/>
  </p:normalViewPr>
  <p:slideViewPr>
    <p:cSldViewPr snapToObjects="1">
      <p:cViewPr varScale="1">
        <p:scale>
          <a:sx n="86" d="100"/>
          <a:sy n="86" d="100"/>
        </p:scale>
        <p:origin x="-672" y="-96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06D5E58-9B82-4E12-87E8-3FF464733AD1}" type="datetimeFigureOut">
              <a:rPr lang="en-US" smtClean="0"/>
              <a:pPr/>
              <a:t>6/15/14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9CCB286F-8E18-4274-882F-4059D16EA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3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F89C-AB10-4F54-AC17-AA3EDF0FB434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7FDB-89FF-447C-9E26-E00E6300AA56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9439-F761-4B12-BFAC-879695D0D4CA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A20-9663-4196-9EC4-036060750FAE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AA0-DB78-476E-9EA8-CBD943C46391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C9A3-600E-4454-AD31-BFDB15223E1D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DF8-BC00-49C7-BC75-89A17358057F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DC41-3806-4A80-9F38-95230223E3A0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CB0F-5204-4B7C-BC67-11DBE94DD10E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622E-2017-4DA6-A655-0FD26182D674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F9D3-A8F3-4C83-8F48-15AD543B3B76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6FD9-9867-47A0-946E-83461254488E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1274" y="1676400"/>
            <a:ext cx="84179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4th JILP Workshop on</a:t>
            </a:r>
            <a:b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Computer </a:t>
            </a: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Architecture Competitions </a:t>
            </a:r>
            <a:b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Championship Branch </a:t>
            </a:r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Prediction (CBP-4)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Comic Sans MS" charset="0"/>
              <a:ea typeface="ＭＳ Ｐゴシック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                   </a:t>
            </a:r>
          </a:p>
          <a:p>
            <a:endParaRPr lang="en-US" sz="3200" b="1" dirty="0">
              <a:solidFill>
                <a:schemeClr val="tx2"/>
              </a:solidFill>
              <a:latin typeface="Comic Sans MS" charset="0"/>
              <a:ea typeface="ＭＳ Ｐゴシック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				     </a:t>
            </a:r>
            <a:r>
              <a:rPr lang="en-US" sz="24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-Moinuddin Qureshi (GT)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164812"/>
            <a:ext cx="39821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Why Another CBP?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8376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Branch prediction remains an important problem for architecting high performance processors</a:t>
            </a:r>
          </a:p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 </a:t>
            </a:r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endParaRPr lang="en-US" sz="2400" dirty="0" smtClean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One of the few optimizations that can:</a:t>
            </a:r>
          </a:p>
          <a:p>
            <a:pPr lvl="1" indent="-457200">
              <a:buAutoNum type="arabicPeriod"/>
            </a:pP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Improve single-threaded performance</a:t>
            </a:r>
          </a:p>
          <a:p>
            <a:pPr lvl="1" indent="-457200">
              <a:buAutoNum type="arabicPeriod"/>
            </a:pP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Improve energy efficiency</a:t>
            </a:r>
          </a:p>
          <a:p>
            <a:pPr lvl="1" indent="-457200">
              <a:buAutoNum type="arabicPeriod"/>
            </a:pP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Be implemented in a localized manner (small change)</a:t>
            </a:r>
          </a:p>
          <a:p>
            <a:pPr lvl="1" indent="-457200">
              <a:buAutoNum type="arabicPeriod"/>
            </a:pPr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endParaRPr lang="en-US" sz="2400" dirty="0" smtClean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Previous CBP happened in 2011, time to rescan for new ideas </a:t>
            </a:r>
          </a:p>
        </p:txBody>
      </p:sp>
    </p:spTree>
    <p:extLst>
      <p:ext uri="{BB962C8B-B14F-4D97-AF65-F5344CB8AC3E}">
        <p14:creationId xmlns:p14="http://schemas.microsoft.com/office/powerpoint/2010/main" val="216933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005188" y="1524000"/>
            <a:ext cx="3962400" cy="434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524000"/>
            <a:ext cx="3962400" cy="26328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164812"/>
            <a:ext cx="15714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Thanks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4267200" cy="309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omic Sans MS" charset="0"/>
                <a:ea typeface="ＭＳ Ｐゴシック" charset="0"/>
              </a:rPr>
              <a:t>Organizing Committee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Moin Qureshi, GT (chair)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mic Sans MS" charset="0"/>
                <a:ea typeface="ＭＳ Ｐゴシック" charset="0"/>
              </a:rPr>
              <a:t>Alaa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 </a:t>
            </a:r>
            <a:r>
              <a:rPr lang="en-US" sz="2400" dirty="0" err="1" smtClean="0">
                <a:latin typeface="Comic Sans MS" charset="0"/>
                <a:ea typeface="ＭＳ Ｐゴシック" charset="0"/>
              </a:rPr>
              <a:t>Alameldeen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, Intel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Chris Wilkerson, Intel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Comic Sans MS" charset="0"/>
                <a:ea typeface="ＭＳ Ｐゴシック" charset="0"/>
              </a:rPr>
              <a:t>Aamer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 </a:t>
            </a:r>
            <a:r>
              <a:rPr lang="en-US" sz="2400" dirty="0" err="1" smtClean="0">
                <a:latin typeface="Comic Sans MS" charset="0"/>
                <a:ea typeface="ＭＳ Ｐゴシック" charset="0"/>
              </a:rPr>
              <a:t>Jaleel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, Intel</a:t>
            </a:r>
          </a:p>
        </p:txBody>
      </p:sp>
      <p:sp>
        <p:nvSpPr>
          <p:cNvPr id="9" name="Rectangle 8"/>
          <p:cNvSpPr/>
          <p:nvPr/>
        </p:nvSpPr>
        <p:spPr>
          <a:xfrm>
            <a:off x="4724399" y="990600"/>
            <a:ext cx="4418013" cy="441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omic Sans MS" charset="0"/>
                <a:ea typeface="ＭＳ Ｐゴシック" charset="0"/>
              </a:rPr>
              <a:t>Program Committee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Moin Qureshi, GT (chair)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Trey Cain, Qualcomm 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Hyesoon Kim, GT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Gabe Loh, AMD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Pierre Michaud, INRIA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Jared Stark, Intel</a:t>
            </a:r>
          </a:p>
        </p:txBody>
      </p:sp>
      <p:sp>
        <p:nvSpPr>
          <p:cNvPr id="7" name="Rectangle 6"/>
          <p:cNvSpPr/>
          <p:nvPr/>
        </p:nvSpPr>
        <p:spPr>
          <a:xfrm>
            <a:off x="-304800" y="5638800"/>
            <a:ext cx="9525000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omic Sans MS" charset="0"/>
                <a:ea typeface="ＭＳ Ｐゴシック" charset="0"/>
              </a:rPr>
              <a:t>Special thanks to:</a:t>
            </a:r>
            <a:br>
              <a:rPr lang="en-US" sz="2400" b="1" dirty="0" smtClean="0">
                <a:latin typeface="Comic Sans MS" charset="0"/>
                <a:ea typeface="ＭＳ Ｐゴシック" charset="0"/>
              </a:rPr>
            </a:br>
            <a:r>
              <a:rPr lang="en-US" sz="2400" dirty="0" err="1" smtClean="0">
                <a:latin typeface="Comic Sans MS" charset="0"/>
                <a:ea typeface="ＭＳ Ｐゴシック" charset="0"/>
              </a:rPr>
              <a:t>Aseem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 Grover (</a:t>
            </a:r>
            <a:r>
              <a:rPr lang="en-US" sz="2400" dirty="0" err="1" smtClean="0">
                <a:latin typeface="Comic Sans MS" charset="0"/>
                <a:ea typeface="ＭＳ Ｐゴシック" charset="0"/>
              </a:rPr>
              <a:t>GT,Apple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) for handling submission/evaluations </a:t>
            </a:r>
            <a:endParaRPr lang="en-US" sz="2400" dirty="0">
              <a:latin typeface="Comic Sans MS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5421868"/>
            <a:ext cx="200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+Org Committee</a:t>
            </a:r>
            <a:endParaRPr lang="en-US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4903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164812"/>
            <a:ext cx="30983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Format of CBP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066800"/>
            <a:ext cx="9144000" cy="5029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Three </a:t>
            </a:r>
            <a:r>
              <a:rPr lang="en-US" sz="2400" dirty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tracks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A 4KB track (for small systems)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A 32KB track (for large systems)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Unlimited track (let’s get the limit)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Workloads: 40 traces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20 short (30 </a:t>
            </a:r>
            <a:r>
              <a:rPr lang="en-US" sz="2400" dirty="0" err="1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mln</a:t>
            </a: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) from CBP-1 [INT, FP, SRV, MM]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20 long (150 </a:t>
            </a:r>
            <a:r>
              <a:rPr lang="en-US" sz="2400" dirty="0" err="1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mln</a:t>
            </a: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) from SPEC2006</a:t>
            </a:r>
            <a:b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</a:br>
            <a:endParaRPr lang="en-US" sz="2400" dirty="0" smtClean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1200" dirty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Figure of merit:  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Mispredictions per 1000 </a:t>
            </a:r>
            <a:r>
              <a:rPr lang="en-US" sz="2400" dirty="0" err="1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insts</a:t>
            </a: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 (MPKI) 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Arithmetic mean of MPKI over all 40 traces</a:t>
            </a:r>
          </a:p>
        </p:txBody>
      </p:sp>
    </p:spTree>
    <p:extLst>
      <p:ext uri="{BB962C8B-B14F-4D97-AF65-F5344CB8AC3E}">
        <p14:creationId xmlns:p14="http://schemas.microsoft.com/office/powerpoint/2010/main" val="1090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164812"/>
            <a:ext cx="57915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Submissions and Acceptance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8686799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Total 12 papers submitted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6 for the 4KB category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6 for the 32KB category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11 for unlimited track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Total </a:t>
            </a: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10 </a:t>
            </a:r>
            <a:r>
              <a:rPr lang="en-US" sz="2400" dirty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papers </a:t>
            </a: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accepted</a:t>
            </a:r>
            <a:endParaRPr lang="en-US" sz="2400" dirty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5 </a:t>
            </a:r>
            <a:r>
              <a:rPr lang="en-US" sz="2400" dirty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for the 4KB category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for the 32KB category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10 </a:t>
            </a:r>
            <a:r>
              <a:rPr lang="en-US" sz="2400" dirty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for unlimited track </a:t>
            </a:r>
            <a:endParaRPr lang="en-US" sz="2400" dirty="0" smtClean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400" dirty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endParaRPr lang="en-US" sz="1200" dirty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Comic Sans MS" charset="0"/>
                <a:ea typeface="ＭＳ Ｐゴシック" charset="0"/>
              </a:rPr>
              <a:t>Countries represented: USA, Canada, France, Japan, India </a:t>
            </a:r>
            <a:endParaRPr lang="en-US" sz="2400" dirty="0">
              <a:solidFill>
                <a:prstClr val="black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164812"/>
            <a:ext cx="16560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8991600" cy="142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Requirements:  </a:t>
            </a:r>
          </a:p>
          <a:p>
            <a:pPr marL="914400" lvl="1" indent="-457200">
              <a:lnSpc>
                <a:spcPct val="90000"/>
              </a:lnSpc>
              <a:buAutoNum type="arabicPeriod"/>
            </a:pPr>
            <a:r>
              <a:rPr lang="en-US" sz="2400" dirty="0">
                <a:latin typeface="Comic Sans MS" charset="0"/>
                <a:ea typeface="ＭＳ Ｐゴシック" charset="0"/>
              </a:rPr>
              <a:t>C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ode and paper should be readable</a:t>
            </a:r>
          </a:p>
          <a:p>
            <a:pPr marL="914400" lvl="1" indent="-457200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Design must not violate causality (cannot use future information to predict the current branch).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3508" y="2743200"/>
            <a:ext cx="8259492" cy="2092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omic Sans MS" charset="0"/>
                <a:ea typeface="ＭＳ Ｐゴシック" charset="0"/>
              </a:rPr>
              <a:t>Reviews:</a:t>
            </a:r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2 </a:t>
            </a:r>
            <a:r>
              <a:rPr lang="en-US" sz="2400" dirty="0">
                <a:latin typeface="Comic Sans MS" charset="0"/>
                <a:ea typeface="ＭＳ Ｐゴシック" charset="0"/>
              </a:rPr>
              <a:t>to 3 reviews per paper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     - </a:t>
            </a:r>
            <a:r>
              <a:rPr lang="en-US" sz="2400" dirty="0">
                <a:latin typeface="Comic Sans MS" charset="0"/>
                <a:ea typeface="ＭＳ Ｐゴシック" charset="0"/>
              </a:rPr>
              <a:t>Offline program committee meeting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omic Sans MS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Comic Sans MS" charset="0"/>
                <a:ea typeface="ＭＳ Ｐゴシック" charset="0"/>
              </a:rPr>
              <a:t>Papers selected primarily on MPKI (and/or new ideas)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omic Sans MS" charset="0"/>
              <a:ea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24400"/>
            <a:ext cx="89916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endParaRPr lang="en-US" sz="2400" dirty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800000"/>
                </a:solidFill>
                <a:latin typeface="Comic Sans MS" charset="0"/>
                <a:ea typeface="ＭＳ Ｐゴシック" charset="0"/>
              </a:rPr>
              <a:t>Note: </a:t>
            </a:r>
            <a:r>
              <a:rPr lang="en-US" sz="2400" dirty="0">
                <a:latin typeface="Comic Sans MS" charset="0"/>
                <a:ea typeface="ＭＳ Ｐゴシック" charset="0"/>
              </a:rPr>
              <a:t>Authors of accepted papers were allowed to modify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their  design till camera </a:t>
            </a:r>
            <a:r>
              <a:rPr lang="en-US" sz="2400" dirty="0">
                <a:latin typeface="Comic Sans MS" charset="0"/>
                <a:ea typeface="ＭＳ Ｐゴシック" charset="0"/>
              </a:rPr>
              <a:t>ready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deadline </a:t>
            </a:r>
            <a:endParaRPr lang="en-US" sz="2400" dirty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Comic Sans MS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mic Sans MS" charset="0"/>
                <a:ea typeface="ＭＳ Ｐゴシック" charset="0"/>
              </a:rPr>
              <a:t>We will use only the revised code for ranking</a:t>
            </a:r>
          </a:p>
        </p:txBody>
      </p:sp>
    </p:spTree>
    <p:extLst>
      <p:ext uri="{BB962C8B-B14F-4D97-AF65-F5344CB8AC3E}">
        <p14:creationId xmlns:p14="http://schemas.microsoft.com/office/powerpoint/2010/main" val="280002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164812"/>
            <a:ext cx="77995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Fixed Traces </a:t>
            </a:r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  <a:sym typeface="Wingdings"/>
              </a:rPr>
              <a:t> </a:t>
            </a:r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Address </a:t>
            </a:r>
            <a:r>
              <a:rPr lang="en-US" sz="3200" b="1" dirty="0" err="1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Memoization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5994" y="1143000"/>
            <a:ext cx="8665606" cy="142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Using same set of traces for both submission and evaluation can get misused easily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omic Sans MS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E.g. How to get MPKI=0 for unlimited sized predictors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03212"/>
              </p:ext>
            </p:extLst>
          </p:nvPr>
        </p:nvGraphicFramePr>
        <p:xfrm>
          <a:off x="914400" y="2819400"/>
          <a:ext cx="70866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058"/>
                <a:gridCol w="43405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 Address</a:t>
                      </a:r>
                      <a:r>
                        <a:rPr lang="en-US" baseline="0" dirty="0" smtClean="0"/>
                        <a:t> in  Trace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Record Outcome</a:t>
                      </a:r>
                      <a:r>
                        <a:rPr lang="en-US" baseline="0" dirty="0" smtClean="0"/>
                        <a:t> History, Store in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0xDEADBEEF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1,0,1,1,0,0,1,0,1,0</a:t>
                      </a:r>
                      <a:r>
                        <a:rPr lang="en-US" baseline="0" dirty="0" smtClean="0"/>
                        <a:t> ….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0xFADEDACE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1,1,1,1,0,0,0,1,0,1</a:t>
                      </a:r>
                      <a:r>
                        <a:rPr lang="en-US" baseline="0" dirty="0" smtClean="0"/>
                        <a:t> ….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0xCAFEBABE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1,0,1,0,1,0,1,1,0,0</a:t>
                      </a:r>
                      <a:r>
                        <a:rPr lang="en-US" baseline="0" dirty="0" smtClean="0"/>
                        <a:t> ….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4572000"/>
            <a:ext cx="8816419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A table stores the outcome of each PC during design time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Prediction: access this table &amp; keep track of access counts</a:t>
            </a:r>
            <a:endParaRPr lang="en-US" sz="2400" dirty="0">
              <a:latin typeface="Comic Sans MS" charset="0"/>
              <a:ea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13714"/>
            <a:ext cx="9142413" cy="7632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800000"/>
                </a:solidFill>
                <a:latin typeface="Comic Sans MS" charset="0"/>
                <a:ea typeface="ＭＳ Ｐゴシック" charset="0"/>
              </a:rPr>
              <a:t>To keep the contest meaningful, our evaluation infrastructure must be robust against such address </a:t>
            </a:r>
            <a:r>
              <a:rPr lang="en-US" sz="2400" dirty="0" err="1" smtClean="0">
                <a:solidFill>
                  <a:srgbClr val="800000"/>
                </a:solidFill>
                <a:latin typeface="Comic Sans MS" charset="0"/>
                <a:ea typeface="ＭＳ Ｐゴシック" charset="0"/>
              </a:rPr>
              <a:t>memoization</a:t>
            </a:r>
            <a:endParaRPr lang="en-US" sz="2400" dirty="0">
              <a:solidFill>
                <a:srgbClr val="800000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93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76200" y="164812"/>
            <a:ext cx="93510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Address Space Shifting to Avoid </a:t>
            </a:r>
            <a:r>
              <a:rPr lang="en-US" sz="3200" b="1" dirty="0" err="1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Memoization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990600"/>
            <a:ext cx="89138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Shift the address space by constant “Base” </a:t>
            </a:r>
            <a:r>
              <a:rPr lang="en-US" sz="2400" dirty="0" smtClean="0">
                <a:latin typeface="Comic Sans MS" charset="0"/>
                <a:ea typeface="ＭＳ Ｐゴシック" charset="0"/>
                <a:sym typeface="Wingdings"/>
              </a:rPr>
              <a:t> Changes all PC</a:t>
            </a:r>
            <a:endParaRPr lang="en-US" sz="2400" dirty="0" smtClean="0">
              <a:latin typeface="Comic Sans MS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00200"/>
            <a:ext cx="1981200" cy="3505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2438400"/>
            <a:ext cx="1981200" cy="6858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5638800"/>
            <a:ext cx="9144000" cy="7632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Our evaluated MPKI may be (is) different from the author’s  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So, stay tuned till the end to know the winner(s)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42003" y="2066836"/>
            <a:ext cx="3566000" cy="1200328"/>
          </a:xfrm>
          <a:prstGeom prst="rect">
            <a:avLst/>
          </a:prstGeom>
          <a:solidFill>
            <a:srgbClr val="C6D9F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charset="0"/>
                <a:ea typeface="ＭＳ Ｐゴシック" charset="0"/>
              </a:rPr>
              <a:t>PC’  = PC + Base</a:t>
            </a:r>
          </a:p>
          <a:p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r>
              <a:rPr lang="en-US" sz="2400" dirty="0" smtClean="0">
                <a:latin typeface="Comic Sans MS" charset="0"/>
                <a:ea typeface="ＭＳ Ｐゴシック" charset="0"/>
              </a:rPr>
              <a:t>Target’ = Target + Base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016869" y="4038600"/>
            <a:ext cx="45794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Comic Sans MS" charset="0"/>
                <a:ea typeface="ＭＳ Ｐゴシック" charset="0"/>
              </a:rPr>
              <a:t>We use address space shifting</a:t>
            </a:r>
            <a:br>
              <a:rPr lang="en-US" sz="2400" dirty="0" smtClean="0">
                <a:latin typeface="Comic Sans MS" charset="0"/>
                <a:ea typeface="ＭＳ Ｐゴシック" charset="0"/>
              </a:rPr>
            </a:br>
            <a:r>
              <a:rPr lang="en-US" sz="2400" dirty="0" smtClean="0">
                <a:latin typeface="Comic Sans MS" charset="0"/>
                <a:ea typeface="ＭＳ Ｐゴシック" charset="0"/>
              </a:rPr>
              <a:t>for all tracks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247900" y="3000501"/>
            <a:ext cx="3414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Virtual Address Space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9793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5718E-6 -1.47018E-6 L -3.65718E-6 0.183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06461" y="228600"/>
            <a:ext cx="60336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Let the Championship </a:t>
            </a:r>
            <a:r>
              <a:rPr lang="en-US" sz="3200" b="1" dirty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B</a:t>
            </a:r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egin …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461" y="2057400"/>
            <a:ext cx="59690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7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 Case for Refresh Pausing in DRAM Memory Syste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Case for Refresh Pausing in DRAM Memory Systems</Template>
  <TotalTime>34391</TotalTime>
  <Words>476</Words>
  <Application>Microsoft Macintosh PowerPoint</Application>
  <PresentationFormat>On-screen Show (4:3)</PresentationFormat>
  <Paragraphs>117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 Case for Refresh Pausing in DRAM Memory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Refresh Pausing in DRAM Memory Systems</dc:title>
  <dc:creator>Prashant</dc:creator>
  <cp:lastModifiedBy>Moin Qureshi</cp:lastModifiedBy>
  <cp:revision>499</cp:revision>
  <cp:lastPrinted>2014-06-12T17:29:02Z</cp:lastPrinted>
  <dcterms:created xsi:type="dcterms:W3CDTF">2013-02-08T14:28:51Z</dcterms:created>
  <dcterms:modified xsi:type="dcterms:W3CDTF">2014-06-15T18:48:44Z</dcterms:modified>
</cp:coreProperties>
</file>