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73" r:id="rId3"/>
    <p:sldId id="274" r:id="rId4"/>
    <p:sldId id="278" r:id="rId5"/>
    <p:sldId id="276" r:id="rId6"/>
    <p:sldId id="279" r:id="rId7"/>
    <p:sldId id="277" r:id="rId8"/>
    <p:sldId id="280" r:id="rId9"/>
    <p:sldId id="28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0202"/>
    <a:srgbClr val="4CFF19"/>
    <a:srgbClr val="BBCFE6"/>
    <a:srgbClr val="E7E9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580" autoAdjust="0"/>
    <p:restoredTop sz="98284" autoAdjust="0"/>
  </p:normalViewPr>
  <p:slideViewPr>
    <p:cSldViewPr snapToObjects="1">
      <p:cViewPr varScale="1">
        <p:scale>
          <a:sx n="86" d="100"/>
          <a:sy n="86" d="100"/>
        </p:scale>
        <p:origin x="-672" y="-96"/>
      </p:cViewPr>
      <p:guideLst>
        <p:guide orient="horz" pos="43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31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006D5E58-9B82-4E12-87E8-3FF464733AD1}" type="datetimeFigureOut">
              <a:rPr lang="en-US" smtClean="0"/>
              <a:pPr/>
              <a:t>6/18/14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27" tIns="45713" rIns="91427" bIns="4571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9CCB286F-8E18-4274-882F-4059D16EA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53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F89C-AB10-4F54-AC17-AA3EDF0FB434}" type="datetime1">
              <a:rPr lang="en-US" smtClean="0"/>
              <a:pPr/>
              <a:t>6/18/14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7FDB-89FF-447C-9E26-E00E6300AA56}" type="datetime1">
              <a:rPr lang="en-US" smtClean="0"/>
              <a:pPr/>
              <a:t>6/18/14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9439-F761-4B12-BFAC-879695D0D4CA}" type="datetime1">
              <a:rPr lang="en-US" smtClean="0"/>
              <a:pPr/>
              <a:t>6/18/14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BA20-9663-4196-9EC4-036060750FAE}" type="datetime1">
              <a:rPr lang="en-US" smtClean="0"/>
              <a:pPr/>
              <a:t>6/18/14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BAA0-DB78-476E-9EA8-CBD943C46391}" type="datetime1">
              <a:rPr lang="en-US" smtClean="0"/>
              <a:pPr/>
              <a:t>6/18/14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C9A3-600E-4454-AD31-BFDB15223E1D}" type="datetime1">
              <a:rPr lang="en-US" smtClean="0"/>
              <a:pPr/>
              <a:t>6/18/14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EDF8-BC00-49C7-BC75-89A17358057F}" type="datetime1">
              <a:rPr lang="en-US" smtClean="0"/>
              <a:pPr/>
              <a:t>6/18/14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DC41-3806-4A80-9F38-95230223E3A0}" type="datetime1">
              <a:rPr lang="en-US" smtClean="0"/>
              <a:pPr/>
              <a:t>6/18/14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CB0F-5204-4B7C-BC67-11DBE94DD10E}" type="datetime1">
              <a:rPr lang="en-US" smtClean="0"/>
              <a:pPr/>
              <a:t>6/18/14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622E-2017-4DA6-A655-0FD26182D674}" type="datetime1">
              <a:rPr lang="en-US" smtClean="0"/>
              <a:pPr/>
              <a:t>6/18/14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F9D3-A8F3-4C83-8F48-15AD543B3B76}" type="datetime1">
              <a:rPr lang="en-US" smtClean="0"/>
              <a:pPr/>
              <a:t>6/18/14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76FD9-9867-47A0-946E-83461254488E}" type="datetime1">
              <a:rPr lang="en-US" smtClean="0"/>
              <a:pPr/>
              <a:t>6/18/14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-1587" y="6553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21274" y="1676400"/>
            <a:ext cx="841792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Comic Sans MS" charset="0"/>
                <a:ea typeface="ＭＳ Ｐゴシック" charset="0"/>
              </a:rPr>
              <a:t>4th JILP Workshop on</a:t>
            </a:r>
            <a:br>
              <a:rPr lang="en-US" sz="3200" b="1" dirty="0" smtClean="0">
                <a:solidFill>
                  <a:schemeClr val="tx2"/>
                </a:solidFill>
                <a:latin typeface="Comic Sans MS" charset="0"/>
                <a:ea typeface="ＭＳ Ｐゴシック" charset="0"/>
              </a:rPr>
            </a:br>
            <a:r>
              <a:rPr lang="en-US" sz="3200" b="1" dirty="0" smtClean="0">
                <a:solidFill>
                  <a:schemeClr val="tx2"/>
                </a:solidFill>
                <a:latin typeface="Comic Sans MS" charset="0"/>
                <a:ea typeface="ＭＳ Ｐゴシック" charset="0"/>
              </a:rPr>
              <a:t>Computer </a:t>
            </a:r>
            <a:r>
              <a:rPr lang="en-US" sz="3200" b="1" dirty="0">
                <a:solidFill>
                  <a:schemeClr val="tx2"/>
                </a:solidFill>
                <a:latin typeface="Comic Sans MS" charset="0"/>
                <a:ea typeface="ＭＳ Ｐゴシック" charset="0"/>
              </a:rPr>
              <a:t>Architecture Competitions </a:t>
            </a:r>
            <a:br>
              <a:rPr lang="en-US" sz="3200" b="1" dirty="0">
                <a:solidFill>
                  <a:schemeClr val="tx2"/>
                </a:solidFill>
                <a:latin typeface="Comic Sans MS" charset="0"/>
                <a:ea typeface="ＭＳ Ｐゴシック" charset="0"/>
              </a:rPr>
            </a:br>
            <a:r>
              <a:rPr lang="en-US" sz="3200" b="1" dirty="0">
                <a:solidFill>
                  <a:schemeClr val="tx2"/>
                </a:solidFill>
                <a:latin typeface="Comic Sans MS" charset="0"/>
                <a:ea typeface="ＭＳ Ｐゴシック" charset="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Comic Sans MS" charset="0"/>
                <a:ea typeface="ＭＳ Ｐゴシック" charset="0"/>
              </a:rPr>
            </a:br>
            <a:r>
              <a:rPr lang="en-US" sz="3200" b="1" dirty="0">
                <a:solidFill>
                  <a:schemeClr val="tx2"/>
                </a:solidFill>
                <a:latin typeface="Comic Sans MS" charset="0"/>
                <a:ea typeface="ＭＳ Ｐゴシック" charset="0"/>
              </a:rPr>
              <a:t>Championship Branch </a:t>
            </a:r>
            <a:r>
              <a:rPr lang="en-US" sz="3200" b="1" dirty="0" smtClean="0">
                <a:solidFill>
                  <a:schemeClr val="tx2"/>
                </a:solidFill>
                <a:latin typeface="Comic Sans MS" charset="0"/>
                <a:ea typeface="ＭＳ Ｐゴシック" charset="0"/>
              </a:rPr>
              <a:t>Prediction (CBP-4)</a:t>
            </a:r>
          </a:p>
          <a:p>
            <a:pPr algn="ctr"/>
            <a:endParaRPr lang="en-US" sz="3200" b="1" dirty="0">
              <a:solidFill>
                <a:schemeClr val="tx2"/>
              </a:solidFill>
              <a:latin typeface="Comic Sans MS" charset="0"/>
              <a:ea typeface="ＭＳ Ｐゴシック" charset="0"/>
            </a:endParaRPr>
          </a:p>
          <a:p>
            <a:r>
              <a:rPr lang="en-US" sz="3200" b="1" dirty="0" smtClean="0">
                <a:solidFill>
                  <a:schemeClr val="tx2"/>
                </a:solidFill>
                <a:latin typeface="Comic Sans MS" charset="0"/>
                <a:ea typeface="ＭＳ Ｐゴシック" charset="0"/>
              </a:rPr>
              <a:t>                   </a:t>
            </a:r>
          </a:p>
          <a:p>
            <a:endParaRPr lang="en-US" sz="3200" b="1" dirty="0">
              <a:solidFill>
                <a:schemeClr val="tx2"/>
              </a:solidFill>
              <a:latin typeface="Comic Sans MS" charset="0"/>
              <a:ea typeface="ＭＳ Ｐゴシック" charset="0"/>
            </a:endParaRPr>
          </a:p>
          <a:p>
            <a:r>
              <a:rPr lang="en-US" sz="3200" b="1" dirty="0" smtClean="0">
                <a:solidFill>
                  <a:schemeClr val="tx2"/>
                </a:solidFill>
                <a:latin typeface="Comic Sans MS" charset="0"/>
                <a:ea typeface="ＭＳ Ｐゴシック" charset="0"/>
              </a:rPr>
              <a:t>				     </a:t>
            </a:r>
            <a:r>
              <a:rPr lang="en-US" sz="2400" b="1" dirty="0" smtClean="0">
                <a:solidFill>
                  <a:schemeClr val="tx2"/>
                </a:solidFill>
                <a:latin typeface="Comic Sans MS" charset="0"/>
                <a:ea typeface="ＭＳ Ｐゴシック" charset="0"/>
              </a:rPr>
              <a:t>-Moinuddin Qureshi (GT)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-1587" y="6553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57200" y="228600"/>
            <a:ext cx="229121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1F497D"/>
                </a:solidFill>
                <a:latin typeface="Comic Sans MS" charset="0"/>
                <a:ea typeface="ＭＳ Ｐゴシック" charset="0"/>
              </a:rPr>
              <a:t>Drum Rolls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8622873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dirty="0" smtClean="0">
                <a:latin typeface="Comic Sans MS" charset="0"/>
                <a:ea typeface="ＭＳ Ｐゴシック" charset="0"/>
              </a:rPr>
              <a:t>The Reward</a:t>
            </a:r>
          </a:p>
          <a:p>
            <a:pPr marL="0" lvl="1"/>
            <a:endParaRPr lang="en-US" sz="2400" dirty="0">
              <a:latin typeface="Comic Sans MS" charset="0"/>
              <a:ea typeface="ＭＳ Ｐゴシック" charset="0"/>
            </a:endParaRPr>
          </a:p>
          <a:p>
            <a:pPr marL="0" lvl="1"/>
            <a:r>
              <a:rPr lang="en-US" sz="2400" dirty="0" smtClean="0">
                <a:latin typeface="Comic Sans MS" charset="0"/>
                <a:ea typeface="ＭＳ Ｐゴシック" charset="0"/>
              </a:rPr>
              <a:t>1. Trophy </a:t>
            </a:r>
            <a:r>
              <a:rPr lang="en-US" sz="2400" dirty="0">
                <a:latin typeface="Comic Sans MS" charset="0"/>
                <a:ea typeface="ＭＳ Ｐゴシック" charset="0"/>
              </a:rPr>
              <a:t>for winner in each category</a:t>
            </a:r>
          </a:p>
          <a:p>
            <a:pPr lvl="1" indent="-457200">
              <a:buAutoNum type="arabicPeriod" startAt="2"/>
            </a:pPr>
            <a:r>
              <a:rPr lang="en-US" sz="2400" dirty="0" smtClean="0">
                <a:latin typeface="Comic Sans MS"/>
                <a:ea typeface="ＭＳ Ｐゴシック" charset="0"/>
                <a:cs typeface="Comic Sans MS"/>
              </a:rPr>
              <a:t>Certificates for winner and runners up in each category</a:t>
            </a:r>
          </a:p>
          <a:p>
            <a:pPr marL="0" lvl="1"/>
            <a:endParaRPr lang="en-US" sz="2400" dirty="0">
              <a:latin typeface="Comic Sans MS" charset="0"/>
              <a:ea typeface="ＭＳ Ｐゴシック" charset="0"/>
            </a:endParaRPr>
          </a:p>
          <a:p>
            <a:pPr marL="0" lvl="1"/>
            <a:endParaRPr lang="en-US" sz="2400" dirty="0" smtClean="0">
              <a:latin typeface="Comic Sans MS" charset="0"/>
              <a:ea typeface="ＭＳ Ｐゴシック" charset="0"/>
            </a:endParaRPr>
          </a:p>
          <a:p>
            <a:pPr marL="0" lvl="1"/>
            <a:endParaRPr lang="en-US" sz="2400" dirty="0">
              <a:latin typeface="Comic Sans MS" charset="0"/>
              <a:ea typeface="ＭＳ Ｐゴシック" charset="0"/>
            </a:endParaRPr>
          </a:p>
          <a:p>
            <a:pPr marL="0" lvl="1"/>
            <a:endParaRPr lang="en-US" sz="2400" dirty="0" smtClean="0">
              <a:latin typeface="Comic Sans MS" charset="0"/>
              <a:ea typeface="ＭＳ Ｐゴシック" charset="0"/>
            </a:endParaRPr>
          </a:p>
          <a:p>
            <a:pPr marL="0" lvl="1"/>
            <a:r>
              <a:rPr lang="en-US" sz="2400" dirty="0" smtClean="0">
                <a:latin typeface="Comic Sans MS" charset="0"/>
                <a:ea typeface="ＭＳ Ｐゴシック" charset="0"/>
              </a:rPr>
              <a:t>For reference, we also have MPKI for the winning </a:t>
            </a:r>
            <a:br>
              <a:rPr lang="en-US" sz="2400" dirty="0" smtClean="0">
                <a:latin typeface="Comic Sans MS" charset="0"/>
                <a:ea typeface="ＭＳ Ｐゴシック" charset="0"/>
              </a:rPr>
            </a:br>
            <a:r>
              <a:rPr lang="en-US" sz="2400" dirty="0" smtClean="0">
                <a:latin typeface="Comic Sans MS" charset="0"/>
                <a:ea typeface="ＭＳ Ｐゴシック" charset="0"/>
              </a:rPr>
              <a:t>predictor from CBP 2011  </a:t>
            </a:r>
          </a:p>
          <a:p>
            <a:pPr marL="0" lvl="1"/>
            <a:endParaRPr lang="en-US" sz="2400" dirty="0">
              <a:latin typeface="Comic Sans MS" charset="0"/>
              <a:ea typeface="ＭＳ Ｐゴシック" charset="0"/>
            </a:endParaRPr>
          </a:p>
          <a:p>
            <a:pPr marL="0" lvl="1"/>
            <a:r>
              <a:rPr lang="en-US" sz="2400" dirty="0" smtClean="0">
                <a:latin typeface="Comic Sans MS" charset="0"/>
                <a:ea typeface="ＭＳ Ｐゴシック" charset="0"/>
              </a:rPr>
              <a:t>(thanks to Andre for providing MPKI for CBP4 traces)</a:t>
            </a:r>
            <a:endParaRPr lang="en-US" sz="2400" dirty="0">
              <a:latin typeface="Comic Sans MS" charset="0"/>
              <a:ea typeface="ＭＳ Ｐゴシック" charset="0"/>
            </a:endParaRPr>
          </a:p>
          <a:p>
            <a:pPr marL="0" lvl="1"/>
            <a:endParaRPr lang="en-US" sz="2400" dirty="0" smtClean="0">
              <a:latin typeface="Comic Sans M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895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-1587" y="6553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57200" y="228600"/>
            <a:ext cx="81694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1F497D"/>
                </a:solidFill>
                <a:latin typeface="Comic Sans MS" charset="0"/>
                <a:ea typeface="ＭＳ Ｐゴシック" charset="0"/>
              </a:rPr>
              <a:t>For the 4KB category, the winner is …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407408"/>
              </p:ext>
            </p:extLst>
          </p:nvPr>
        </p:nvGraphicFramePr>
        <p:xfrm>
          <a:off x="1102915" y="2348646"/>
          <a:ext cx="7467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3987800"/>
                <a:gridCol w="248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Rank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Authors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MPKI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1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Andre </a:t>
                      </a:r>
                      <a:r>
                        <a:rPr lang="en-US" sz="2400" dirty="0" err="1" smtClean="0">
                          <a:latin typeface="Comic Sans MS"/>
                          <a:cs typeface="Comic Sans MS"/>
                        </a:rPr>
                        <a:t>Seznec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3.315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2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omic Sans MS"/>
                          <a:cs typeface="Comic Sans MS"/>
                        </a:rPr>
                        <a:t>Yasuo</a:t>
                      </a:r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 Ishii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3.629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3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Samir </a:t>
                      </a:r>
                      <a:r>
                        <a:rPr lang="en-US" sz="2400" dirty="0" err="1" smtClean="0">
                          <a:latin typeface="Comic Sans MS"/>
                          <a:cs typeface="Comic Sans MS"/>
                        </a:rPr>
                        <a:t>Otiv</a:t>
                      </a:r>
                      <a:r>
                        <a:rPr lang="en-US" sz="2400" baseline="0" dirty="0" smtClean="0">
                          <a:latin typeface="Comic Sans MS"/>
                          <a:cs typeface="Comic Sans MS"/>
                        </a:rPr>
                        <a:t> et al.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3.692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4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Daniel Jimenez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3.953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5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Jorge </a:t>
                      </a:r>
                      <a:r>
                        <a:rPr lang="en-US" sz="2400" dirty="0" err="1" smtClean="0">
                          <a:latin typeface="Comic Sans MS"/>
                          <a:cs typeface="Comic Sans MS"/>
                        </a:rPr>
                        <a:t>Albericio</a:t>
                      </a:r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 et al.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3.995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54014" y="1143000"/>
            <a:ext cx="81165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400" dirty="0" smtClean="0">
                <a:latin typeface="Comic Sans MS"/>
                <a:ea typeface="ＭＳ Ｐゴシック" charset="0"/>
                <a:cs typeface="Comic Sans MS"/>
              </a:rPr>
              <a:t>The winning predictor from 2011 has MPKI: 3.882</a:t>
            </a:r>
            <a:endParaRPr lang="en-US" sz="2400" dirty="0">
              <a:latin typeface="Comic Sans MS"/>
              <a:ea typeface="ＭＳ Ｐゴシック" charset="0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7827" y="5715000"/>
            <a:ext cx="8503773" cy="461665"/>
          </a:xfrm>
          <a:prstGeom prst="rect">
            <a:avLst/>
          </a:prstGeom>
          <a:solidFill>
            <a:srgbClr val="BBCFE6"/>
          </a:solidFill>
        </p:spPr>
        <p:txBody>
          <a:bodyPr wrap="square">
            <a:spAutoFit/>
          </a:bodyPr>
          <a:lstStyle/>
          <a:p>
            <a:pPr marL="0" lvl="1" algn="ctr"/>
            <a:r>
              <a:rPr lang="en-US" sz="2400" b="1" dirty="0">
                <a:solidFill>
                  <a:srgbClr val="800000"/>
                </a:solidFill>
                <a:latin typeface="Comic Sans MS"/>
                <a:ea typeface="ＭＳ Ｐゴシック" charset="0"/>
                <a:cs typeface="Comic Sans MS"/>
              </a:rPr>
              <a:t>W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ea typeface="ＭＳ Ｐゴシック" charset="0"/>
                <a:cs typeface="Comic Sans MS"/>
              </a:rPr>
              <a:t>inning predictor of CBP-4 reduced MPKI by 14.6% </a:t>
            </a:r>
            <a:endParaRPr lang="en-US" sz="2400" b="1" dirty="0">
              <a:solidFill>
                <a:srgbClr val="800000"/>
              </a:solidFill>
              <a:latin typeface="Comic Sans MS"/>
              <a:ea typeface="ＭＳ Ｐゴシック" charset="0"/>
              <a:cs typeface="Comic Sans M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102915" y="2819400"/>
            <a:ext cx="7501413" cy="4572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102915" y="3276600"/>
            <a:ext cx="7501413" cy="4572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066800" y="3733800"/>
            <a:ext cx="7501413" cy="4572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066800" y="4191000"/>
            <a:ext cx="7501413" cy="4572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1066800" y="4648200"/>
            <a:ext cx="7501413" cy="4572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74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6200" y="228600"/>
            <a:ext cx="70968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1F497D"/>
                </a:solidFill>
                <a:latin typeface="Comic Sans MS" charset="0"/>
                <a:ea typeface="ＭＳ Ｐゴシック" charset="0"/>
              </a:rPr>
              <a:t>Detailed Results for 4KB Category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967525"/>
              </p:ext>
            </p:extLst>
          </p:nvPr>
        </p:nvGraphicFramePr>
        <p:xfrm>
          <a:off x="1371600" y="1219200"/>
          <a:ext cx="6639616" cy="5414514"/>
        </p:xfrm>
        <a:graphic>
          <a:graphicData uri="http://schemas.openxmlformats.org/drawingml/2006/table">
            <a:tbl>
              <a:tblPr/>
              <a:tblGrid>
                <a:gridCol w="1362287"/>
                <a:gridCol w="957284"/>
                <a:gridCol w="932738"/>
                <a:gridCol w="797735"/>
                <a:gridCol w="797735"/>
                <a:gridCol w="994102"/>
                <a:gridCol w="797735"/>
              </a:tblGrid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DanielJimenez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JorgeAlbericio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SamirOtiv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Seznec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YasuoIshii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MIN-ALL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LONG-SPEC2K6-00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2.666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2.491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2.369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2.201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LONG-SPEC2K6-01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7.045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7.728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7.514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7.413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7.373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7.045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LONG-SPEC2K6-02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2.345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1.856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1.505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1.919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1.978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1.505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LONG-SPEC2K6-03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1.145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1.267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1.137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1.023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1.086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1.023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LONG-SPEC2K6-04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9.094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9.268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8.816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8.866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9.338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8.816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LONG-SPEC2K6-05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4.819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5.067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4.882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5.034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5.154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4.819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LONG-SPEC2K6-06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0.538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0.629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0.739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0.795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0.538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LONG-SPEC2K6-07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15.567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16.89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15.663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13.561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15.193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13.561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LONG-SPEC2K6-08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0.967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0.723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0.778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0.734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0.816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0.723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LONG-SPEC2K6-09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4.496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4.193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4.016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4.136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4.056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4.016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LONG-SPEC2K6-10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1.578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1.734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1.481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1.417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1.290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LONG-SPEC2K6-11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0.632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0.761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0.712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0.610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LONG-SPEC2K6-12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11.262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9.538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11.338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11.318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11.515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9.538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LONG-SPEC2K6-13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9.145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11.041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8.484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7.394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8.023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7.394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LONG-SPEC2K6-14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LONG-SPEC2K6-15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1.231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0.877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0.849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0.873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0.849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LONG-SPEC2K6-16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3.355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3.217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3.151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3.046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3.118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3.046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LONG-SPEC2K6-17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3.467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3.262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3.096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3.414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2.930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LONG-SPEC2K6-18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0.778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0.161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0.004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LONG-SPEC2K6-19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1.318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1.354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1.246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1.406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1.246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SHORT-FP-1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1.235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1.349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1.474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1.235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SHORT-FP-2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0.965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0.851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0.834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0.745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0.747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0.745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SHORT-FP-3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0.423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0.015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SHORT-FP-4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0.015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SHORT-FP-5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0.008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SHORT-INT-1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2.373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6.427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1.355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1.739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1.328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SHORT-INT-2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7.072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8.312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6.807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6.121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6.366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6.121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SHORT-INT-3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8.155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10.407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8.926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8.693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9.034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8.155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SHORT-INT-4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1.316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1.048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0.992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1.038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0.992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SHORT-INT-5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0.298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0.263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0.145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SHORT-MM-1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7.153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7.564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7.338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7.095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7.385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7.095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SHORT-MM-2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9.086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10.133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9.525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9.313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9.561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9.086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SHORT-MM-3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0.064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SHORT-MM-4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1.456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1.019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1.073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1.242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1.019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SHORT-MM-5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5.487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5.369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5.104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4.784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4.892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4.784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SHORT-SERV-1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6.134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4.991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5.319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2.382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4.327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2.382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SHORT-SERV-2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6.892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5.299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5.812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2.557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4.611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2.557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SHORT-SERV-3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5.978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4.646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4.837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4.676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4.130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SHORT-SERV-4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6.527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4.858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5.462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3.812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4.823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3.812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SHORT-SERV-5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5.925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4.825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3.012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4.223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3.012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AMEAN     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3.953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3.995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3.69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3.315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3.629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3.196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55810" y="3516528"/>
            <a:ext cx="6552545" cy="461665"/>
          </a:xfrm>
          <a:prstGeom prst="rect">
            <a:avLst/>
          </a:prstGeom>
          <a:solidFill>
            <a:srgbClr val="C6D9F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/>
                <a:cs typeface="Comic Sans MS"/>
              </a:rPr>
              <a:t>MPKI with Min-ALL is 3.196 (3.6% lower)</a:t>
            </a:r>
            <a:endParaRPr lang="en-US" sz="2400" b="1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519232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0" y="6553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57200" y="228600"/>
            <a:ext cx="816321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1F497D"/>
                </a:solidFill>
                <a:latin typeface="Comic Sans MS" charset="0"/>
                <a:ea typeface="ＭＳ Ｐゴシック" charset="0"/>
              </a:rPr>
              <a:t>For the 32KB category, the winner is …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250947"/>
              </p:ext>
            </p:extLst>
          </p:nvPr>
        </p:nvGraphicFramePr>
        <p:xfrm>
          <a:off x="762000" y="1981200"/>
          <a:ext cx="7467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3987800"/>
                <a:gridCol w="248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Rank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Authors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MPKI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1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Andre </a:t>
                      </a:r>
                      <a:r>
                        <a:rPr lang="en-US" sz="2400" dirty="0" err="1" smtClean="0">
                          <a:latin typeface="Comic Sans MS"/>
                          <a:cs typeface="Comic Sans MS"/>
                        </a:rPr>
                        <a:t>Seznec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2.365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2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omic Sans MS"/>
                          <a:cs typeface="Comic Sans MS"/>
                        </a:rPr>
                        <a:t>Yasuo</a:t>
                      </a:r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 Ishii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2.401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3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Samir </a:t>
                      </a:r>
                      <a:r>
                        <a:rPr lang="en-US" sz="2400" dirty="0" err="1" smtClean="0">
                          <a:latin typeface="Comic Sans MS"/>
                          <a:cs typeface="Comic Sans MS"/>
                        </a:rPr>
                        <a:t>Otiv</a:t>
                      </a:r>
                      <a:r>
                        <a:rPr lang="en-US" sz="2400" baseline="0" dirty="0" smtClean="0">
                          <a:latin typeface="Comic Sans MS"/>
                          <a:cs typeface="Comic Sans MS"/>
                        </a:rPr>
                        <a:t> et al.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2.542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4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Daniel Jimenez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2.566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5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omic Sans MS"/>
                          <a:cs typeface="Comic Sans MS"/>
                        </a:rPr>
                        <a:t>Dibakar</a:t>
                      </a:r>
                      <a:r>
                        <a:rPr lang="en-US" sz="2400" baseline="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US" sz="2400" baseline="0" dirty="0" err="1" smtClean="0">
                          <a:latin typeface="Comic Sans MS"/>
                          <a:cs typeface="Comic Sans MS"/>
                        </a:rPr>
                        <a:t>Gope</a:t>
                      </a:r>
                      <a:r>
                        <a:rPr lang="en-US" sz="2400" baseline="0" dirty="0" smtClean="0">
                          <a:latin typeface="Comic Sans MS"/>
                          <a:cs typeface="Comic Sans MS"/>
                        </a:rPr>
                        <a:t> et al. 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2.733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6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J.</a:t>
                      </a:r>
                      <a:r>
                        <a:rPr lang="en-US" sz="2400" baseline="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US" sz="2400" dirty="0" err="1" smtClean="0">
                          <a:latin typeface="Comic Sans MS"/>
                          <a:cs typeface="Comic Sans MS"/>
                        </a:rPr>
                        <a:t>Albericio</a:t>
                      </a:r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 et al.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2.794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54014" y="1143000"/>
            <a:ext cx="81165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400" dirty="0" smtClean="0">
                <a:latin typeface="Comic Sans MS"/>
                <a:ea typeface="ＭＳ Ｐゴシック" charset="0"/>
                <a:cs typeface="Comic Sans MS"/>
              </a:rPr>
              <a:t>The winning predictor from 2011 has MPKI: 2.491</a:t>
            </a:r>
            <a:endParaRPr lang="en-US" sz="2400" dirty="0">
              <a:latin typeface="Comic Sans MS"/>
              <a:ea typeface="ＭＳ Ｐゴシック" charset="0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7827" y="5715000"/>
            <a:ext cx="8116501" cy="461665"/>
          </a:xfrm>
          <a:prstGeom prst="rect">
            <a:avLst/>
          </a:prstGeom>
          <a:solidFill>
            <a:srgbClr val="BBCFE6"/>
          </a:solidFill>
        </p:spPr>
        <p:txBody>
          <a:bodyPr wrap="square">
            <a:spAutoFit/>
          </a:bodyPr>
          <a:lstStyle/>
          <a:p>
            <a:pPr marL="0" lvl="1" algn="ctr"/>
            <a:r>
              <a:rPr lang="en-US" sz="2400" b="1" dirty="0">
                <a:solidFill>
                  <a:srgbClr val="800000"/>
                </a:solidFill>
                <a:latin typeface="Comic Sans MS"/>
                <a:ea typeface="ＭＳ Ｐゴシック" charset="0"/>
                <a:cs typeface="Comic Sans MS"/>
              </a:rPr>
              <a:t>W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ea typeface="ＭＳ Ｐゴシック" charset="0"/>
                <a:cs typeface="Comic Sans MS"/>
              </a:rPr>
              <a:t>inning predictor of CBP-4 reduced MPKI by 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ea typeface="ＭＳ Ｐゴシック" charset="0"/>
                <a:cs typeface="Comic Sans MS"/>
              </a:rPr>
              <a:t>5.1% </a:t>
            </a:r>
            <a:endParaRPr lang="en-US" sz="2400" b="1" dirty="0">
              <a:solidFill>
                <a:srgbClr val="800000"/>
              </a:solidFill>
              <a:latin typeface="Comic Sans MS"/>
              <a:ea typeface="ＭＳ Ｐゴシック" charset="0"/>
              <a:cs typeface="Comic Sans M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57025" y="2426685"/>
            <a:ext cx="7501413" cy="4572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757025" y="2883885"/>
            <a:ext cx="7501413" cy="4572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20910" y="3341085"/>
            <a:ext cx="7501413" cy="4572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720910" y="3798285"/>
            <a:ext cx="7501413" cy="4572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720910" y="4255485"/>
            <a:ext cx="7501413" cy="4572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20910" y="4724400"/>
            <a:ext cx="7501413" cy="4572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85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6200" y="228600"/>
            <a:ext cx="735329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1F497D"/>
                </a:solidFill>
                <a:latin typeface="Comic Sans MS" charset="0"/>
                <a:ea typeface="ＭＳ Ｐゴシック" charset="0"/>
              </a:rPr>
              <a:t>Detailed Results for 32KB Category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712205"/>
              </p:ext>
            </p:extLst>
          </p:nvPr>
        </p:nvGraphicFramePr>
        <p:xfrm>
          <a:off x="914400" y="1066800"/>
          <a:ext cx="7315199" cy="5414514"/>
        </p:xfrm>
        <a:graphic>
          <a:graphicData uri="http://schemas.openxmlformats.org/drawingml/2006/table">
            <a:tbl>
              <a:tblPr/>
              <a:tblGrid>
                <a:gridCol w="1313895"/>
                <a:gridCol w="923279"/>
                <a:gridCol w="840419"/>
                <a:gridCol w="899605"/>
                <a:gridCol w="769397"/>
                <a:gridCol w="769397"/>
                <a:gridCol w="1029810"/>
                <a:gridCol w="769397"/>
              </a:tblGrid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DanielJimenez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DibakarGope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JorgeAlbericio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SamirOtiv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Seznec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YasuoIshii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LONG-SPEC2K6-00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2.069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1.438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1.375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1.441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1.375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LONG-SPEC2K6-01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6.668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6.841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6.997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6.524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6.636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6.524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LONG-SPEC2K6-02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0.696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1.215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1.239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0.313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0.407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0.313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LONG-SPEC2K6-03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0.861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0.795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0.618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0.638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0.611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0.637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0.611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LONG-SPEC2K6-04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7.862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8.975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8.742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8.03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7.933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7.862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LONG-SPEC2K6-05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4.412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4.708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4.617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4.547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4.361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4.335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4.335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LONG-SPEC2K6-06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0.528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0.697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0.596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0.543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0.592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0.528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LONG-SPEC2K6-07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8.708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8.691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12.626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8.373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7.321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7.422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7.321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LONG-SPEC2K6-08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0.709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0.708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0.675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0.594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0.578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0.567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0.567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LONG-SPEC2K6-09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4.063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3.865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5.323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3.392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3.349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3.277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3.277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LONG-SPEC2K6-10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0.698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0.771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0.967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0.632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0.564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0.588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0.564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LONG-SPEC2K6-11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0.462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0.479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0.522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0.507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0.412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0.394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0.394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LONG-SPEC2K6-12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10.343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10.879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8.893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10.975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10.86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10.773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8.893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LONG-SPEC2K6-13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7.494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5.314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4.596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4.912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4.596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LONG-SPEC2K6-14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LONG-SPEC2K6-15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0.462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0.399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0.355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0.284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0.283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0.283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LONG-SPEC2K6-16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2.984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3.097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2.928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2.715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2.601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LONG-SPEC2K6-17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2.523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2.539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2.863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2.369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2.423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2.441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2.369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LONG-SPEC2K6-18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0.183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0.003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LONG-SPEC2K6-19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1.115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1.082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0.991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0.947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0.963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0.947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SHORT-FP-1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0.984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1.043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1.073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0.942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1.034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0.942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SHORT-FP-2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0.766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0.798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0.468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0.462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0.442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0.449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0.442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SHORT-FP-3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0.014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SHORT-FP-4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0.014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SHORT-FP-5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0.007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SHORT-INT-1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0.186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0.749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0.121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0.121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SHORT-INT-2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4.683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5.298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4.548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3.997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4.206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3.997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SHORT-INT-3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5.924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7.634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7.208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7.245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6.197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6.453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5.924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SHORT-INT-4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0.647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0.672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0.556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0.551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0.483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0.483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SHORT-INT-5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0.274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0.061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SHORT-MM-1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6.546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6.945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6.923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6.832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6.479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6.467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6.467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SHORT-MM-2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8.494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8.726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8.835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8.785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8.498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8.632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8.494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SHORT-MM-3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0.046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SHORT-MM-4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1.267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0.975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0.532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0.913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0.876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0.872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0.532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SHORT-MM-5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3.447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3.762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3.383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3.198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3.281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3.198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SHORT-SERV-1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0.932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1.097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0.787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0.789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0.783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0.782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0.782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SHORT-SERV-2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0.898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1.077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0.755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0.761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0.754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0.759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0.754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SHORT-SERV-3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3.002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3.379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2.641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2.759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2.562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2.694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2.562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SHORT-SERV-4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2.167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2.474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1.924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1.785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1.789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1.785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SHORT-SERV-5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1.825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2.065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1.535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1.538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1.535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1.52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AMEAN     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2.566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2.733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2.794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2.542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2.365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2.401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2.288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55810" y="3516528"/>
            <a:ext cx="6552545" cy="461665"/>
          </a:xfrm>
          <a:prstGeom prst="rect">
            <a:avLst/>
          </a:prstGeom>
          <a:solidFill>
            <a:srgbClr val="C6D9F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/>
                <a:cs typeface="Comic Sans MS"/>
              </a:rPr>
              <a:t>MPKI with Min-ALL is 2.288 (3.3% lower)</a:t>
            </a:r>
            <a:endParaRPr lang="en-US" sz="2400" b="1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424739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0" y="66294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6200" y="228600"/>
            <a:ext cx="899517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1F497D"/>
                </a:solidFill>
                <a:latin typeface="Comic Sans MS" charset="0"/>
                <a:ea typeface="ＭＳ Ｐゴシック" charset="0"/>
              </a:rPr>
              <a:t>For the Unlimited Category, the winner is …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53070"/>
              </p:ext>
            </p:extLst>
          </p:nvPr>
        </p:nvGraphicFramePr>
        <p:xfrm>
          <a:off x="838200" y="1524000"/>
          <a:ext cx="73914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50292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Rank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Authors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MPKI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1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Pierre Michaud &amp; Andre </a:t>
                      </a:r>
                      <a:r>
                        <a:rPr lang="en-US" sz="2400" dirty="0" err="1" smtClean="0">
                          <a:latin typeface="Comic Sans MS"/>
                          <a:cs typeface="Comic Sans MS"/>
                        </a:rPr>
                        <a:t>Seznec</a:t>
                      </a:r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 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1.691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2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Andre</a:t>
                      </a:r>
                      <a:r>
                        <a:rPr lang="en-US" sz="2400" baseline="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US" sz="2400" baseline="0" dirty="0" err="1" smtClean="0">
                          <a:latin typeface="Comic Sans MS"/>
                          <a:cs typeface="Comic Sans MS"/>
                        </a:rPr>
                        <a:t>Seznec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1.781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3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Pierre Michaud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1.782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4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Ibrahim </a:t>
                      </a:r>
                      <a:r>
                        <a:rPr lang="en-US" sz="2400" dirty="0" err="1" smtClean="0">
                          <a:latin typeface="Comic Sans MS"/>
                          <a:cs typeface="Comic Sans MS"/>
                        </a:rPr>
                        <a:t>Burak</a:t>
                      </a:r>
                      <a:r>
                        <a:rPr lang="en-US" sz="2400" baseline="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US" sz="2400" baseline="0" dirty="0" err="1" smtClean="0">
                          <a:latin typeface="Comic Sans MS"/>
                          <a:cs typeface="Comic Sans MS"/>
                        </a:rPr>
                        <a:t>Karsli</a:t>
                      </a:r>
                      <a:r>
                        <a:rPr lang="en-US" sz="2400" baseline="0" dirty="0" smtClean="0">
                          <a:latin typeface="Comic Sans MS"/>
                          <a:cs typeface="Comic Sans MS"/>
                        </a:rPr>
                        <a:t> et al.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1.919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5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J.</a:t>
                      </a:r>
                      <a:r>
                        <a:rPr lang="en-US" sz="2400" baseline="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US" sz="2400" dirty="0" err="1" smtClean="0">
                          <a:latin typeface="Comic Sans MS"/>
                          <a:cs typeface="Comic Sans MS"/>
                        </a:rPr>
                        <a:t>Albericio</a:t>
                      </a:r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 et al.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2.014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6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Samir </a:t>
                      </a:r>
                      <a:r>
                        <a:rPr lang="en-US" sz="2400" dirty="0" err="1" smtClean="0">
                          <a:latin typeface="Comic Sans MS"/>
                          <a:cs typeface="Comic Sans MS"/>
                        </a:rPr>
                        <a:t>Otiv</a:t>
                      </a:r>
                      <a:r>
                        <a:rPr lang="en-US" sz="2400" baseline="0" dirty="0" smtClean="0">
                          <a:latin typeface="Comic Sans MS"/>
                          <a:cs typeface="Comic Sans MS"/>
                        </a:rPr>
                        <a:t> et al.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2.055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7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omic Sans MS"/>
                          <a:cs typeface="Comic Sans MS"/>
                        </a:rPr>
                        <a:t>Dibakar</a:t>
                      </a:r>
                      <a:r>
                        <a:rPr lang="en-US" sz="2400" baseline="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US" sz="2400" baseline="0" dirty="0" err="1" smtClean="0">
                          <a:latin typeface="Comic Sans MS"/>
                          <a:cs typeface="Comic Sans MS"/>
                        </a:rPr>
                        <a:t>Gope</a:t>
                      </a:r>
                      <a:r>
                        <a:rPr lang="en-US" sz="2400" baseline="0" dirty="0" smtClean="0">
                          <a:latin typeface="Comic Sans MS"/>
                          <a:cs typeface="Comic Sans MS"/>
                        </a:rPr>
                        <a:t> et al.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2.105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8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Daniel</a:t>
                      </a:r>
                      <a:r>
                        <a:rPr lang="en-US" sz="2400" baseline="0" dirty="0" smtClean="0">
                          <a:latin typeface="Comic Sans MS"/>
                          <a:cs typeface="Comic Sans MS"/>
                        </a:rPr>
                        <a:t> Jimenez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2.129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9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omic Sans MS"/>
                          <a:cs typeface="Comic Sans MS"/>
                        </a:rPr>
                        <a:t>Sharath</a:t>
                      </a:r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US" sz="2400" dirty="0" err="1" smtClean="0">
                          <a:latin typeface="Comic Sans MS"/>
                          <a:cs typeface="Comic Sans MS"/>
                        </a:rPr>
                        <a:t>Babu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2.682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10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omic Sans MS"/>
                          <a:cs typeface="Comic Sans MS"/>
                        </a:rPr>
                        <a:t>Yongmin</a:t>
                      </a:r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US" sz="2400" dirty="0" err="1" smtClean="0">
                          <a:latin typeface="Comic Sans MS"/>
                          <a:cs typeface="Comic Sans MS"/>
                        </a:rPr>
                        <a:t>Shen</a:t>
                      </a:r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 &amp; Michael </a:t>
                      </a:r>
                      <a:r>
                        <a:rPr lang="en-US" sz="2400" dirty="0" err="1" smtClean="0">
                          <a:latin typeface="Comic Sans MS"/>
                          <a:cs typeface="Comic Sans MS"/>
                        </a:rPr>
                        <a:t>Ferdman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3.487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6200" y="914400"/>
            <a:ext cx="93357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400" dirty="0" smtClean="0">
                <a:latin typeface="Comic Sans MS"/>
                <a:ea typeface="ＭＳ Ｐゴシック" charset="0"/>
                <a:cs typeface="Comic Sans MS"/>
              </a:rPr>
              <a:t>64KB version of 2011 predictor has MPKI: 2.358</a:t>
            </a:r>
            <a:endParaRPr lang="en-US" sz="2400" dirty="0">
              <a:latin typeface="Comic Sans MS"/>
              <a:ea typeface="ＭＳ Ｐゴシック" charset="0"/>
              <a:cs typeface="Comic Sans M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98115" y="1981200"/>
            <a:ext cx="7501413" cy="4572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798115" y="2438400"/>
            <a:ext cx="7501413" cy="4572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62000" y="2895600"/>
            <a:ext cx="7501413" cy="4572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762000" y="3352800"/>
            <a:ext cx="7501413" cy="4572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838200" y="3810000"/>
            <a:ext cx="7501413" cy="4572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67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6200" y="228600"/>
            <a:ext cx="818685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1F497D"/>
                </a:solidFill>
                <a:latin typeface="Comic Sans MS" charset="0"/>
                <a:ea typeface="ＭＳ Ｐゴシック" charset="0"/>
              </a:rPr>
              <a:t>Detailed Results for Unlimited Category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859992"/>
              </p:ext>
            </p:extLst>
          </p:nvPr>
        </p:nvGraphicFramePr>
        <p:xfrm>
          <a:off x="381001" y="1066800"/>
          <a:ext cx="8229597" cy="5414514"/>
        </p:xfrm>
        <a:graphic>
          <a:graphicData uri="http://schemas.openxmlformats.org/drawingml/2006/table">
            <a:tbl>
              <a:tblPr/>
              <a:tblGrid>
                <a:gridCol w="1090078"/>
                <a:gridCol w="638333"/>
                <a:gridCol w="766002"/>
                <a:gridCol w="746361"/>
                <a:gridCol w="824923"/>
                <a:gridCol w="775822"/>
                <a:gridCol w="638333"/>
                <a:gridCol w="638333"/>
                <a:gridCol w="687437"/>
                <a:gridCol w="785642"/>
                <a:gridCol w="638333"/>
              </a:tblGrid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BurakKarsli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DanielJimenez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JorgeAlbericio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MichaudSeznec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PierreMichaud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SamirOtiv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Seznec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SharathBabu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YongmingShen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MIN-ALL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LONG-SPEC2K6-00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0.756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0.773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1.052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0.873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1.866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2.416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0.756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LONG-SPEC2K6-01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6.201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6.397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6.499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5.973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6.428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5.913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6.933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8.793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5.75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LONG-SPEC2K6-02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0.209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0.417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0.272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0.175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0.178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0.268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0.212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0.772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0.644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0.175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LONG-SPEC2K6-03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0.635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0.119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0.959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0.224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0.086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LONG-SPEC2K6-04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6.084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6.871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6.336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5.485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5.861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6.394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5.566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8.077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8.729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5.485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LONG-SPEC2K6-05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3.894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4.145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4.366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2.804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4.288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3.787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4.853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5.737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2.804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LONG-SPEC2K6-06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0.515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0.491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0.567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0.464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0.471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0.881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1.531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0.464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LONG-SPEC2K6-07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3.183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2.536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2.737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3.606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2.776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8.613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2.536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LONG-SPEC2K6-08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0.533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0.659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0.587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0.493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0.595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0.497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0.831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1.131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0.493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LONG-SPEC2K6-09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2.478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3.652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2.672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2.277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2.322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2.667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2.483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3.696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3.562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2.277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LONG-SPEC2K6-10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0.386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0.482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0.494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0.304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0.324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0.469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0.341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0.862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1.292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0.304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LONG-SPEC2K6-11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0.304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0.395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0.389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0.276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0.292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0.381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0.288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0.582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0.276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LONG-SPEC2K6-12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10.689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9.998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8.721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9.748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10.421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10.826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9.708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11.271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12.723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8.721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LONG-SPEC2K6-13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3.584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4.026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2.652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3.043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4.028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2.906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5.578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7.241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2.652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LONG-SPEC2K6-14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LONG-SPEC2K6-15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0.162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0.274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0.204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0.125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0.196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0.526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0.125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LONG-SPEC2K6-16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2.427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2.796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2.148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2.213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3.033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4.005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2.148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LONG-SPEC2K6-17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1.557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2.128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1.691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1.462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1.486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1.673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1.546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2.415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3.576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1.462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LONG-SPEC2K6-18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0.746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0.002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LONG-SPEC2K6-19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0.965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0.842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0.656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0.687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0.834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0.739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1.116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1.651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0.656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SHORT-FP-1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0.875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0.988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1.017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0.763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0.798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0.976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0.826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1.173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0.763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SHORT-FP-2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0.374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0.666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0.433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0.273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0.284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0.423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0.815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0.773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0.273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SHORT-FP-3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0.308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0.013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SHORT-FP-4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0.112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0.013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SHORT-FP-5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0.007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SHORT-INT-1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0.128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0.391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0.438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0.076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SHORT-INT-2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3.198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3.342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3.695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2.636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2.898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3.578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2.749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4.347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7.818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2.636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SHORT-INT-3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5.087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5.863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4.648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4.476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7.132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9.838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4.33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SHORT-INT-4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0.322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0.499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0.439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0.202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0.233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0.423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0.633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0.954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0.202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SHORT-INT-5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0.282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0.044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SHORT-MM-1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6.265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6.327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6.602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5.992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6.178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6.546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6.019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7.233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9.702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5.992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SHORT-MM-2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8.102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8.297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7.599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8.261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7.778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10.591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7.599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SHORT-MM-3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0.163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0.034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SHORT-MM-4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0.937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1.272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0.521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0.757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0.768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0.859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1.291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0.521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SHORT-MM-5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2.122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2.332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1.781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2.257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1.928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3.237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1.781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SHORT-SERV-1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0.577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0.695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0.624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0.531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0.548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0.611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0.567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1.197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2.302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0.531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SHORT-SERV-2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0.569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0.521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0.525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0.558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2.379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0.521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SHORT-SERV-3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1.718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2.154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1.879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1.541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1.571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1.861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1.659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3.056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4.584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1.541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SHORT-SERV-4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1.482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1.379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1.365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1.262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2.167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4.567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1.22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SHORT-SERV-5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1.265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1.118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1.933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4.215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1.09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AMEAN     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1.919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2.129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2.014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1.691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1.782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2.055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1.781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2.682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3.487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1.659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55810" y="3516528"/>
            <a:ext cx="6552545" cy="461665"/>
          </a:xfrm>
          <a:prstGeom prst="rect">
            <a:avLst/>
          </a:prstGeom>
          <a:solidFill>
            <a:srgbClr val="C6D9F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/>
                <a:cs typeface="Comic Sans MS"/>
              </a:rPr>
              <a:t>MPKI with Min-ALL is 1.659 (1.9% lower)</a:t>
            </a:r>
            <a:endParaRPr lang="en-US" sz="2400" b="1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284466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6200" y="228600"/>
            <a:ext cx="19499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1F497D"/>
                </a:solidFill>
                <a:latin typeface="Comic Sans MS" charset="0"/>
                <a:ea typeface="ＭＳ Ｐゴシック" charset="0"/>
              </a:rPr>
              <a:t>Endnotes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1143000"/>
            <a:ext cx="8305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400" dirty="0" smtClean="0">
                <a:latin typeface="Comic Sans MS"/>
                <a:ea typeface="ＭＳ Ｐゴシック" charset="0"/>
                <a:cs typeface="Comic Sans MS"/>
              </a:rPr>
              <a:t>Code, paper, and presentation will be uploaded on the CBP4</a:t>
            </a:r>
            <a:r>
              <a:rPr lang="en-US" sz="2400" dirty="0">
                <a:latin typeface="Comic Sans MS"/>
                <a:ea typeface="ＭＳ Ｐゴシック" charset="0"/>
                <a:cs typeface="Comic Sans MS"/>
              </a:rPr>
              <a:t> </a:t>
            </a:r>
            <a:r>
              <a:rPr lang="en-US" sz="2400" dirty="0" smtClean="0">
                <a:latin typeface="Comic Sans MS"/>
                <a:ea typeface="ＭＳ Ｐゴシック" charset="0"/>
                <a:cs typeface="Comic Sans MS"/>
              </a:rPr>
              <a:t>website shortly</a:t>
            </a:r>
          </a:p>
          <a:p>
            <a:pPr marL="0" lvl="1"/>
            <a:endParaRPr lang="en-US" sz="2400" dirty="0" smtClean="0">
              <a:latin typeface="Comic Sans MS"/>
              <a:ea typeface="ＭＳ Ｐゴシック" charset="0"/>
              <a:cs typeface="Comic Sans MS"/>
            </a:endParaRPr>
          </a:p>
          <a:p>
            <a:pPr marL="0" lvl="1"/>
            <a:r>
              <a:rPr lang="en-US" sz="2400" dirty="0" smtClean="0">
                <a:latin typeface="Comic Sans MS"/>
                <a:ea typeface="ＭＳ Ｐゴシック" charset="0"/>
                <a:cs typeface="Comic Sans MS"/>
              </a:rPr>
              <a:t>Branch prediction remains a very important problem.  We need the next big insight !</a:t>
            </a:r>
          </a:p>
          <a:p>
            <a:pPr marL="0" lvl="1"/>
            <a:endParaRPr lang="en-US" sz="2400" dirty="0">
              <a:latin typeface="Comic Sans MS"/>
              <a:ea typeface="ＭＳ Ｐゴシック" charset="0"/>
              <a:cs typeface="Comic Sans MS"/>
            </a:endParaRPr>
          </a:p>
          <a:p>
            <a:pPr marL="0" lvl="1"/>
            <a:r>
              <a:rPr lang="en-US" sz="2400" dirty="0" smtClean="0">
                <a:latin typeface="Comic Sans MS"/>
                <a:ea typeface="ＭＳ Ｐゴシック" charset="0"/>
                <a:cs typeface="Comic Sans MS"/>
              </a:rPr>
              <a:t>The below (from CBP3, </a:t>
            </a:r>
            <a:r>
              <a:rPr lang="en-US" sz="2400" dirty="0" err="1" smtClean="0">
                <a:latin typeface="Comic Sans MS"/>
                <a:ea typeface="ＭＳ Ｐゴシック" charset="0"/>
                <a:cs typeface="Comic Sans MS"/>
              </a:rPr>
              <a:t>Hongliang</a:t>
            </a:r>
            <a:r>
              <a:rPr lang="en-US" sz="2400" dirty="0" smtClean="0">
                <a:latin typeface="Comic Sans MS"/>
                <a:ea typeface="ＭＳ Ｐゴシック" charset="0"/>
                <a:cs typeface="Comic Sans MS"/>
              </a:rPr>
              <a:t>) still holds: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46" y="4242534"/>
            <a:ext cx="9144000" cy="63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413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 Case for Refresh Pausing in DRAM Memory System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 Case for Refresh Pausing in DRAM Memory Systems</Template>
  <TotalTime>34393</TotalTime>
  <Words>1914</Words>
  <Application>Microsoft Macintosh PowerPoint</Application>
  <PresentationFormat>On-screen Show (4:3)</PresentationFormat>
  <Paragraphs>1210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 Case for Refresh Pausing in DRAM Memory Systems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Case for Refresh Pausing in DRAM Memory Systems</dc:title>
  <dc:creator>Prashant</dc:creator>
  <cp:lastModifiedBy>Moin Qureshi</cp:lastModifiedBy>
  <cp:revision>503</cp:revision>
  <cp:lastPrinted>2014-06-12T17:29:02Z</cp:lastPrinted>
  <dcterms:created xsi:type="dcterms:W3CDTF">2013-02-08T14:28:51Z</dcterms:created>
  <dcterms:modified xsi:type="dcterms:W3CDTF">2014-06-18T06:27:38Z</dcterms:modified>
</cp:coreProperties>
</file>