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74" r:id="rId4"/>
    <p:sldId id="278" r:id="rId5"/>
    <p:sldId id="276" r:id="rId6"/>
    <p:sldId id="279" r:id="rId7"/>
    <p:sldId id="277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202"/>
    <a:srgbClr val="4CFF19"/>
    <a:srgbClr val="BBCFE6"/>
    <a:srgbClr val="E7E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580" autoAdjust="0"/>
    <p:restoredTop sz="98284" autoAdjust="0"/>
  </p:normalViewPr>
  <p:slideViewPr>
    <p:cSldViewPr snapToObjects="1">
      <p:cViewPr varScale="1">
        <p:scale>
          <a:sx n="86" d="100"/>
          <a:sy n="86" d="100"/>
        </p:scale>
        <p:origin x="-672" y="-9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06D5E58-9B82-4E12-87E8-3FF464733AD1}" type="datetimeFigureOut">
              <a:rPr lang="en-US" smtClean="0"/>
              <a:pPr/>
              <a:t>6/15/14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9CCB286F-8E18-4274-882F-4059D16EA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3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B286F-8E18-4274-882F-4059D16EA3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BF89C-AB10-4F54-AC17-AA3EDF0FB434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7FDB-89FF-447C-9E26-E00E6300AA56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9439-F761-4B12-BFAC-879695D0D4CA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CBA20-9663-4196-9EC4-036060750FA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BAA0-DB78-476E-9EA8-CBD943C46391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C9A3-600E-4454-AD31-BFDB15223E1D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EDF8-BC00-49C7-BC75-89A17358057F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DC41-3806-4A80-9F38-95230223E3A0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6CB0F-5204-4B7C-BC67-11DBE94DD10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622E-2017-4DA6-A655-0FD26182D674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F9D3-A8F3-4C83-8F48-15AD543B3B76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6FD9-9867-47A0-946E-83461254488E}" type="datetime1">
              <a:rPr lang="en-US" smtClean="0"/>
              <a:pPr/>
              <a:t>6/15/14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AF94-34D1-4844-9837-2EF4AD383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1274" y="1676400"/>
            <a:ext cx="841792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4th JILP Workshop on</a:t>
            </a:r>
            <a:b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Computer </a:t>
            </a: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Architecture Competitions </a:t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</a:br>
            <a:r>
              <a:rPr lang="en-US" sz="3200" b="1" dirty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Championship Branch </a:t>
            </a:r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Prediction (CBP-4)</a:t>
            </a:r>
          </a:p>
          <a:p>
            <a:pPr algn="ctr"/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                   </a:t>
            </a:r>
          </a:p>
          <a:p>
            <a:endParaRPr lang="en-US" sz="3200" b="1" dirty="0">
              <a:solidFill>
                <a:schemeClr val="tx2"/>
              </a:solidFill>
              <a:latin typeface="Comic Sans MS" charset="0"/>
              <a:ea typeface="ＭＳ Ｐゴシック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				     </a:t>
            </a:r>
            <a:r>
              <a:rPr lang="en-US" sz="2400" b="1" dirty="0" smtClean="0">
                <a:solidFill>
                  <a:schemeClr val="tx2"/>
                </a:solidFill>
                <a:latin typeface="Comic Sans MS" charset="0"/>
                <a:ea typeface="ＭＳ Ｐゴシック" charset="0"/>
              </a:rPr>
              <a:t>-Moinuddin Qureshi (GT)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22912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Drum Rolls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62287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The Reward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1. Trophy </a:t>
            </a:r>
            <a:r>
              <a:rPr lang="en-US" sz="2400" dirty="0">
                <a:latin typeface="Comic Sans MS" charset="0"/>
                <a:ea typeface="ＭＳ Ｐゴシック" charset="0"/>
              </a:rPr>
              <a:t>for winner in each category</a:t>
            </a:r>
          </a:p>
          <a:p>
            <a:pPr lvl="1" indent="-457200">
              <a:buAutoNum type="arabicPeriod" startAt="2"/>
            </a:pP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Certificates for winner and runners up in each category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For reference, we also have MPKI for the winning </a:t>
            </a:r>
            <a:br>
              <a:rPr lang="en-US" sz="2400" dirty="0" smtClean="0">
                <a:latin typeface="Comic Sans MS" charset="0"/>
                <a:ea typeface="ＭＳ Ｐゴシック" charset="0"/>
              </a:rPr>
            </a:br>
            <a:r>
              <a:rPr lang="en-US" sz="2400" dirty="0" smtClean="0">
                <a:latin typeface="Comic Sans MS" charset="0"/>
                <a:ea typeface="ＭＳ Ｐゴシック" charset="0"/>
              </a:rPr>
              <a:t>predictor from CBP 2011  </a:t>
            </a:r>
          </a:p>
          <a:p>
            <a:pPr marL="0" lvl="1"/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r>
              <a:rPr lang="en-US" sz="2400" dirty="0" smtClean="0">
                <a:latin typeface="Comic Sans MS" charset="0"/>
                <a:ea typeface="ＭＳ Ｐゴシック" charset="0"/>
              </a:rPr>
              <a:t>(thanks to Andre for providing MPKI for CBP4 traces)</a:t>
            </a:r>
            <a:endParaRPr lang="en-US" sz="2400" dirty="0">
              <a:latin typeface="Comic Sans MS" charset="0"/>
              <a:ea typeface="ＭＳ Ｐゴシック" charset="0"/>
            </a:endParaRPr>
          </a:p>
          <a:p>
            <a:pPr marL="0" lvl="1"/>
            <a:endParaRPr lang="en-US" sz="2400" dirty="0" smtClean="0">
              <a:latin typeface="Comic Sans M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9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-1587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169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4KB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07408"/>
              </p:ext>
            </p:extLst>
          </p:nvPr>
        </p:nvGraphicFramePr>
        <p:xfrm>
          <a:off x="1102915" y="2348646"/>
          <a:ext cx="7467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9878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3.315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Yasuo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Ishii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3.629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3.692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3.953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Jorge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3.995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4014" y="1143000"/>
            <a:ext cx="8116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winning predictor from 2011 has MPKI: 3.882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827" y="5715000"/>
            <a:ext cx="8503773" cy="461665"/>
          </a:xfrm>
          <a:prstGeom prst="rect">
            <a:avLst/>
          </a:prstGeom>
          <a:solidFill>
            <a:srgbClr val="BBCFE6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inning predictor of CBP-4 reduced MPKI by 14.6% </a:t>
            </a:r>
            <a:endParaRPr lang="en-US" sz="2400" b="1" dirty="0">
              <a:solidFill>
                <a:srgbClr val="800000"/>
              </a:solidFill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02915" y="2819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102915" y="32766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066800" y="37338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066800" y="41910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66800" y="46482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4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7096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4KB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967525"/>
              </p:ext>
            </p:extLst>
          </p:nvPr>
        </p:nvGraphicFramePr>
        <p:xfrm>
          <a:off x="1371600" y="1219200"/>
          <a:ext cx="6639616" cy="5414514"/>
        </p:xfrm>
        <a:graphic>
          <a:graphicData uri="http://schemas.openxmlformats.org/drawingml/2006/table">
            <a:tbl>
              <a:tblPr/>
              <a:tblGrid>
                <a:gridCol w="1362287"/>
                <a:gridCol w="957284"/>
                <a:gridCol w="932738"/>
                <a:gridCol w="797735"/>
                <a:gridCol w="797735"/>
                <a:gridCol w="994102"/>
                <a:gridCol w="797735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YasuoIshii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MIN-ALL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1.505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4.819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1.290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0.610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0.849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2.930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0.745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1.328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8.155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7.095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4.784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2.382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4.130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3.812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3.012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3.953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3.995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3.315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3.629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3.196 (3.6%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1923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65532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228600"/>
            <a:ext cx="81632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32KB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250947"/>
              </p:ext>
            </p:extLst>
          </p:nvPr>
        </p:nvGraphicFramePr>
        <p:xfrm>
          <a:off x="762000" y="1981200"/>
          <a:ext cx="7467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987800"/>
                <a:gridCol w="248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2.365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Yasuo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Ishii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2.401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2.542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2.566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Dibakar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Gope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 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2.733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J.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2.794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4014" y="1143000"/>
            <a:ext cx="8116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winning predictor from 2011 has MPKI: 2.491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827" y="5715000"/>
            <a:ext cx="8116501" cy="461665"/>
          </a:xfrm>
          <a:prstGeom prst="rect">
            <a:avLst/>
          </a:prstGeom>
          <a:solidFill>
            <a:srgbClr val="BBCFE6"/>
          </a:solidFill>
        </p:spPr>
        <p:txBody>
          <a:bodyPr wrap="square">
            <a:spAutoFit/>
          </a:bodyPr>
          <a:lstStyle/>
          <a:p>
            <a:pPr marL="0" lvl="1" algn="ctr"/>
            <a:r>
              <a:rPr lang="en-US" sz="2400" b="1" dirty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W</a:t>
            </a:r>
            <a:r>
              <a:rPr lang="en-US" sz="2400" b="1" dirty="0" smtClean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inning predictor of CBP-4 reduced MPKI by 9.5% </a:t>
            </a:r>
            <a:endParaRPr lang="en-US" sz="2400" b="1" dirty="0">
              <a:solidFill>
                <a:srgbClr val="800000"/>
              </a:solidFill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7025" y="24266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57025" y="28838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0910" y="33410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20910" y="37982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20910" y="4255485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20910" y="4724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5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735329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32KB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12205"/>
              </p:ext>
            </p:extLst>
          </p:nvPr>
        </p:nvGraphicFramePr>
        <p:xfrm>
          <a:off x="914400" y="1066800"/>
          <a:ext cx="7315199" cy="5414514"/>
        </p:xfrm>
        <a:graphic>
          <a:graphicData uri="http://schemas.openxmlformats.org/drawingml/2006/table">
            <a:tbl>
              <a:tblPr/>
              <a:tblGrid>
                <a:gridCol w="1313895"/>
                <a:gridCol w="923279"/>
                <a:gridCol w="840419"/>
                <a:gridCol w="899605"/>
                <a:gridCol w="769397"/>
                <a:gridCol w="769397"/>
                <a:gridCol w="1029810"/>
                <a:gridCol w="769397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DibakarGope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YasuoIshii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1.375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6.524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4.335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7.321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8.893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4.596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2.369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0.947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0.942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3.997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6.467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1.785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2.566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2.733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2.794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2.542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2.365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2.401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2.288 (3.3%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2473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0" y="6629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89951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For the Unlimited Category, the winner is …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3070"/>
              </p:ext>
            </p:extLst>
          </p:nvPr>
        </p:nvGraphicFramePr>
        <p:xfrm>
          <a:off x="838200" y="1524000"/>
          <a:ext cx="73914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50292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Rank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Authors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MPKI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Pierre Michaud &amp; Andre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1.691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Andre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Seznec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1.781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Pierre Michaud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1.782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4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Ibrahim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Burak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Karsli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1.919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5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J.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Albericio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6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Samir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Otiv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2.055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7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Dibakar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baseline="0" dirty="0" err="1" smtClean="0">
                          <a:latin typeface="Comic Sans MS"/>
                          <a:cs typeface="Comic Sans MS"/>
                        </a:rPr>
                        <a:t>Gope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et al.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2.105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8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Daniel</a:t>
                      </a:r>
                      <a:r>
                        <a:rPr lang="en-US" sz="2400" baseline="0" dirty="0" smtClean="0">
                          <a:latin typeface="Comic Sans MS"/>
                          <a:cs typeface="Comic Sans MS"/>
                        </a:rPr>
                        <a:t> Jimenez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2.129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9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Sharath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Babu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2.682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10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Yongmin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Shen</a:t>
                      </a:r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 &amp; Michael </a:t>
                      </a:r>
                      <a:r>
                        <a:rPr lang="en-US" sz="2400" dirty="0" err="1" smtClean="0">
                          <a:latin typeface="Comic Sans MS"/>
                          <a:cs typeface="Comic Sans MS"/>
                        </a:rPr>
                        <a:t>Ferdman</a:t>
                      </a:r>
                      <a:endParaRPr lang="en-US" sz="2400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/>
                          <a:cs typeface="Comic Sans MS"/>
                        </a:rPr>
                        <a:t>3.487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200" y="914400"/>
            <a:ext cx="9335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64KB version of 2011 predictor has MPKI: 2.358</a:t>
            </a:r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98115" y="19812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98115" y="24384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28956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62000" y="33528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38200" y="3810000"/>
            <a:ext cx="7501413" cy="4572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086600" y="909935"/>
            <a:ext cx="1886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2400" b="1" dirty="0">
                <a:solidFill>
                  <a:srgbClr val="800000"/>
                </a:solidFill>
                <a:latin typeface="Comic Sans MS"/>
                <a:ea typeface="ＭＳ Ｐゴシック" charset="0"/>
                <a:cs typeface="Comic Sans MS"/>
              </a:rPr>
              <a:t>(28% down)</a:t>
            </a:r>
          </a:p>
        </p:txBody>
      </p:sp>
    </p:spTree>
    <p:extLst>
      <p:ext uri="{BB962C8B-B14F-4D97-AF65-F5344CB8AC3E}">
        <p14:creationId xmlns:p14="http://schemas.microsoft.com/office/powerpoint/2010/main" val="238616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818685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Detailed Results for Unlimited Category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859992"/>
              </p:ext>
            </p:extLst>
          </p:nvPr>
        </p:nvGraphicFramePr>
        <p:xfrm>
          <a:off x="381001" y="1066800"/>
          <a:ext cx="8229597" cy="5414514"/>
        </p:xfrm>
        <a:graphic>
          <a:graphicData uri="http://schemas.openxmlformats.org/drawingml/2006/table">
            <a:tbl>
              <a:tblPr/>
              <a:tblGrid>
                <a:gridCol w="1090078"/>
                <a:gridCol w="638333"/>
                <a:gridCol w="766002"/>
                <a:gridCol w="746361"/>
                <a:gridCol w="824923"/>
                <a:gridCol w="775822"/>
                <a:gridCol w="638333"/>
                <a:gridCol w="638333"/>
                <a:gridCol w="687437"/>
                <a:gridCol w="785642"/>
                <a:gridCol w="638333"/>
              </a:tblGrid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BurakKarsli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DanielJimenez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JorgeAlbericio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MichaudSeznec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PierreMichaud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SamirOtiv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Seznec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SharathBabu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YongmingShen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MIN-ALL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5.485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0.464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2.536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0.493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LONG-SPEC2K6-09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2.277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LONG-SPEC2K6-10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LONG-SPEC2K6-11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LONG-SPEC2K6-12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8.721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LONG-SPEC2K6-13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2.652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LONG-SPEC2K6-14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LONG-SPEC2K6-15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0.125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LONG-SPEC2K6-16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2.796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LONG-SPEC2K6-17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1.462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LONG-SPEC2K6-18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LONG-SPEC2K6-19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0.656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0.826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0.763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0.666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0.273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SHORT-FP-5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SHORT-INT-1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SHORT-INT-2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2.636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SHORT-INT-3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4.33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SHORT-INT-4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0.202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SHORT-INT-5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0.044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SHORT-MM-1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6.546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5.992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SHORT-MM-2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7.599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SHORT-MM-3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0.034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SHORT-MM-4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SHORT-MM-5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SHORT-SERV-1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0.611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SHORT-SERV-2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0.521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SHORT-SERV-3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4.584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1.541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SHORT-SERV-4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4.567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1.22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SHORT-SERV-5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1.265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1.118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1.256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1.933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800000"/>
                          </a:solidFill>
                          <a:effectLst/>
                          <a:latin typeface="Calibri"/>
                        </a:rPr>
                        <a:t>1.09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AMEAN               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1.919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2.129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2.014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1.691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1.782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2.055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1.781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2.682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FF6600"/>
                          </a:solidFill>
                          <a:effectLst/>
                          <a:latin typeface="Calibri"/>
                        </a:rPr>
                        <a:t>3.487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1.659</a:t>
                      </a:r>
                    </a:p>
                  </a:txBody>
                  <a:tcPr marL="6997" marR="6997" marT="69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55810" y="3516528"/>
            <a:ext cx="6552545" cy="461665"/>
          </a:xfrm>
          <a:prstGeom prst="rect">
            <a:avLst/>
          </a:prstGeom>
          <a:solidFill>
            <a:srgbClr val="C6D9F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mic Sans MS"/>
                <a:cs typeface="Comic Sans MS"/>
              </a:rPr>
              <a:t>MPKI with Min-ALL is 1.659 (1.9% lower)</a:t>
            </a:r>
            <a:endParaRPr lang="en-US" sz="24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28446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" y="228600"/>
            <a:ext cx="19499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1F497D"/>
                </a:solidFill>
                <a:latin typeface="Comic Sans MS" charset="0"/>
                <a:ea typeface="ＭＳ Ｐゴシック" charset="0"/>
              </a:rPr>
              <a:t>Endnotes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1430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Code, paper, and presentation will be uploaded on the CBP4</a:t>
            </a:r>
            <a:r>
              <a:rPr lang="en-US" sz="2400" dirty="0">
                <a:latin typeface="Comic Sans MS"/>
                <a:ea typeface="ＭＳ Ｐゴシック" charset="0"/>
                <a:cs typeface="Comic Sans MS"/>
              </a:rPr>
              <a:t> </a:t>
            </a: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website shortly</a:t>
            </a:r>
          </a:p>
          <a:p>
            <a:pPr marL="0" lvl="1"/>
            <a:endParaRPr lang="en-US" sz="2400" dirty="0" smtClean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Branch prediction remains a very important problem.  We need the next big insight !</a:t>
            </a:r>
          </a:p>
          <a:p>
            <a:pPr marL="0" lvl="1"/>
            <a:endParaRPr lang="en-US" sz="2400" dirty="0">
              <a:latin typeface="Comic Sans MS"/>
              <a:ea typeface="ＭＳ Ｐゴシック" charset="0"/>
              <a:cs typeface="Comic Sans MS"/>
            </a:endParaRPr>
          </a:p>
          <a:p>
            <a:pPr marL="0" lvl="1"/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The below (from CBP3, </a:t>
            </a:r>
            <a:r>
              <a:rPr lang="en-US" sz="2400" dirty="0" err="1" smtClean="0">
                <a:latin typeface="Comic Sans MS"/>
                <a:ea typeface="ＭＳ Ｐゴシック" charset="0"/>
                <a:cs typeface="Comic Sans MS"/>
              </a:rPr>
              <a:t>Hongliang</a:t>
            </a:r>
            <a:r>
              <a:rPr lang="en-US" sz="2400" dirty="0" smtClean="0">
                <a:latin typeface="Comic Sans MS"/>
                <a:ea typeface="ＭＳ Ｐゴシック" charset="0"/>
                <a:cs typeface="Comic Sans MS"/>
              </a:rPr>
              <a:t>) still holds: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" y="4242534"/>
            <a:ext cx="9144000" cy="63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1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 Case for Refresh Pausing in DRAM Memory System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Case for Refresh Pausing in DRAM Memory Systems</Template>
  <TotalTime>34391</TotalTime>
  <Words>1919</Words>
  <Application>Microsoft Macintosh PowerPoint</Application>
  <PresentationFormat>On-screen Show (4:3)</PresentationFormat>
  <Paragraphs>1211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 Case for Refresh Pausing in DRAM Memory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Refresh Pausing in DRAM Memory Systems</dc:title>
  <dc:creator>Prashant</dc:creator>
  <cp:lastModifiedBy>Moin Qureshi</cp:lastModifiedBy>
  <cp:revision>500</cp:revision>
  <cp:lastPrinted>2014-06-12T17:29:02Z</cp:lastPrinted>
  <dcterms:created xsi:type="dcterms:W3CDTF">2013-02-08T14:28:51Z</dcterms:created>
  <dcterms:modified xsi:type="dcterms:W3CDTF">2014-06-15T18:45:12Z</dcterms:modified>
</cp:coreProperties>
</file>